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png" ContentType="image/png"/>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slides/slide71.xml" ContentType="application/vnd.openxmlformats-officedocument.presentationml.slide+xml"/>
  <Override PartName="/ppt/slides/slide710.xml" ContentType="application/vnd.openxmlformats-officedocument.presentationml.slide+xml"/>
  <Override PartName="/ppt/slides/slide711.xml" ContentType="application/vnd.openxmlformats-officedocument.presentationml.slide+xml"/>
  <Override PartName="/ppt/slides/slide712.xml" ContentType="application/vnd.openxmlformats-officedocument.presentationml.slide+xml"/>
  <Override PartName="/ppt/slides/slide713.xml" ContentType="application/vnd.openxmlformats-officedocument.presentationml.slide+xml"/>
  <Override PartName="/ppt/slides/slide714.xml" ContentType="application/vnd.openxmlformats-officedocument.presentationml.slide+xml"/>
  <Override PartName="/ppt/slides/slide715.xml" ContentType="application/vnd.openxmlformats-officedocument.presentationml.slide+xml"/>
  <Override PartName="/ppt/slides/slide716.xml" ContentType="application/vnd.openxmlformats-officedocument.presentationml.slide+xml"/>
  <Override PartName="/ppt/slides/slide717.xml" ContentType="application/vnd.openxmlformats-officedocument.presentationml.slide+xml"/>
  <Override PartName="/ppt/slides/slide718.xml" ContentType="application/vnd.openxmlformats-officedocument.presentationml.slide+xml"/>
  <Override PartName="/ppt/slides/slide719.xml" ContentType="application/vnd.openxmlformats-officedocument.presentationml.slide+xml"/>
  <Override PartName="/ppt/slides/slide72.xml" ContentType="application/vnd.openxmlformats-officedocument.presentationml.slide+xml"/>
  <Override PartName="/ppt/slides/slide720.xml" ContentType="application/vnd.openxmlformats-officedocument.presentationml.slide+xml"/>
  <Override PartName="/ppt/slides/slide721.xml" ContentType="application/vnd.openxmlformats-officedocument.presentationml.slide+xml"/>
  <Override PartName="/ppt/slides/slide722.xml" ContentType="application/vnd.openxmlformats-officedocument.presentationml.slide+xml"/>
  <Override PartName="/ppt/slides/slide723.xml" ContentType="application/vnd.openxmlformats-officedocument.presentationml.slide+xml"/>
  <Override PartName="/ppt/slides/slide724.xml" ContentType="application/vnd.openxmlformats-officedocument.presentationml.slide+xml"/>
  <Override PartName="/ppt/slides/slide725.xml" ContentType="application/vnd.openxmlformats-officedocument.presentationml.slide+xml"/>
  <Override PartName="/ppt/slides/slide726.xml" ContentType="application/vnd.openxmlformats-officedocument.presentationml.slide+xml"/>
  <Override PartName="/ppt/slides/slide727.xml" ContentType="application/vnd.openxmlformats-officedocument.presentationml.slide+xml"/>
  <Override PartName="/ppt/slides/slide728.xml" ContentType="application/vnd.openxmlformats-officedocument.presentationml.slide+xml"/>
  <Override PartName="/ppt/slides/slide729.xml" ContentType="application/vnd.openxmlformats-officedocument.presentationml.slide+xml"/>
  <Override PartName="/ppt/slides/slide73.xml" ContentType="application/vnd.openxmlformats-officedocument.presentationml.slide+xml"/>
  <Override PartName="/ppt/slides/slide730.xml" ContentType="application/vnd.openxmlformats-officedocument.presentationml.slide+xml"/>
  <Override PartName="/ppt/slides/slide731.xml" ContentType="application/vnd.openxmlformats-officedocument.presentationml.slide+xml"/>
  <Override PartName="/ppt/slides/slide732.xml" ContentType="application/vnd.openxmlformats-officedocument.presentationml.slide+xml"/>
  <Override PartName="/ppt/slides/slide733.xml" ContentType="application/vnd.openxmlformats-officedocument.presentationml.slide+xml"/>
  <Override PartName="/ppt/slides/slide734.xml" ContentType="application/vnd.openxmlformats-officedocument.presentationml.slide+xml"/>
  <Override PartName="/ppt/slides/slide735.xml" ContentType="application/vnd.openxmlformats-officedocument.presentationml.slide+xml"/>
  <Override PartName="/ppt/slides/slide736.xml" ContentType="application/vnd.openxmlformats-officedocument.presentationml.slide+xml"/>
  <Override PartName="/ppt/slides/slide737.xml" ContentType="application/vnd.openxmlformats-officedocument.presentationml.slide+xml"/>
  <Override PartName="/ppt/slides/slide738.xml" ContentType="application/vnd.openxmlformats-officedocument.presentationml.slide+xml"/>
  <Override PartName="/ppt/slides/slide739.xml" ContentType="application/vnd.openxmlformats-officedocument.presentationml.slide+xml"/>
  <Override PartName="/ppt/slides/slide74.xml" ContentType="application/vnd.openxmlformats-officedocument.presentationml.slide+xml"/>
  <Override PartName="/ppt/slides/slide740.xml" ContentType="application/vnd.openxmlformats-officedocument.presentationml.slide+xml"/>
  <Override PartName="/ppt/slides/slide741.xml" ContentType="application/vnd.openxmlformats-officedocument.presentationml.slide+xml"/>
  <Override PartName="/ppt/slides/slide742.xml" ContentType="application/vnd.openxmlformats-officedocument.presentationml.slide+xml"/>
  <Override PartName="/ppt/slides/slide743.xml" ContentType="application/vnd.openxmlformats-officedocument.presentationml.slide+xml"/>
  <Override PartName="/ppt/slides/slide744.xml" ContentType="application/vnd.openxmlformats-officedocument.presentationml.slide+xml"/>
  <Override PartName="/ppt/slides/slide745.xml" ContentType="application/vnd.openxmlformats-officedocument.presentationml.slide+xml"/>
  <Override PartName="/ppt/slides/slide746.xml" ContentType="application/vnd.openxmlformats-officedocument.presentationml.slide+xml"/>
  <Override PartName="/ppt/slides/slide747.xml" ContentType="application/vnd.openxmlformats-officedocument.presentationml.slide+xml"/>
  <Override PartName="/ppt/slides/slide748.xml" ContentType="application/vnd.openxmlformats-officedocument.presentationml.slide+xml"/>
  <Override PartName="/ppt/slides/slide749.xml" ContentType="application/vnd.openxmlformats-officedocument.presentationml.slide+xml"/>
  <Override PartName="/ppt/slides/slide75.xml" ContentType="application/vnd.openxmlformats-officedocument.presentationml.slide+xml"/>
  <Override PartName="/ppt/slides/slide750.xml" ContentType="application/vnd.openxmlformats-officedocument.presentationml.slide+xml"/>
  <Override PartName="/ppt/slides/slide751.xml" ContentType="application/vnd.openxmlformats-officedocument.presentationml.slide+xml"/>
  <Override PartName="/ppt/slides/slide752.xml" ContentType="application/vnd.openxmlformats-officedocument.presentationml.slide+xml"/>
  <Override PartName="/ppt/slides/slide753.xml" ContentType="application/vnd.openxmlformats-officedocument.presentationml.slide+xml"/>
  <Override PartName="/ppt/slides/slide754.xml" ContentType="application/vnd.openxmlformats-officedocument.presentationml.slide+xml"/>
  <Override PartName="/ppt/slides/slide755.xml" ContentType="application/vnd.openxmlformats-officedocument.presentationml.slide+xml"/>
  <Override PartName="/ppt/slides/slide756.xml" ContentType="application/vnd.openxmlformats-officedocument.presentationml.slide+xml"/>
  <Override PartName="/ppt/slides/slide757.xml" ContentType="application/vnd.openxmlformats-officedocument.presentationml.slide+xml"/>
  <Override PartName="/ppt/slides/slide758.xml" ContentType="application/vnd.openxmlformats-officedocument.presentationml.slide+xml"/>
  <Override PartName="/ppt/slides/slide759.xml" ContentType="application/vnd.openxmlformats-officedocument.presentationml.slide+xml"/>
  <Override PartName="/ppt/slides/slide76.xml" ContentType="application/vnd.openxmlformats-officedocument.presentationml.slide+xml"/>
  <Override PartName="/ppt/slides/slide760.xml" ContentType="application/vnd.openxmlformats-officedocument.presentationml.slide+xml"/>
  <Override PartName="/ppt/slides/slide761.xml" ContentType="application/vnd.openxmlformats-officedocument.presentationml.slide+xml"/>
  <Override PartName="/ppt/slides/slide762.xml" ContentType="application/vnd.openxmlformats-officedocument.presentationml.slide+xml"/>
  <Override PartName="/ppt/slides/slide763.xml" ContentType="application/vnd.openxmlformats-officedocument.presentationml.slide+xml"/>
  <Override PartName="/ppt/slides/slide764.xml" ContentType="application/vnd.openxmlformats-officedocument.presentationml.slide+xml"/>
  <Override PartName="/ppt/slides/slide765.xml" ContentType="application/vnd.openxmlformats-officedocument.presentationml.slide+xml"/>
  <Override PartName="/ppt/slides/slide766.xml" ContentType="application/vnd.openxmlformats-officedocument.presentationml.slide+xml"/>
  <Override PartName="/ppt/slides/slide767.xml" ContentType="application/vnd.openxmlformats-officedocument.presentationml.slide+xml"/>
  <Override PartName="/ppt/slides/slide768.xml" ContentType="application/vnd.openxmlformats-officedocument.presentationml.slide+xml"/>
  <Override PartName="/ppt/slides/slide769.xml" ContentType="application/vnd.openxmlformats-officedocument.presentationml.slide+xml"/>
  <Override PartName="/ppt/slides/slide77.xml" ContentType="application/vnd.openxmlformats-officedocument.presentationml.slide+xml"/>
  <Override PartName="/ppt/slides/slide770.xml" ContentType="application/vnd.openxmlformats-officedocument.presentationml.slide+xml"/>
  <Override PartName="/ppt/slides/slide771.xml" ContentType="application/vnd.openxmlformats-officedocument.presentationml.slide+xml"/>
  <Override PartName="/ppt/slides/slide772.xml" ContentType="application/vnd.openxmlformats-officedocument.presentationml.slide+xml"/>
  <Override PartName="/ppt/slides/slide773.xml" ContentType="application/vnd.openxmlformats-officedocument.presentationml.slide+xml"/>
  <Override PartName="/ppt/slides/slide774.xml" ContentType="application/vnd.openxmlformats-officedocument.presentationml.slide+xml"/>
  <Override PartName="/ppt/slides/slide775.xml" ContentType="application/vnd.openxmlformats-officedocument.presentationml.slide+xml"/>
  <Override PartName="/ppt/slides/slide776.xml" ContentType="application/vnd.openxmlformats-officedocument.presentationml.slide+xml"/>
  <Override PartName="/ppt/slides/slide777.xml" ContentType="application/vnd.openxmlformats-officedocument.presentationml.slide+xml"/>
  <Override PartName="/ppt/slides/slide778.xml" ContentType="application/vnd.openxmlformats-officedocument.presentationml.slide+xml"/>
  <Override PartName="/ppt/slides/slide779.xml" ContentType="application/vnd.openxmlformats-officedocument.presentationml.slide+xml"/>
  <Override PartName="/ppt/slides/slide78.xml" ContentType="application/vnd.openxmlformats-officedocument.presentationml.slide+xml"/>
  <Override PartName="/ppt/slides/slide780.xml" ContentType="application/vnd.openxmlformats-officedocument.presentationml.slide+xml"/>
  <Override PartName="/ppt/slides/slide781.xml" ContentType="application/vnd.openxmlformats-officedocument.presentationml.slide+xml"/>
  <Override PartName="/ppt/slides/slide782.xml" ContentType="application/vnd.openxmlformats-officedocument.presentationml.slide+xml"/>
  <Override PartName="/ppt/slides/slide783.xml" ContentType="application/vnd.openxmlformats-officedocument.presentationml.slide+xml"/>
  <Override PartName="/ppt/slides/slide784.xml" ContentType="application/vnd.openxmlformats-officedocument.presentationml.slide+xml"/>
  <Override PartName="/ppt/slides/slide785.xml" ContentType="application/vnd.openxmlformats-officedocument.presentationml.slide+xml"/>
  <Override PartName="/ppt/slides/slide786.xml" ContentType="application/vnd.openxmlformats-officedocument.presentationml.slide+xml"/>
  <Override PartName="/ppt/slides/slide787.xml" ContentType="application/vnd.openxmlformats-officedocument.presentationml.slide+xml"/>
  <Override PartName="/ppt/slides/slide788.xml" ContentType="application/vnd.openxmlformats-officedocument.presentationml.slide+xml"/>
  <Override PartName="/ppt/slides/slide789.xml" ContentType="application/vnd.openxmlformats-officedocument.presentationml.slide+xml"/>
  <Override PartName="/ppt/slides/slide79.xml" ContentType="application/vnd.openxmlformats-officedocument.presentationml.slide+xml"/>
  <Override PartName="/ppt/slides/slide790.xml" ContentType="application/vnd.openxmlformats-officedocument.presentationml.slide+xml"/>
  <Override PartName="/ppt/slides/slide791.xml" ContentType="application/vnd.openxmlformats-officedocument.presentationml.slide+xml"/>
  <Override PartName="/ppt/slides/slide792.xml" ContentType="application/vnd.openxmlformats-officedocument.presentationml.slide+xml"/>
  <Override PartName="/ppt/slides/slide793.xml" ContentType="application/vnd.openxmlformats-officedocument.presentationml.slide+xml"/>
  <Override PartName="/ppt/slides/slide794.xml" ContentType="application/vnd.openxmlformats-officedocument.presentationml.slide+xml"/>
  <Override PartName="/ppt/slides/slide795.xml" ContentType="application/vnd.openxmlformats-officedocument.presentationml.slide+xml"/>
  <Override PartName="/ppt/slides/slide796.xml" ContentType="application/vnd.openxmlformats-officedocument.presentationml.slide+xml"/>
  <Override PartName="/ppt/slides/slide797.xml" ContentType="application/vnd.openxmlformats-officedocument.presentationml.slide+xml"/>
  <Override PartName="/ppt/slides/slide798.xml" ContentType="application/vnd.openxmlformats-officedocument.presentationml.slide+xml"/>
  <Override PartName="/ppt/slides/slide79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00.xml" ContentType="application/vnd.openxmlformats-officedocument.presentationml.slide+xml"/>
  <Override PartName="/ppt/slides/slide801.xml" ContentType="application/vnd.openxmlformats-officedocument.presentationml.slide+xml"/>
  <Override PartName="/ppt/slides/slide802.xml" ContentType="application/vnd.openxmlformats-officedocument.presentationml.slide+xml"/>
  <Override PartName="/ppt/slides/slide803.xml" ContentType="application/vnd.openxmlformats-officedocument.presentationml.slide+xml"/>
  <Override PartName="/ppt/slides/slide804.xml" ContentType="application/vnd.openxmlformats-officedocument.presentationml.slide+xml"/>
  <Override PartName="/ppt/slides/slide805.xml" ContentType="application/vnd.openxmlformats-officedocument.presentationml.slide+xml"/>
  <Override PartName="/ppt/slides/slide806.xml" ContentType="application/vnd.openxmlformats-officedocument.presentationml.slide+xml"/>
  <Override PartName="/ppt/slides/slide807.xml" ContentType="application/vnd.openxmlformats-officedocument.presentationml.slide+xml"/>
  <Override PartName="/ppt/slides/slide808.xml" ContentType="application/vnd.openxmlformats-officedocument.presentationml.slide+xml"/>
  <Override PartName="/ppt/slides/slide809.xml" ContentType="application/vnd.openxmlformats-officedocument.presentationml.slide+xml"/>
  <Override PartName="/ppt/slides/slide81.xml" ContentType="application/vnd.openxmlformats-officedocument.presentationml.slide+xml"/>
  <Override PartName="/ppt/slides/slide810.xml" ContentType="application/vnd.openxmlformats-officedocument.presentationml.slide+xml"/>
  <Override PartName="/ppt/slides/slide811.xml" ContentType="application/vnd.openxmlformats-officedocument.presentationml.slide+xml"/>
  <Override PartName="/ppt/slides/slide812.xml" ContentType="application/vnd.openxmlformats-officedocument.presentationml.slide+xml"/>
  <Override PartName="/ppt/slides/slide813.xml" ContentType="application/vnd.openxmlformats-officedocument.presentationml.slide+xml"/>
  <Override PartName="/ppt/slides/slide814.xml" ContentType="application/vnd.openxmlformats-officedocument.presentationml.slide+xml"/>
  <Override PartName="/ppt/slides/slide815.xml" ContentType="application/vnd.openxmlformats-officedocument.presentationml.slide+xml"/>
  <Override PartName="/ppt/slides/slide816.xml" ContentType="application/vnd.openxmlformats-officedocument.presentationml.slide+xml"/>
  <Override PartName="/ppt/slides/slide817.xml" ContentType="application/vnd.openxmlformats-officedocument.presentationml.slide+xml"/>
  <Override PartName="/ppt/slides/slide818.xml" ContentType="application/vnd.openxmlformats-officedocument.presentationml.slide+xml"/>
  <Override PartName="/ppt/slides/slide819.xml" ContentType="application/vnd.openxmlformats-officedocument.presentationml.slide+xml"/>
  <Override PartName="/ppt/slides/slide82.xml" ContentType="application/vnd.openxmlformats-officedocument.presentationml.slide+xml"/>
  <Override PartName="/ppt/slides/slide820.xml" ContentType="application/vnd.openxmlformats-officedocument.presentationml.slide+xml"/>
  <Override PartName="/ppt/slides/slide821.xml" ContentType="application/vnd.openxmlformats-officedocument.presentationml.slide+xml"/>
  <Override PartName="/ppt/slides/slide822.xml" ContentType="application/vnd.openxmlformats-officedocument.presentationml.slide+xml"/>
  <Override PartName="/ppt/slides/slide823.xml" ContentType="application/vnd.openxmlformats-officedocument.presentationml.slide+xml"/>
  <Override PartName="/ppt/slides/slide824.xml" ContentType="application/vnd.openxmlformats-officedocument.presentationml.slide+xml"/>
  <Override PartName="/ppt/slides/slide825.xml" ContentType="application/vnd.openxmlformats-officedocument.presentationml.slide+xml"/>
  <Override PartName="/ppt/slides/slide826.xml" ContentType="application/vnd.openxmlformats-officedocument.presentationml.slide+xml"/>
  <Override PartName="/ppt/slides/slide827.xml" ContentType="application/vnd.openxmlformats-officedocument.presentationml.slide+xml"/>
  <Override PartName="/ppt/slides/slide828.xml" ContentType="application/vnd.openxmlformats-officedocument.presentationml.slide+xml"/>
  <Override PartName="/ppt/slides/slide829.xml" ContentType="application/vnd.openxmlformats-officedocument.presentationml.slide+xml"/>
  <Override PartName="/ppt/slides/slide83.xml" ContentType="application/vnd.openxmlformats-officedocument.presentationml.slide+xml"/>
  <Override PartName="/ppt/slides/slide830.xml" ContentType="application/vnd.openxmlformats-officedocument.presentationml.slide+xml"/>
  <Override PartName="/ppt/slides/slide831.xml" ContentType="application/vnd.openxmlformats-officedocument.presentationml.slide+xml"/>
  <Override PartName="/ppt/slides/slide832.xml" ContentType="application/vnd.openxmlformats-officedocument.presentationml.slide+xml"/>
  <Override PartName="/ppt/slides/slide833.xml" ContentType="application/vnd.openxmlformats-officedocument.presentationml.slide+xml"/>
  <Override PartName="/ppt/slides/slide834.xml" ContentType="application/vnd.openxmlformats-officedocument.presentationml.slide+xml"/>
  <Override PartName="/ppt/slides/slide835.xml" ContentType="application/vnd.openxmlformats-officedocument.presentationml.slide+xml"/>
  <Override PartName="/ppt/slides/slide836.xml" ContentType="application/vnd.openxmlformats-officedocument.presentationml.slide+xml"/>
  <Override PartName="/ppt/slides/slide837.xml" ContentType="application/vnd.openxmlformats-officedocument.presentationml.slide+xml"/>
  <Override PartName="/ppt/slides/slide838.xml" ContentType="application/vnd.openxmlformats-officedocument.presentationml.slide+xml"/>
  <Override PartName="/ppt/slides/slide839.xml" ContentType="application/vnd.openxmlformats-officedocument.presentationml.slide+xml"/>
  <Override PartName="/ppt/slides/slide84.xml" ContentType="application/vnd.openxmlformats-officedocument.presentationml.slide+xml"/>
  <Override PartName="/ppt/slides/slide840.xml" ContentType="application/vnd.openxmlformats-officedocument.presentationml.slide+xml"/>
  <Override PartName="/ppt/slides/slide841.xml" ContentType="application/vnd.openxmlformats-officedocument.presentationml.slide+xml"/>
  <Override PartName="/ppt/slides/slide842.xml" ContentType="application/vnd.openxmlformats-officedocument.presentationml.slide+xml"/>
  <Override PartName="/ppt/slides/slide843.xml" ContentType="application/vnd.openxmlformats-officedocument.presentationml.slide+xml"/>
  <Override PartName="/ppt/slides/slide844.xml" ContentType="application/vnd.openxmlformats-officedocument.presentationml.slide+xml"/>
  <Override PartName="/ppt/slides/slide845.xml" ContentType="application/vnd.openxmlformats-officedocument.presentationml.slide+xml"/>
  <Override PartName="/ppt/slides/slide846.xml" ContentType="application/vnd.openxmlformats-officedocument.presentationml.slide+xml"/>
  <Override PartName="/ppt/slides/slide847.xml" ContentType="application/vnd.openxmlformats-officedocument.presentationml.slide+xml"/>
  <Override PartName="/ppt/slides/slide848.xml" ContentType="application/vnd.openxmlformats-officedocument.presentationml.slide+xml"/>
  <Override PartName="/ppt/slides/slide849.xml" ContentType="application/vnd.openxmlformats-officedocument.presentationml.slide+xml"/>
  <Override PartName="/ppt/slides/slide85.xml" ContentType="application/vnd.openxmlformats-officedocument.presentationml.slide+xml"/>
  <Override PartName="/ppt/slides/slide850.xml" ContentType="application/vnd.openxmlformats-officedocument.presentationml.slide+xml"/>
  <Override PartName="/ppt/slides/slide851.xml" ContentType="application/vnd.openxmlformats-officedocument.presentationml.slide+xml"/>
  <Override PartName="/ppt/slides/slide852.xml" ContentType="application/vnd.openxmlformats-officedocument.presentationml.slide+xml"/>
  <Override PartName="/ppt/slides/slide853.xml" ContentType="application/vnd.openxmlformats-officedocument.presentationml.slide+xml"/>
  <Override PartName="/ppt/slides/slide854.xml" ContentType="application/vnd.openxmlformats-officedocument.presentationml.slide+xml"/>
  <Override PartName="/ppt/slides/slide855.xml" ContentType="application/vnd.openxmlformats-officedocument.presentationml.slide+xml"/>
  <Override PartName="/ppt/slides/slide856.xml" ContentType="application/vnd.openxmlformats-officedocument.presentationml.slide+xml"/>
  <Override PartName="/ppt/slides/slide857.xml" ContentType="application/vnd.openxmlformats-officedocument.presentationml.slide+xml"/>
  <Override PartName="/ppt/slides/slide858.xml" ContentType="application/vnd.openxmlformats-officedocument.presentationml.slide+xml"/>
  <Override PartName="/ppt/slides/slide859.xml" ContentType="application/vnd.openxmlformats-officedocument.presentationml.slide+xml"/>
  <Override PartName="/ppt/slides/slide86.xml" ContentType="application/vnd.openxmlformats-officedocument.presentationml.slide+xml"/>
  <Override PartName="/ppt/slides/slide860.xml" ContentType="application/vnd.openxmlformats-officedocument.presentationml.slide+xml"/>
  <Override PartName="/ppt/slides/slide861.xml" ContentType="application/vnd.openxmlformats-officedocument.presentationml.slide+xml"/>
  <Override PartName="/ppt/slides/slide862.xml" ContentType="application/vnd.openxmlformats-officedocument.presentationml.slide+xml"/>
  <Override PartName="/ppt/slides/slide863.xml" ContentType="application/vnd.openxmlformats-officedocument.presentationml.slide+xml"/>
  <Override PartName="/ppt/slides/slide864.xml" ContentType="application/vnd.openxmlformats-officedocument.presentationml.slide+xml"/>
  <Override PartName="/ppt/slides/slide865.xml" ContentType="application/vnd.openxmlformats-officedocument.presentationml.slide+xml"/>
  <Override PartName="/ppt/slides/slide866.xml" ContentType="application/vnd.openxmlformats-officedocument.presentationml.slide+xml"/>
  <Override PartName="/ppt/slides/slide867.xml" ContentType="application/vnd.openxmlformats-officedocument.presentationml.slide+xml"/>
  <Override PartName="/ppt/slides/slide868.xml" ContentType="application/vnd.openxmlformats-officedocument.presentationml.slide+xml"/>
  <Override PartName="/ppt/slides/slide869.xml" ContentType="application/vnd.openxmlformats-officedocument.presentationml.slide+xml"/>
  <Override PartName="/ppt/slides/slide87.xml" ContentType="application/vnd.openxmlformats-officedocument.presentationml.slide+xml"/>
  <Override PartName="/ppt/slides/slide870.xml" ContentType="application/vnd.openxmlformats-officedocument.presentationml.slide+xml"/>
  <Override PartName="/ppt/slides/slide871.xml" ContentType="application/vnd.openxmlformats-officedocument.presentationml.slide+xml"/>
  <Override PartName="/ppt/slides/slide872.xml" ContentType="application/vnd.openxmlformats-officedocument.presentationml.slide+xml"/>
  <Override PartName="/ppt/slides/slide873.xml" ContentType="application/vnd.openxmlformats-officedocument.presentationml.slide+xml"/>
  <Override PartName="/ppt/slides/slide874.xml" ContentType="application/vnd.openxmlformats-officedocument.presentationml.slide+xml"/>
  <Override PartName="/ppt/slides/slide875.xml" ContentType="application/vnd.openxmlformats-officedocument.presentationml.slide+xml"/>
  <Override PartName="/ppt/slides/slide876.xml" ContentType="application/vnd.openxmlformats-officedocument.presentationml.slide+xml"/>
  <Override PartName="/ppt/slides/slide877.xml" ContentType="application/vnd.openxmlformats-officedocument.presentationml.slide+xml"/>
  <Override PartName="/ppt/slides/slide878.xml" ContentType="application/vnd.openxmlformats-officedocument.presentationml.slide+xml"/>
  <Override PartName="/ppt/slides/slide879.xml" ContentType="application/vnd.openxmlformats-officedocument.presentationml.slide+xml"/>
  <Override PartName="/ppt/slides/slide88.xml" ContentType="application/vnd.openxmlformats-officedocument.presentationml.slide+xml"/>
  <Override PartName="/ppt/slides/slide880.xml" ContentType="application/vnd.openxmlformats-officedocument.presentationml.slide+xml"/>
  <Override PartName="/ppt/slides/slide881.xml" ContentType="application/vnd.openxmlformats-officedocument.presentationml.slide+xml"/>
  <Override PartName="/ppt/slides/slide882.xml" ContentType="application/vnd.openxmlformats-officedocument.presentationml.slide+xml"/>
  <Override PartName="/ppt/slides/slide883.xml" ContentType="application/vnd.openxmlformats-officedocument.presentationml.slide+xml"/>
  <Override PartName="/ppt/slides/slide884.xml" ContentType="application/vnd.openxmlformats-officedocument.presentationml.slide+xml"/>
  <Override PartName="/ppt/slides/slide885.xml" ContentType="application/vnd.openxmlformats-officedocument.presentationml.slide+xml"/>
  <Override PartName="/ppt/slides/slide886.xml" ContentType="application/vnd.openxmlformats-officedocument.presentationml.slide+xml"/>
  <Override PartName="/ppt/slides/slide887.xml" ContentType="application/vnd.openxmlformats-officedocument.presentationml.slide+xml"/>
  <Override PartName="/ppt/slides/slide888.xml" ContentType="application/vnd.openxmlformats-officedocument.presentationml.slide+xml"/>
  <Override PartName="/ppt/slides/slide889.xml" ContentType="application/vnd.openxmlformats-officedocument.presentationml.slide+xml"/>
  <Override PartName="/ppt/slides/slide89.xml" ContentType="application/vnd.openxmlformats-officedocument.presentationml.slide+xml"/>
  <Override PartName="/ppt/slides/slide890.xml" ContentType="application/vnd.openxmlformats-officedocument.presentationml.slide+xml"/>
  <Override PartName="/ppt/slides/slide891.xml" ContentType="application/vnd.openxmlformats-officedocument.presentationml.slide+xml"/>
  <Override PartName="/ppt/slides/slide892.xml" ContentType="application/vnd.openxmlformats-officedocument.presentationml.slide+xml"/>
  <Override PartName="/ppt/slides/slide893.xml" ContentType="application/vnd.openxmlformats-officedocument.presentationml.slide+xml"/>
  <Override PartName="/ppt/slides/slide894.xml" ContentType="application/vnd.openxmlformats-officedocument.presentationml.slide+xml"/>
  <Override PartName="/ppt/slides/slide895.xml" ContentType="application/vnd.openxmlformats-officedocument.presentationml.slide+xml"/>
  <Override PartName="/ppt/slides/slide896.xml" ContentType="application/vnd.openxmlformats-officedocument.presentationml.slide+xml"/>
  <Override PartName="/ppt/slides/slide897.xml" ContentType="application/vnd.openxmlformats-officedocument.presentationml.slide+xml"/>
  <Override PartName="/ppt/slides/slide898.xml" ContentType="application/vnd.openxmlformats-officedocument.presentationml.slide+xml"/>
  <Override PartName="/ppt/slides/slide89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00.xml" ContentType="application/vnd.openxmlformats-officedocument.presentationml.slide+xml"/>
  <Override PartName="/ppt/slides/slide901.xml" ContentType="application/vnd.openxmlformats-officedocument.presentationml.slide+xml"/>
  <Override PartName="/ppt/slides/slide902.xml" ContentType="application/vnd.openxmlformats-officedocument.presentationml.slide+xml"/>
  <Override PartName="/ppt/slides/slide903.xml" ContentType="application/vnd.openxmlformats-officedocument.presentationml.slide+xml"/>
  <Override PartName="/ppt/slides/slide904.xml" ContentType="application/vnd.openxmlformats-officedocument.presentationml.slide+xml"/>
  <Override PartName="/ppt/slides/slide905.xml" ContentType="application/vnd.openxmlformats-officedocument.presentationml.slide+xml"/>
  <Override PartName="/ppt/slides/slide906.xml" ContentType="application/vnd.openxmlformats-officedocument.presentationml.slide+xml"/>
  <Override PartName="/ppt/slides/slide907.xml" ContentType="application/vnd.openxmlformats-officedocument.presentationml.slide+xml"/>
  <Override PartName="/ppt/slides/slide908.xml" ContentType="application/vnd.openxmlformats-officedocument.presentationml.slide+xml"/>
  <Override PartName="/ppt/slides/slide909.xml" ContentType="application/vnd.openxmlformats-officedocument.presentationml.slide+xml"/>
  <Override PartName="/ppt/slides/slide91.xml" ContentType="application/vnd.openxmlformats-officedocument.presentationml.slide+xml"/>
  <Override PartName="/ppt/slides/slide910.xml" ContentType="application/vnd.openxmlformats-officedocument.presentationml.slide+xml"/>
  <Override PartName="/ppt/slides/slide911.xml" ContentType="application/vnd.openxmlformats-officedocument.presentationml.slide+xml"/>
  <Override PartName="/ppt/slides/slide912.xml" ContentType="application/vnd.openxmlformats-officedocument.presentationml.slide+xml"/>
  <Override PartName="/ppt/slides/slide913.xml" ContentType="application/vnd.openxmlformats-officedocument.presentationml.slide+xml"/>
  <Override PartName="/ppt/slides/slide914.xml" ContentType="application/vnd.openxmlformats-officedocument.presentationml.slide+xml"/>
  <Override PartName="/ppt/slides/slide915.xml" ContentType="application/vnd.openxmlformats-officedocument.presentationml.slide+xml"/>
  <Override PartName="/ppt/slides/slide916.xml" ContentType="application/vnd.openxmlformats-officedocument.presentationml.slide+xml"/>
  <Override PartName="/ppt/slides/slide917.xml" ContentType="application/vnd.openxmlformats-officedocument.presentationml.slide+xml"/>
  <Override PartName="/ppt/slides/slide918.xml" ContentType="application/vnd.openxmlformats-officedocument.presentationml.slide+xml"/>
  <Override PartName="/ppt/slides/slide919.xml" ContentType="application/vnd.openxmlformats-officedocument.presentationml.slide+xml"/>
  <Override PartName="/ppt/slides/slide92.xml" ContentType="application/vnd.openxmlformats-officedocument.presentationml.slide+xml"/>
  <Override PartName="/ppt/slides/slide920.xml" ContentType="application/vnd.openxmlformats-officedocument.presentationml.slide+xml"/>
  <Override PartName="/ppt/slides/slide921.xml" ContentType="application/vnd.openxmlformats-officedocument.presentationml.slide+xml"/>
  <Override PartName="/ppt/slides/slide922.xml" ContentType="application/vnd.openxmlformats-officedocument.presentationml.slide+xml"/>
  <Override PartName="/ppt/slides/slide923.xml" ContentType="application/vnd.openxmlformats-officedocument.presentationml.slide+xml"/>
  <Override PartName="/ppt/slides/slide924.xml" ContentType="application/vnd.openxmlformats-officedocument.presentationml.slide+xml"/>
  <Override PartName="/ppt/slides/slide925.xml" ContentType="application/vnd.openxmlformats-officedocument.presentationml.slide+xml"/>
  <Override PartName="/ppt/slides/slide926.xml" ContentType="application/vnd.openxmlformats-officedocument.presentationml.slide+xml"/>
  <Override PartName="/ppt/slides/slide927.xml" ContentType="application/vnd.openxmlformats-officedocument.presentationml.slide+xml"/>
  <Override PartName="/ppt/slides/slide928.xml" ContentType="application/vnd.openxmlformats-officedocument.presentationml.slide+xml"/>
  <Override PartName="/ppt/slides/slide929.xml" ContentType="application/vnd.openxmlformats-officedocument.presentationml.slide+xml"/>
  <Override PartName="/ppt/slides/slide93.xml" ContentType="application/vnd.openxmlformats-officedocument.presentationml.slide+xml"/>
  <Override PartName="/ppt/slides/slide930.xml" ContentType="application/vnd.openxmlformats-officedocument.presentationml.slide+xml"/>
  <Override PartName="/ppt/slides/slide931.xml" ContentType="application/vnd.openxmlformats-officedocument.presentationml.slide+xml"/>
  <Override PartName="/ppt/slides/slide932.xml" ContentType="application/vnd.openxmlformats-officedocument.presentationml.slide+xml"/>
  <Override PartName="/ppt/slides/slide933.xml" ContentType="application/vnd.openxmlformats-officedocument.presentationml.slide+xml"/>
  <Override PartName="/ppt/slides/slide934.xml" ContentType="application/vnd.openxmlformats-officedocument.presentationml.slide+xml"/>
  <Override PartName="/ppt/slides/slide935.xml" ContentType="application/vnd.openxmlformats-officedocument.presentationml.slide+xml"/>
  <Override PartName="/ppt/slides/slide936.xml" ContentType="application/vnd.openxmlformats-officedocument.presentationml.slide+xml"/>
  <Override PartName="/ppt/slides/slide937.xml" ContentType="application/vnd.openxmlformats-officedocument.presentationml.slide+xml"/>
  <Override PartName="/ppt/slides/slide938.xml" ContentType="application/vnd.openxmlformats-officedocument.presentationml.slide+xml"/>
  <Override PartName="/ppt/slides/slide939.xml" ContentType="application/vnd.openxmlformats-officedocument.presentationml.slide+xml"/>
  <Override PartName="/ppt/slides/slide94.xml" ContentType="application/vnd.openxmlformats-officedocument.presentationml.slide+xml"/>
  <Override PartName="/ppt/slides/slide940.xml" ContentType="application/vnd.openxmlformats-officedocument.presentationml.slide+xml"/>
  <Override PartName="/ppt/slides/slide941.xml" ContentType="application/vnd.openxmlformats-officedocument.presentationml.slide+xml"/>
  <Override PartName="/ppt/slides/slide942.xml" ContentType="application/vnd.openxmlformats-officedocument.presentationml.slide+xml"/>
  <Override PartName="/ppt/slides/slide943.xml" ContentType="application/vnd.openxmlformats-officedocument.presentationml.slide+xml"/>
  <Override PartName="/ppt/slides/slide944.xml" ContentType="application/vnd.openxmlformats-officedocument.presentationml.slide+xml"/>
  <Override PartName="/ppt/slides/slide945.xml" ContentType="application/vnd.openxmlformats-officedocument.presentationml.slide+xml"/>
  <Override PartName="/ppt/slides/slide946.xml" ContentType="application/vnd.openxmlformats-officedocument.presentationml.slide+xml"/>
  <Override PartName="/ppt/slides/slide947.xml" ContentType="application/vnd.openxmlformats-officedocument.presentationml.slide+xml"/>
  <Override PartName="/ppt/slides/slide948.xml" ContentType="application/vnd.openxmlformats-officedocument.presentationml.slide+xml"/>
  <Override PartName="/ppt/slides/slide949.xml" ContentType="application/vnd.openxmlformats-officedocument.presentationml.slide+xml"/>
  <Override PartName="/ppt/slides/slide95.xml" ContentType="application/vnd.openxmlformats-officedocument.presentationml.slide+xml"/>
  <Override PartName="/ppt/slides/slide950.xml" ContentType="application/vnd.openxmlformats-officedocument.presentationml.slide+xml"/>
  <Override PartName="/ppt/slides/slide951.xml" ContentType="application/vnd.openxmlformats-officedocument.presentationml.slide+xml"/>
  <Override PartName="/ppt/slides/slide952.xml" ContentType="application/vnd.openxmlformats-officedocument.presentationml.slide+xml"/>
  <Override PartName="/ppt/slides/slide953.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Lst>
  <p:notesMasterIdLst>
    <p:notesMasterId r:id="rId259"/>
  </p:notesMasterIdLst>
  <p:handoutMasterIdLst>
    <p:handoutMasterId r:id="rId958"/>
  </p:handoutMasterIdLst>
  <p:sldIdLst>
    <p:sldId id="256" r:id="rId4"/>
    <p:sldId id="257" r:id="rId5"/>
    <p:sldId id="258" r:id="rId6"/>
    <p:sldId id="681" r:id="rId7"/>
    <p:sldId id="682" r:id="rId8"/>
    <p:sldId id="680" r:id="rId9"/>
    <p:sldId id="476" r:id="rId10"/>
    <p:sldId id="477" r:id="rId11"/>
    <p:sldId id="478" r:id="rId12"/>
    <p:sldId id="479" r:id="rId13"/>
    <p:sldId id="480" r:id="rId14"/>
    <p:sldId id="481" r:id="rId15"/>
    <p:sldId id="482" r:id="rId16"/>
    <p:sldId id="483" r:id="rId17"/>
    <p:sldId id="484" r:id="rId18"/>
    <p:sldId id="486" r:id="rId19"/>
    <p:sldId id="488" r:id="rId20"/>
    <p:sldId id="490" r:id="rId21"/>
    <p:sldId id="491" r:id="rId22"/>
    <p:sldId id="492" r:id="rId23"/>
    <p:sldId id="493" r:id="rId24"/>
    <p:sldId id="494" r:id="rId25"/>
    <p:sldId id="495" r:id="rId26"/>
    <p:sldId id="496" r:id="rId27"/>
    <p:sldId id="497" r:id="rId28"/>
    <p:sldId id="498" r:id="rId29"/>
    <p:sldId id="499" r:id="rId30"/>
    <p:sldId id="500" r:id="rId31"/>
    <p:sldId id="501" r:id="rId32"/>
    <p:sldId id="502" r:id="rId33"/>
    <p:sldId id="503" r:id="rId34"/>
    <p:sldId id="504" r:id="rId35"/>
    <p:sldId id="505" r:id="rId36"/>
    <p:sldId id="506" r:id="rId37"/>
    <p:sldId id="507" r:id="rId38"/>
    <p:sldId id="508" r:id="rId39"/>
    <p:sldId id="509" r:id="rId40"/>
    <p:sldId id="510" r:id="rId41"/>
    <p:sldId id="511" r:id="rId42"/>
    <p:sldId id="512" r:id="rId43"/>
    <p:sldId id="513" r:id="rId44"/>
    <p:sldId id="514" r:id="rId45"/>
    <p:sldId id="515" r:id="rId46"/>
    <p:sldId id="516" r:id="rId47"/>
    <p:sldId id="517" r:id="rId48"/>
    <p:sldId id="519" r:id="rId49"/>
    <p:sldId id="518" r:id="rId50"/>
    <p:sldId id="520" r:id="rId51"/>
    <p:sldId id="521" r:id="rId52"/>
    <p:sldId id="523" r:id="rId53"/>
    <p:sldId id="524" r:id="rId54"/>
    <p:sldId id="525" r:id="rId55"/>
    <p:sldId id="526" r:id="rId56"/>
    <p:sldId id="527" r:id="rId57"/>
    <p:sldId id="528" r:id="rId58"/>
    <p:sldId id="529" r:id="rId59"/>
    <p:sldId id="530" r:id="rId60"/>
    <p:sldId id="531" r:id="rId61"/>
    <p:sldId id="532" r:id="rId62"/>
    <p:sldId id="533" r:id="rId63"/>
    <p:sldId id="534" r:id="rId64"/>
    <p:sldId id="535" r:id="rId65"/>
    <p:sldId id="536" r:id="rId66"/>
    <p:sldId id="537" r:id="rId67"/>
    <p:sldId id="538" r:id="rId68"/>
    <p:sldId id="539" r:id="rId69"/>
    <p:sldId id="540" r:id="rId70"/>
    <p:sldId id="541" r:id="rId71"/>
    <p:sldId id="542" r:id="rId72"/>
    <p:sldId id="543" r:id="rId73"/>
    <p:sldId id="544" r:id="rId74"/>
    <p:sldId id="545" r:id="rId75"/>
    <p:sldId id="546" r:id="rId76"/>
    <p:sldId id="547" r:id="rId77"/>
    <p:sldId id="548" r:id="rId78"/>
    <p:sldId id="550" r:id="rId79"/>
    <p:sldId id="877" r:id="rId80"/>
    <p:sldId id="549" r:id="rId81"/>
    <p:sldId id="551" r:id="rId82"/>
    <p:sldId id="552" r:id="rId83"/>
    <p:sldId id="554" r:id="rId84"/>
    <p:sldId id="1001" r:id="rId85"/>
    <p:sldId id="553" r:id="rId86"/>
    <p:sldId id="556" r:id="rId87"/>
    <p:sldId id="557" r:id="rId88"/>
    <p:sldId id="558" r:id="rId89"/>
    <p:sldId id="559" r:id="rId90"/>
    <p:sldId id="1180" r:id="rId91"/>
    <p:sldId id="560" r:id="rId92"/>
    <p:sldId id="561" r:id="rId93"/>
    <p:sldId id="562" r:id="rId94"/>
    <p:sldId id="563" r:id="rId95"/>
    <p:sldId id="565" r:id="rId96"/>
    <p:sldId id="566" r:id="rId97"/>
    <p:sldId id="567" r:id="rId98"/>
    <p:sldId id="568" r:id="rId99"/>
    <p:sldId id="569" r:id="rId100"/>
    <p:sldId id="570" r:id="rId101"/>
    <p:sldId id="571" r:id="rId102"/>
    <p:sldId id="572" r:id="rId103"/>
    <p:sldId id="573" r:id="rId104"/>
    <p:sldId id="574" r:id="rId105"/>
    <p:sldId id="575" r:id="rId106"/>
    <p:sldId id="576" r:id="rId107"/>
    <p:sldId id="577" r:id="rId108"/>
    <p:sldId id="578" r:id="rId109"/>
    <p:sldId id="579" r:id="rId110"/>
    <p:sldId id="580" r:id="rId111"/>
    <p:sldId id="581" r:id="rId112"/>
    <p:sldId id="582" r:id="rId113"/>
    <p:sldId id="583" r:id="rId114"/>
    <p:sldId id="584" r:id="rId115"/>
    <p:sldId id="585" r:id="rId116"/>
    <p:sldId id="586" r:id="rId117"/>
    <p:sldId id="587" r:id="rId118"/>
    <p:sldId id="588" r:id="rId119"/>
    <p:sldId id="589" r:id="rId120"/>
    <p:sldId id="590" r:id="rId121"/>
    <p:sldId id="591" r:id="rId122"/>
    <p:sldId id="592" r:id="rId123"/>
    <p:sldId id="593" r:id="rId124"/>
    <p:sldId id="594" r:id="rId125"/>
    <p:sldId id="1353" r:id="rId126"/>
    <p:sldId id="595" r:id="rId127"/>
    <p:sldId id="597" r:id="rId128"/>
    <p:sldId id="598" r:id="rId129"/>
    <p:sldId id="599" r:id="rId130"/>
    <p:sldId id="600" r:id="rId131"/>
    <p:sldId id="1355" r:id="rId132"/>
    <p:sldId id="602" r:id="rId133"/>
    <p:sldId id="1492" r:id="rId134"/>
    <p:sldId id="603" r:id="rId135"/>
    <p:sldId id="604" r:id="rId136"/>
    <p:sldId id="1493" r:id="rId137"/>
    <p:sldId id="606" r:id="rId138"/>
    <p:sldId id="607" r:id="rId139"/>
    <p:sldId id="608" r:id="rId140"/>
    <p:sldId id="609" r:id="rId141"/>
    <p:sldId id="610" r:id="rId142"/>
    <p:sldId id="611" r:id="rId143"/>
    <p:sldId id="612" r:id="rId144"/>
    <p:sldId id="613" r:id="rId145"/>
    <p:sldId id="615" r:id="rId146"/>
    <p:sldId id="614" r:id="rId147"/>
    <p:sldId id="616" r:id="rId148"/>
    <p:sldId id="617" r:id="rId149"/>
    <p:sldId id="619" r:id="rId150"/>
    <p:sldId id="620" r:id="rId151"/>
    <p:sldId id="621" r:id="rId152"/>
    <p:sldId id="622" r:id="rId153"/>
    <p:sldId id="623" r:id="rId154"/>
    <p:sldId id="624" r:id="rId155"/>
    <p:sldId id="625" r:id="rId156"/>
    <p:sldId id="626" r:id="rId157"/>
    <p:sldId id="627" r:id="rId158"/>
    <p:sldId id="628" r:id="rId159"/>
    <p:sldId id="629" r:id="rId160"/>
    <p:sldId id="630" r:id="rId161"/>
    <p:sldId id="631" r:id="rId162"/>
    <p:sldId id="633" r:id="rId163"/>
    <p:sldId id="634" r:id="rId164"/>
    <p:sldId id="635" r:id="rId165"/>
    <p:sldId id="637" r:id="rId166"/>
    <p:sldId id="638" r:id="rId167"/>
    <p:sldId id="639" r:id="rId168"/>
    <p:sldId id="636" r:id="rId169"/>
    <p:sldId id="640" r:id="rId170"/>
    <p:sldId id="641" r:id="rId171"/>
    <p:sldId id="642" r:id="rId172"/>
    <p:sldId id="643" r:id="rId173"/>
    <p:sldId id="644" r:id="rId174"/>
    <p:sldId id="645" r:id="rId175"/>
    <p:sldId id="1644" r:id="rId176"/>
    <p:sldId id="646" r:id="rId177"/>
    <p:sldId id="647" r:id="rId178"/>
    <p:sldId id="648" r:id="rId179"/>
    <p:sldId id="649" r:id="rId180"/>
    <p:sldId id="650" r:id="rId181"/>
    <p:sldId id="651" r:id="rId182"/>
    <p:sldId id="652" r:id="rId183"/>
    <p:sldId id="653" r:id="rId184"/>
    <p:sldId id="654" r:id="rId185"/>
    <p:sldId id="655" r:id="rId186"/>
    <p:sldId id="656" r:id="rId187"/>
    <p:sldId id="657" r:id="rId188"/>
    <p:sldId id="658" r:id="rId189"/>
    <p:sldId id="659" r:id="rId190"/>
    <p:sldId id="660" r:id="rId191"/>
    <p:sldId id="661" r:id="rId192"/>
    <p:sldId id="662" r:id="rId193"/>
    <p:sldId id="663" r:id="rId194"/>
    <p:sldId id="664" r:id="rId195"/>
    <p:sldId id="665" r:id="rId196"/>
    <p:sldId id="666" r:id="rId197"/>
    <p:sldId id="667" r:id="rId198"/>
    <p:sldId id="668" r:id="rId199"/>
    <p:sldId id="669" r:id="rId200"/>
    <p:sldId id="670" r:id="rId201"/>
    <p:sldId id="671" r:id="rId202"/>
    <p:sldId id="672" r:id="rId203"/>
    <p:sldId id="673" r:id="rId204"/>
    <p:sldId id="674" r:id="rId205"/>
    <p:sldId id="675" r:id="rId206"/>
    <p:sldId id="676" r:id="rId207"/>
    <p:sldId id="677" r:id="rId208"/>
    <p:sldId id="1121" r:id="rId209"/>
    <p:sldId id="1122" r:id="rId210"/>
    <p:sldId id="1123" r:id="rId211"/>
    <p:sldId id="1124" r:id="rId212"/>
    <p:sldId id="1125" r:id="rId213"/>
    <p:sldId id="1126" r:id="rId214"/>
    <p:sldId id="1127" r:id="rId215"/>
    <p:sldId id="1128" r:id="rId216"/>
    <p:sldId id="1129" r:id="rId217"/>
    <p:sldId id="1130" r:id="rId218"/>
    <p:sldId id="1131" r:id="rId219"/>
    <p:sldId id="1132" r:id="rId220"/>
    <p:sldId id="1133" r:id="rId221"/>
    <p:sldId id="1134" r:id="rId222"/>
    <p:sldId id="1135" r:id="rId223"/>
    <p:sldId id="1136" r:id="rId224"/>
    <p:sldId id="1137" r:id="rId225"/>
    <p:sldId id="1138" r:id="rId226"/>
    <p:sldId id="1139" r:id="rId227"/>
    <p:sldId id="1141" r:id="rId228"/>
    <p:sldId id="1140" r:id="rId229"/>
    <p:sldId id="1142" r:id="rId230"/>
    <p:sldId id="1143" r:id="rId231"/>
    <p:sldId id="1144" r:id="rId232"/>
    <p:sldId id="1145" r:id="rId233"/>
    <p:sldId id="1146" r:id="rId234"/>
    <p:sldId id="1147" r:id="rId235"/>
    <p:sldId id="1148" r:id="rId236"/>
    <p:sldId id="1149" r:id="rId237"/>
    <p:sldId id="1150" r:id="rId238"/>
    <p:sldId id="1151" r:id="rId239"/>
    <p:sldId id="1152" r:id="rId240"/>
    <p:sldId id="1153" r:id="rId241"/>
    <p:sldId id="1155" r:id="rId242"/>
    <p:sldId id="1156" r:id="rId243"/>
    <p:sldId id="1157" r:id="rId244"/>
    <p:sldId id="1158" r:id="rId245"/>
    <p:sldId id="1159" r:id="rId246"/>
    <p:sldId id="1160" r:id="rId247"/>
    <p:sldId id="1161" r:id="rId248"/>
    <p:sldId id="1162" r:id="rId249"/>
    <p:sldId id="1163" r:id="rId250"/>
    <p:sldId id="1164" r:id="rId251"/>
    <p:sldId id="1165" r:id="rId252"/>
    <p:sldId id="1166" r:id="rId253"/>
    <p:sldId id="1167" r:id="rId254"/>
    <p:sldId id="1168" r:id="rId255"/>
    <p:sldId id="1169" r:id="rId256"/>
    <p:sldId id="1170" r:id="rId257"/>
    <p:sldId id="1171" r:id="rId258"/>
    <p:sldId id="1172" r:id="rId260"/>
    <p:sldId id="1173" r:id="rId261"/>
    <p:sldId id="1174" r:id="rId262"/>
    <p:sldId id="1175" r:id="rId263"/>
    <p:sldId id="1176" r:id="rId264"/>
    <p:sldId id="1177" r:id="rId265"/>
    <p:sldId id="1178" r:id="rId266"/>
    <p:sldId id="1179" r:id="rId267"/>
    <p:sldId id="1624" r:id="rId268"/>
    <p:sldId id="1625" r:id="rId269"/>
    <p:sldId id="1626" r:id="rId270"/>
    <p:sldId id="1627" r:id="rId271"/>
    <p:sldId id="1628" r:id="rId272"/>
    <p:sldId id="1631" r:id="rId273"/>
    <p:sldId id="1798" r:id="rId274"/>
    <p:sldId id="1629" r:id="rId275"/>
    <p:sldId id="1630" r:id="rId276"/>
    <p:sldId id="1632" r:id="rId277"/>
    <p:sldId id="1633" r:id="rId278"/>
    <p:sldId id="1634" r:id="rId279"/>
    <p:sldId id="1635" r:id="rId280"/>
    <p:sldId id="1636" r:id="rId281"/>
    <p:sldId id="1637" r:id="rId282"/>
    <p:sldId id="1638" r:id="rId283"/>
    <p:sldId id="1640" r:id="rId284"/>
    <p:sldId id="1641" r:id="rId285"/>
    <p:sldId id="1753" r:id="rId286"/>
    <p:sldId id="1754" r:id="rId287"/>
    <p:sldId id="1756" r:id="rId288"/>
    <p:sldId id="1757" r:id="rId289"/>
    <p:sldId id="1758" r:id="rId290"/>
    <p:sldId id="1759" r:id="rId291"/>
    <p:sldId id="1760" r:id="rId292"/>
    <p:sldId id="1761" r:id="rId293"/>
    <p:sldId id="1762" r:id="rId294"/>
    <p:sldId id="1763" r:id="rId295"/>
    <p:sldId id="1764" r:id="rId296"/>
    <p:sldId id="1768" r:id="rId297"/>
    <p:sldId id="1765" r:id="rId298"/>
    <p:sldId id="1766" r:id="rId299"/>
    <p:sldId id="1767" r:id="rId300"/>
    <p:sldId id="1769" r:id="rId301"/>
    <p:sldId id="1770" r:id="rId302"/>
    <p:sldId id="1771" r:id="rId303"/>
    <p:sldId id="1773" r:id="rId304"/>
    <p:sldId id="1772" r:id="rId305"/>
    <p:sldId id="1774" r:id="rId306"/>
    <p:sldId id="1775" r:id="rId307"/>
    <p:sldId id="1776" r:id="rId308"/>
    <p:sldId id="1777" r:id="rId309"/>
    <p:sldId id="1778" r:id="rId310"/>
    <p:sldId id="1779" r:id="rId311"/>
    <p:sldId id="1780" r:id="rId312"/>
    <p:sldId id="1781" r:id="rId313"/>
    <p:sldId id="1782" r:id="rId314"/>
    <p:sldId id="1783" r:id="rId315"/>
    <p:sldId id="1784" r:id="rId316"/>
    <p:sldId id="1785" r:id="rId317"/>
    <p:sldId id="1786" r:id="rId318"/>
    <p:sldId id="1787" r:id="rId319"/>
    <p:sldId id="1788" r:id="rId320"/>
    <p:sldId id="1789" r:id="rId321"/>
    <p:sldId id="1791" r:id="rId322"/>
    <p:sldId id="1790" r:id="rId323"/>
    <p:sldId id="1792" r:id="rId324"/>
    <p:sldId id="1794" r:id="rId325"/>
    <p:sldId id="1793" r:id="rId326"/>
    <p:sldId id="1795" r:id="rId327"/>
    <p:sldId id="1796" r:id="rId328"/>
    <p:sldId id="1797" r:id="rId329"/>
    <p:sldId id="1854" r:id="rId330"/>
    <p:sldId id="1855" r:id="rId331"/>
    <p:sldId id="1856" r:id="rId332"/>
    <p:sldId id="1857" r:id="rId333"/>
    <p:sldId id="1858" r:id="rId334"/>
    <p:sldId id="1859" r:id="rId335"/>
    <p:sldId id="1860" r:id="rId336"/>
    <p:sldId id="1861" r:id="rId337"/>
    <p:sldId id="1862" r:id="rId338"/>
    <p:sldId id="1863" r:id="rId339"/>
    <p:sldId id="1864" r:id="rId340"/>
    <p:sldId id="1865" r:id="rId341"/>
    <p:sldId id="1866" r:id="rId342"/>
    <p:sldId id="1867" r:id="rId343"/>
    <p:sldId id="1868" r:id="rId344"/>
    <p:sldId id="1869" r:id="rId345"/>
    <p:sldId id="1870" r:id="rId346"/>
    <p:sldId id="1871" r:id="rId347"/>
    <p:sldId id="1872" r:id="rId348"/>
    <p:sldId id="1873" r:id="rId349"/>
    <p:sldId id="1874" r:id="rId350"/>
    <p:sldId id="1875" r:id="rId351"/>
    <p:sldId id="1876" r:id="rId352"/>
    <p:sldId id="1879" r:id="rId353"/>
    <p:sldId id="1880" r:id="rId354"/>
    <p:sldId id="1877" r:id="rId355"/>
    <p:sldId id="1878" r:id="rId356"/>
    <p:sldId id="1881" r:id="rId357"/>
    <p:sldId id="1882" r:id="rId358"/>
    <p:sldId id="1883" r:id="rId359"/>
    <p:sldId id="1884" r:id="rId360"/>
    <p:sldId id="1885" r:id="rId361"/>
    <p:sldId id="1886" r:id="rId362"/>
    <p:sldId id="1887" r:id="rId363"/>
    <p:sldId id="1888" r:id="rId364"/>
    <p:sldId id="1890" r:id="rId365"/>
    <p:sldId id="1889" r:id="rId366"/>
    <p:sldId id="1891" r:id="rId367"/>
    <p:sldId id="1892" r:id="rId368"/>
    <p:sldId id="1893" r:id="rId369"/>
    <p:sldId id="1894" r:id="rId370"/>
    <p:sldId id="1895" r:id="rId371"/>
    <p:sldId id="1896" r:id="rId372"/>
    <p:sldId id="1897" r:id="rId373"/>
    <p:sldId id="1898" r:id="rId374"/>
    <p:sldId id="1902" r:id="rId375"/>
    <p:sldId id="1899" r:id="rId376"/>
    <p:sldId id="1900" r:id="rId377"/>
    <p:sldId id="1901" r:id="rId378"/>
    <p:sldId id="1903" r:id="rId379"/>
    <p:sldId id="1904" r:id="rId380"/>
    <p:sldId id="1905" r:id="rId381"/>
    <p:sldId id="1906" r:id="rId382"/>
    <p:sldId id="1907" r:id="rId383"/>
    <p:sldId id="1911" r:id="rId384"/>
    <p:sldId id="1912" r:id="rId385"/>
    <p:sldId id="1913" r:id="rId386"/>
    <p:sldId id="1914" r:id="rId387"/>
    <p:sldId id="1915" r:id="rId388"/>
    <p:sldId id="1916" r:id="rId389"/>
    <p:sldId id="1917" r:id="rId390"/>
    <p:sldId id="1918" r:id="rId391"/>
    <p:sldId id="1919" r:id="rId392"/>
    <p:sldId id="1920" r:id="rId393"/>
    <p:sldId id="1922" r:id="rId394"/>
    <p:sldId id="1921" r:id="rId395"/>
    <p:sldId id="1924" r:id="rId396"/>
    <p:sldId id="1925" r:id="rId397"/>
    <p:sldId id="1926" r:id="rId398"/>
    <p:sldId id="1927" r:id="rId399"/>
    <p:sldId id="1928" r:id="rId400"/>
    <p:sldId id="1929" r:id="rId401"/>
    <p:sldId id="1930" r:id="rId402"/>
    <p:sldId id="1932" r:id="rId403"/>
    <p:sldId id="1933" r:id="rId404"/>
    <p:sldId id="1934" r:id="rId405"/>
    <p:sldId id="1935" r:id="rId406"/>
    <p:sldId id="1936" r:id="rId407"/>
    <p:sldId id="1938" r:id="rId408"/>
    <p:sldId id="1939" r:id="rId409"/>
    <p:sldId id="1940" r:id="rId410"/>
    <p:sldId id="1941" r:id="rId411"/>
    <p:sldId id="1942" r:id="rId412"/>
    <p:sldId id="1943" r:id="rId413"/>
    <p:sldId id="1944" r:id="rId414"/>
    <p:sldId id="1945" r:id="rId415"/>
    <p:sldId id="1947" r:id="rId416"/>
    <p:sldId id="1948" r:id="rId417"/>
    <p:sldId id="1950" r:id="rId418"/>
    <p:sldId id="1951" r:id="rId419"/>
    <p:sldId id="1952" r:id="rId420"/>
    <p:sldId id="1954" r:id="rId421"/>
    <p:sldId id="1953" r:id="rId422"/>
    <p:sldId id="1955" r:id="rId423"/>
    <p:sldId id="1956" r:id="rId424"/>
    <p:sldId id="1957" r:id="rId425"/>
    <p:sldId id="1958" r:id="rId426"/>
    <p:sldId id="1959" r:id="rId427"/>
    <p:sldId id="1960" r:id="rId428"/>
    <p:sldId id="1961" r:id="rId429"/>
    <p:sldId id="1962" r:id="rId430"/>
    <p:sldId id="1965" r:id="rId431"/>
    <p:sldId id="1963" r:id="rId432"/>
    <p:sldId id="1964" r:id="rId433"/>
    <p:sldId id="1966" r:id="rId434"/>
    <p:sldId id="1967" r:id="rId435"/>
    <p:sldId id="1972" r:id="rId436"/>
    <p:sldId id="1973" r:id="rId437"/>
    <p:sldId id="1968" r:id="rId438"/>
    <p:sldId id="1969" r:id="rId439"/>
    <p:sldId id="1970" r:id="rId440"/>
    <p:sldId id="1971" r:id="rId441"/>
    <p:sldId id="1974" r:id="rId442"/>
    <p:sldId id="1975" r:id="rId443"/>
    <p:sldId id="1977" r:id="rId444"/>
    <p:sldId id="1976" r:id="rId445"/>
    <p:sldId id="1978" r:id="rId446"/>
    <p:sldId id="1979" r:id="rId447"/>
    <p:sldId id="1980" r:id="rId448"/>
    <p:sldId id="1981" r:id="rId449"/>
    <p:sldId id="1982" r:id="rId450"/>
    <p:sldId id="1983" r:id="rId451"/>
    <p:sldId id="1984" r:id="rId452"/>
    <p:sldId id="1986" r:id="rId453"/>
    <p:sldId id="1987" r:id="rId454"/>
    <p:sldId id="1989" r:id="rId455"/>
    <p:sldId id="1990" r:id="rId456"/>
    <p:sldId id="1991" r:id="rId457"/>
    <p:sldId id="1993" r:id="rId458"/>
    <p:sldId id="1992" r:id="rId459"/>
    <p:sldId id="1994" r:id="rId460"/>
    <p:sldId id="1995" r:id="rId461"/>
    <p:sldId id="1996" r:id="rId462"/>
    <p:sldId id="1997" r:id="rId463"/>
    <p:sldId id="1998" r:id="rId464"/>
    <p:sldId id="1999" r:id="rId465"/>
    <p:sldId id="2000" r:id="rId466"/>
    <p:sldId id="2001" r:id="rId467"/>
    <p:sldId id="2002" r:id="rId468"/>
    <p:sldId id="2003" r:id="rId469"/>
    <p:sldId id="2004" r:id="rId470"/>
    <p:sldId id="2005" r:id="rId471"/>
    <p:sldId id="2006" r:id="rId472"/>
    <p:sldId id="2007" r:id="rId473"/>
    <p:sldId id="2008" r:id="rId474"/>
    <p:sldId id="2009" r:id="rId475"/>
    <p:sldId id="2010" r:id="rId476"/>
    <p:sldId id="2013" r:id="rId477"/>
    <p:sldId id="2014" r:id="rId478"/>
    <p:sldId id="2015" r:id="rId479"/>
    <p:sldId id="2016" r:id="rId480"/>
    <p:sldId id="2026" r:id="rId481"/>
    <p:sldId id="2017" r:id="rId482"/>
    <p:sldId id="2018" r:id="rId483"/>
    <p:sldId id="2020" r:id="rId484"/>
    <p:sldId id="2021" r:id="rId485"/>
    <p:sldId id="2022" r:id="rId486"/>
    <p:sldId id="2023" r:id="rId487"/>
    <p:sldId id="2024" r:id="rId488"/>
    <p:sldId id="2025" r:id="rId489"/>
    <p:sldId id="2027" r:id="rId490"/>
    <p:sldId id="2028" r:id="rId491"/>
    <p:sldId id="2029" r:id="rId492"/>
    <p:sldId id="2030" r:id="rId493"/>
    <p:sldId id="2031" r:id="rId494"/>
    <p:sldId id="2032" r:id="rId495"/>
    <p:sldId id="2033" r:id="rId496"/>
    <p:sldId id="2035" r:id="rId497"/>
    <p:sldId id="2036" r:id="rId498"/>
    <p:sldId id="2037" r:id="rId499"/>
    <p:sldId id="2038" r:id="rId500"/>
    <p:sldId id="2039" r:id="rId501"/>
    <p:sldId id="2040" r:id="rId502"/>
    <p:sldId id="2041" r:id="rId503"/>
    <p:sldId id="2042" r:id="rId504"/>
    <p:sldId id="2043" r:id="rId505"/>
    <p:sldId id="2044" r:id="rId506"/>
    <p:sldId id="2045" r:id="rId507"/>
    <p:sldId id="2046" r:id="rId508"/>
    <p:sldId id="2047" r:id="rId509"/>
    <p:sldId id="2048" r:id="rId510"/>
    <p:sldId id="2049" r:id="rId511"/>
    <p:sldId id="2050" r:id="rId512"/>
    <p:sldId id="2051" r:id="rId513"/>
    <p:sldId id="2052" r:id="rId514"/>
    <p:sldId id="2053" r:id="rId515"/>
    <p:sldId id="2054" r:id="rId516"/>
    <p:sldId id="2062" r:id="rId517"/>
    <p:sldId id="2063" r:id="rId518"/>
    <p:sldId id="2064" r:id="rId519"/>
    <p:sldId id="2065" r:id="rId520"/>
    <p:sldId id="2066" r:id="rId521"/>
    <p:sldId id="2067" r:id="rId522"/>
    <p:sldId id="2068" r:id="rId523"/>
    <p:sldId id="2077" r:id="rId524"/>
    <p:sldId id="2078" r:id="rId525"/>
    <p:sldId id="2069" r:id="rId526"/>
    <p:sldId id="2070" r:id="rId527"/>
    <p:sldId id="2071" r:id="rId528"/>
    <p:sldId id="2073" r:id="rId529"/>
    <p:sldId id="2075" r:id="rId530"/>
    <p:sldId id="2079" r:id="rId531"/>
    <p:sldId id="2080" r:id="rId532"/>
    <p:sldId id="2081" r:id="rId533"/>
    <p:sldId id="2082" r:id="rId534"/>
    <p:sldId id="2083" r:id="rId535"/>
    <p:sldId id="2084" r:id="rId536"/>
    <p:sldId id="2085" r:id="rId537"/>
    <p:sldId id="2086" r:id="rId538"/>
    <p:sldId id="2087" r:id="rId539"/>
    <p:sldId id="2088" r:id="rId540"/>
    <p:sldId id="2089" r:id="rId541"/>
    <p:sldId id="2091" r:id="rId542"/>
    <p:sldId id="2097" r:id="rId543"/>
    <p:sldId id="2098" r:id="rId544"/>
    <p:sldId id="2099" r:id="rId545"/>
    <p:sldId id="2100" r:id="rId546"/>
    <p:sldId id="2101" r:id="rId547"/>
    <p:sldId id="2102" r:id="rId548"/>
    <p:sldId id="2103" r:id="rId549"/>
    <p:sldId id="2104" r:id="rId550"/>
    <p:sldId id="2105" r:id="rId551"/>
    <p:sldId id="2106" r:id="rId552"/>
    <p:sldId id="2107" r:id="rId553"/>
    <p:sldId id="2108" r:id="rId554"/>
    <p:sldId id="2109" r:id="rId555"/>
    <p:sldId id="2110" r:id="rId556"/>
    <p:sldId id="2111" r:id="rId557"/>
    <p:sldId id="2115" r:id="rId558"/>
    <p:sldId id="2112" r:id="rId559"/>
    <p:sldId id="2114" r:id="rId560"/>
    <p:sldId id="2117" r:id="rId561"/>
    <p:sldId id="2116" r:id="rId562"/>
    <p:sldId id="2118" r:id="rId563"/>
    <p:sldId id="2119" r:id="rId564"/>
    <p:sldId id="2120" r:id="rId565"/>
    <p:sldId id="2123" r:id="rId566"/>
    <p:sldId id="2124" r:id="rId567"/>
    <p:sldId id="2125" r:id="rId568"/>
    <p:sldId id="2126" r:id="rId569"/>
    <p:sldId id="2127" r:id="rId570"/>
    <p:sldId id="2128" r:id="rId571"/>
    <p:sldId id="2129" r:id="rId572"/>
    <p:sldId id="2130" r:id="rId573"/>
    <p:sldId id="2131" r:id="rId574"/>
    <p:sldId id="2132" r:id="rId575"/>
    <p:sldId id="2133" r:id="rId576"/>
    <p:sldId id="2134" r:id="rId577"/>
    <p:sldId id="2135" r:id="rId578"/>
    <p:sldId id="2136" r:id="rId579"/>
    <p:sldId id="2138" r:id="rId580"/>
    <p:sldId id="2139" r:id="rId581"/>
    <p:sldId id="2140" r:id="rId582"/>
    <p:sldId id="2141" r:id="rId583"/>
    <p:sldId id="2142" r:id="rId584"/>
    <p:sldId id="2143" r:id="rId585"/>
    <p:sldId id="2144" r:id="rId586"/>
    <p:sldId id="2145" r:id="rId587"/>
    <p:sldId id="2146" r:id="rId588"/>
    <p:sldId id="2147" r:id="rId589"/>
    <p:sldId id="2148" r:id="rId590"/>
    <p:sldId id="2149" r:id="rId591"/>
    <p:sldId id="2150" r:id="rId592"/>
    <p:sldId id="2151" r:id="rId593"/>
    <p:sldId id="2152" r:id="rId594"/>
    <p:sldId id="2153" r:id="rId595"/>
    <p:sldId id="2154" r:id="rId596"/>
    <p:sldId id="2155" r:id="rId597"/>
    <p:sldId id="2156" r:id="rId598"/>
    <p:sldId id="2157" r:id="rId599"/>
    <p:sldId id="2158" r:id="rId600"/>
    <p:sldId id="2159" r:id="rId601"/>
    <p:sldId id="2160" r:id="rId602"/>
    <p:sldId id="2176" r:id="rId603"/>
    <p:sldId id="2161" r:id="rId604"/>
    <p:sldId id="2162" r:id="rId605"/>
    <p:sldId id="2163" r:id="rId606"/>
    <p:sldId id="2164" r:id="rId607"/>
    <p:sldId id="2166" r:id="rId608"/>
    <p:sldId id="2167" r:id="rId609"/>
    <p:sldId id="2168" r:id="rId610"/>
    <p:sldId id="2169" r:id="rId611"/>
    <p:sldId id="2170" r:id="rId612"/>
    <p:sldId id="2171" r:id="rId613"/>
    <p:sldId id="2172" r:id="rId614"/>
    <p:sldId id="2173" r:id="rId615"/>
    <p:sldId id="2174" r:id="rId616"/>
    <p:sldId id="2175" r:id="rId617"/>
    <p:sldId id="2177" r:id="rId618"/>
    <p:sldId id="2178" r:id="rId619"/>
    <p:sldId id="2179" r:id="rId620"/>
    <p:sldId id="2180" r:id="rId621"/>
    <p:sldId id="2181" r:id="rId622"/>
    <p:sldId id="2182" r:id="rId623"/>
    <p:sldId id="2183" r:id="rId624"/>
    <p:sldId id="2184" r:id="rId625"/>
    <p:sldId id="2185" r:id="rId626"/>
    <p:sldId id="2186" r:id="rId627"/>
    <p:sldId id="2187" r:id="rId628"/>
    <p:sldId id="2188" r:id="rId629"/>
    <p:sldId id="2189" r:id="rId630"/>
    <p:sldId id="2190" r:id="rId631"/>
    <p:sldId id="2191" r:id="rId632"/>
    <p:sldId id="2192" r:id="rId633"/>
    <p:sldId id="2193" r:id="rId634"/>
    <p:sldId id="2194" r:id="rId635"/>
    <p:sldId id="2196" r:id="rId636"/>
    <p:sldId id="2197" r:id="rId637"/>
    <p:sldId id="2195" r:id="rId638"/>
    <p:sldId id="2198" r:id="rId639"/>
    <p:sldId id="2199" r:id="rId640"/>
    <p:sldId id="2200" r:id="rId641"/>
    <p:sldId id="2201" r:id="rId642"/>
    <p:sldId id="2202" r:id="rId643"/>
    <p:sldId id="2203" r:id="rId644"/>
    <p:sldId id="2204" r:id="rId645"/>
    <p:sldId id="2205" r:id="rId646"/>
    <p:sldId id="2206" r:id="rId647"/>
    <p:sldId id="2234" r:id="rId648"/>
    <p:sldId id="2207" r:id="rId649"/>
    <p:sldId id="2208" r:id="rId650"/>
    <p:sldId id="2220" r:id="rId651"/>
    <p:sldId id="2210" r:id="rId652"/>
    <p:sldId id="2211" r:id="rId653"/>
    <p:sldId id="2212" r:id="rId654"/>
    <p:sldId id="2213" r:id="rId655"/>
    <p:sldId id="2214" r:id="rId656"/>
    <p:sldId id="2215" r:id="rId657"/>
    <p:sldId id="2216" r:id="rId658"/>
    <p:sldId id="2217" r:id="rId659"/>
    <p:sldId id="2218" r:id="rId660"/>
    <p:sldId id="2219" r:id="rId661"/>
    <p:sldId id="2236" r:id="rId662"/>
    <p:sldId id="2237" r:id="rId663"/>
    <p:sldId id="2238" r:id="rId664"/>
    <p:sldId id="2239" r:id="rId665"/>
    <p:sldId id="2240" r:id="rId666"/>
    <p:sldId id="2241" r:id="rId667"/>
    <p:sldId id="2242" r:id="rId668"/>
    <p:sldId id="2243" r:id="rId669"/>
    <p:sldId id="2251" r:id="rId670"/>
    <p:sldId id="2244" r:id="rId671"/>
    <p:sldId id="2245" r:id="rId672"/>
    <p:sldId id="2246" r:id="rId673"/>
    <p:sldId id="2247" r:id="rId674"/>
    <p:sldId id="2248" r:id="rId675"/>
    <p:sldId id="2249" r:id="rId676"/>
    <p:sldId id="2252" r:id="rId677"/>
    <p:sldId id="2262" r:id="rId678"/>
    <p:sldId id="2250" r:id="rId679"/>
    <p:sldId id="2253" r:id="rId680"/>
    <p:sldId id="2254" r:id="rId681"/>
    <p:sldId id="2256" r:id="rId682"/>
    <p:sldId id="2255" r:id="rId683"/>
    <p:sldId id="2257" r:id="rId684"/>
    <p:sldId id="2258" r:id="rId685"/>
    <p:sldId id="2260" r:id="rId686"/>
    <p:sldId id="2261" r:id="rId687"/>
    <p:sldId id="2263" r:id="rId688"/>
    <p:sldId id="2264" r:id="rId689"/>
    <p:sldId id="2265" r:id="rId690"/>
    <p:sldId id="2266" r:id="rId691"/>
    <p:sldId id="2267" r:id="rId692"/>
    <p:sldId id="2268" r:id="rId693"/>
    <p:sldId id="2269" r:id="rId694"/>
    <p:sldId id="2270" r:id="rId695"/>
    <p:sldId id="2271" r:id="rId696"/>
    <p:sldId id="2272" r:id="rId697"/>
    <p:sldId id="2273" r:id="rId698"/>
    <p:sldId id="2274" r:id="rId699"/>
    <p:sldId id="2275" r:id="rId700"/>
    <p:sldId id="2276" r:id="rId701"/>
    <p:sldId id="2277" r:id="rId702"/>
    <p:sldId id="2278" r:id="rId703"/>
    <p:sldId id="2279" r:id="rId704"/>
    <p:sldId id="2280" r:id="rId705"/>
    <p:sldId id="2281" r:id="rId706"/>
    <p:sldId id="2282" r:id="rId707"/>
    <p:sldId id="2283" r:id="rId708"/>
    <p:sldId id="2284" r:id="rId709"/>
    <p:sldId id="2301" r:id="rId710"/>
    <p:sldId id="2285" r:id="rId711"/>
    <p:sldId id="2287" r:id="rId712"/>
    <p:sldId id="2286" r:id="rId713"/>
    <p:sldId id="2288" r:id="rId714"/>
    <p:sldId id="2289" r:id="rId715"/>
    <p:sldId id="2290" r:id="rId716"/>
    <p:sldId id="2291" r:id="rId717"/>
    <p:sldId id="2293" r:id="rId718"/>
    <p:sldId id="2294" r:id="rId719"/>
    <p:sldId id="2295" r:id="rId720"/>
    <p:sldId id="2296" r:id="rId721"/>
    <p:sldId id="2297" r:id="rId722"/>
    <p:sldId id="2298" r:id="rId723"/>
    <p:sldId id="2299" r:id="rId724"/>
    <p:sldId id="2300" r:id="rId725"/>
    <p:sldId id="2317" r:id="rId726"/>
    <p:sldId id="2318" r:id="rId727"/>
    <p:sldId id="2319" r:id="rId728"/>
    <p:sldId id="2320" r:id="rId729"/>
    <p:sldId id="2321" r:id="rId730"/>
    <p:sldId id="2322" r:id="rId731"/>
    <p:sldId id="2323" r:id="rId732"/>
    <p:sldId id="2325" r:id="rId733"/>
    <p:sldId id="2326" r:id="rId734"/>
    <p:sldId id="2327" r:id="rId735"/>
    <p:sldId id="2328" r:id="rId736"/>
    <p:sldId id="2329" r:id="rId737"/>
    <p:sldId id="2330" r:id="rId738"/>
    <p:sldId id="2331" r:id="rId739"/>
    <p:sldId id="2332" r:id="rId740"/>
    <p:sldId id="2334" r:id="rId741"/>
    <p:sldId id="2336" r:id="rId742"/>
    <p:sldId id="2333" r:id="rId743"/>
    <p:sldId id="2337" r:id="rId744"/>
    <p:sldId id="2338" r:id="rId745"/>
    <p:sldId id="2339" r:id="rId746"/>
    <p:sldId id="2341" r:id="rId747"/>
    <p:sldId id="2342" r:id="rId748"/>
    <p:sldId id="2343" r:id="rId749"/>
    <p:sldId id="2344" r:id="rId750"/>
    <p:sldId id="2345" r:id="rId751"/>
    <p:sldId id="2346" r:id="rId752"/>
    <p:sldId id="2347" r:id="rId753"/>
    <p:sldId id="2348" r:id="rId754"/>
    <p:sldId id="2349" r:id="rId755"/>
    <p:sldId id="2350" r:id="rId756"/>
    <p:sldId id="2351" r:id="rId757"/>
    <p:sldId id="2352" r:id="rId758"/>
    <p:sldId id="2353" r:id="rId759"/>
    <p:sldId id="2354" r:id="rId760"/>
    <p:sldId id="2355" r:id="rId761"/>
    <p:sldId id="2356" r:id="rId762"/>
    <p:sldId id="2357" r:id="rId763"/>
    <p:sldId id="2358" r:id="rId764"/>
    <p:sldId id="2359" r:id="rId765"/>
    <p:sldId id="2360" r:id="rId766"/>
    <p:sldId id="2361" r:id="rId767"/>
    <p:sldId id="2362" r:id="rId768"/>
    <p:sldId id="2363" r:id="rId769"/>
    <p:sldId id="2364" r:id="rId770"/>
    <p:sldId id="2365" r:id="rId771"/>
    <p:sldId id="2366" r:id="rId772"/>
    <p:sldId id="2367" r:id="rId773"/>
    <p:sldId id="2368" r:id="rId774"/>
    <p:sldId id="2369" r:id="rId775"/>
    <p:sldId id="2370" r:id="rId776"/>
    <p:sldId id="2371" r:id="rId777"/>
    <p:sldId id="2372" r:id="rId778"/>
    <p:sldId id="2373" r:id="rId779"/>
    <p:sldId id="2374" r:id="rId780"/>
    <p:sldId id="2375" r:id="rId781"/>
    <p:sldId id="2376" r:id="rId782"/>
    <p:sldId id="2377" r:id="rId783"/>
    <p:sldId id="2378" r:id="rId784"/>
    <p:sldId id="2379" r:id="rId785"/>
    <p:sldId id="2382" r:id="rId786"/>
    <p:sldId id="2473" r:id="rId787"/>
    <p:sldId id="2474" r:id="rId788"/>
    <p:sldId id="2383" r:id="rId789"/>
    <p:sldId id="2384" r:id="rId790"/>
    <p:sldId id="2385" r:id="rId791"/>
    <p:sldId id="2386" r:id="rId792"/>
    <p:sldId id="2387" r:id="rId793"/>
    <p:sldId id="2390" r:id="rId794"/>
    <p:sldId id="2388" r:id="rId795"/>
    <p:sldId id="2475" r:id="rId796"/>
    <p:sldId id="2391" r:id="rId797"/>
    <p:sldId id="2392" r:id="rId798"/>
    <p:sldId id="2393" r:id="rId799"/>
    <p:sldId id="2394" r:id="rId800"/>
    <p:sldId id="2395" r:id="rId801"/>
    <p:sldId id="2396" r:id="rId802"/>
    <p:sldId id="2397" r:id="rId803"/>
    <p:sldId id="2417" r:id="rId804"/>
    <p:sldId id="2477" r:id="rId805"/>
    <p:sldId id="2478" r:id="rId806"/>
    <p:sldId id="2479" r:id="rId807"/>
    <p:sldId id="2480" r:id="rId808"/>
    <p:sldId id="2476" r:id="rId809"/>
    <p:sldId id="2418" r:id="rId810"/>
    <p:sldId id="2419" r:id="rId811"/>
    <p:sldId id="2420" r:id="rId812"/>
    <p:sldId id="2421" r:id="rId813"/>
    <p:sldId id="2422" r:id="rId814"/>
    <p:sldId id="2423" r:id="rId815"/>
    <p:sldId id="2424" r:id="rId816"/>
    <p:sldId id="2425" r:id="rId817"/>
    <p:sldId id="2426" r:id="rId818"/>
    <p:sldId id="2427" r:id="rId819"/>
    <p:sldId id="2428" r:id="rId820"/>
    <p:sldId id="2429" r:id="rId821"/>
    <p:sldId id="2430" r:id="rId822"/>
    <p:sldId id="2431" r:id="rId823"/>
    <p:sldId id="2432" r:id="rId824"/>
    <p:sldId id="2433" r:id="rId825"/>
    <p:sldId id="2434" r:id="rId826"/>
    <p:sldId id="2435" r:id="rId827"/>
    <p:sldId id="2436" r:id="rId828"/>
    <p:sldId id="2437" r:id="rId829"/>
    <p:sldId id="2438" r:id="rId830"/>
    <p:sldId id="2439" r:id="rId831"/>
    <p:sldId id="2440" r:id="rId832"/>
    <p:sldId id="2441" r:id="rId833"/>
    <p:sldId id="2442" r:id="rId834"/>
    <p:sldId id="2443" r:id="rId835"/>
    <p:sldId id="2444" r:id="rId836"/>
    <p:sldId id="2445" r:id="rId837"/>
    <p:sldId id="2446" r:id="rId838"/>
    <p:sldId id="2447" r:id="rId839"/>
    <p:sldId id="2448" r:id="rId840"/>
    <p:sldId id="2449" r:id="rId841"/>
    <p:sldId id="2450" r:id="rId842"/>
    <p:sldId id="2451" r:id="rId843"/>
    <p:sldId id="2452" r:id="rId844"/>
    <p:sldId id="2453" r:id="rId845"/>
    <p:sldId id="2454" r:id="rId846"/>
    <p:sldId id="2455" r:id="rId847"/>
    <p:sldId id="2456" r:id="rId848"/>
    <p:sldId id="2457" r:id="rId849"/>
    <p:sldId id="2458" r:id="rId850"/>
    <p:sldId id="2459" r:id="rId851"/>
    <p:sldId id="2460" r:id="rId852"/>
    <p:sldId id="2464" r:id="rId853"/>
    <p:sldId id="2462" r:id="rId854"/>
    <p:sldId id="2465" r:id="rId855"/>
    <p:sldId id="2466" r:id="rId856"/>
    <p:sldId id="2467" r:id="rId857"/>
    <p:sldId id="2468" r:id="rId858"/>
    <p:sldId id="2469" r:id="rId859"/>
    <p:sldId id="2470" r:id="rId860"/>
    <p:sldId id="2548" r:id="rId861"/>
    <p:sldId id="2549" r:id="rId862"/>
    <p:sldId id="2550" r:id="rId863"/>
    <p:sldId id="2551" r:id="rId864"/>
    <p:sldId id="2552" r:id="rId865"/>
    <p:sldId id="2553" r:id="rId866"/>
    <p:sldId id="2554" r:id="rId867"/>
    <p:sldId id="2555" r:id="rId868"/>
    <p:sldId id="2556" r:id="rId869"/>
    <p:sldId id="2557" r:id="rId870"/>
    <p:sldId id="2558" r:id="rId871"/>
    <p:sldId id="2559" r:id="rId872"/>
    <p:sldId id="2560" r:id="rId873"/>
    <p:sldId id="2561" r:id="rId874"/>
    <p:sldId id="2562" r:id="rId875"/>
    <p:sldId id="2563" r:id="rId876"/>
    <p:sldId id="2564" r:id="rId877"/>
    <p:sldId id="2565" r:id="rId878"/>
    <p:sldId id="2566" r:id="rId879"/>
    <p:sldId id="2567" r:id="rId880"/>
    <p:sldId id="2568" r:id="rId881"/>
    <p:sldId id="2569" r:id="rId882"/>
    <p:sldId id="2570" r:id="rId883"/>
    <p:sldId id="2571" r:id="rId884"/>
    <p:sldId id="2572" r:id="rId885"/>
    <p:sldId id="2573" r:id="rId886"/>
    <p:sldId id="2574" r:id="rId887"/>
    <p:sldId id="2645" r:id="rId888"/>
    <p:sldId id="2575" r:id="rId889"/>
    <p:sldId id="2576" r:id="rId890"/>
    <p:sldId id="2577" r:id="rId891"/>
    <p:sldId id="2580" r:id="rId892"/>
    <p:sldId id="2582" r:id="rId893"/>
    <p:sldId id="2578" r:id="rId894"/>
    <p:sldId id="2583" r:id="rId895"/>
    <p:sldId id="2584" r:id="rId896"/>
    <p:sldId id="2713" r:id="rId897"/>
    <p:sldId id="2579" r:id="rId898"/>
    <p:sldId id="2581" r:id="rId899"/>
    <p:sldId id="2585" r:id="rId900"/>
    <p:sldId id="2586" r:id="rId901"/>
    <p:sldId id="2588" r:id="rId902"/>
    <p:sldId id="2587" r:id="rId903"/>
    <p:sldId id="2589" r:id="rId904"/>
    <p:sldId id="2590" r:id="rId905"/>
    <p:sldId id="2591" r:id="rId906"/>
    <p:sldId id="2592" r:id="rId907"/>
    <p:sldId id="2593" r:id="rId908"/>
    <p:sldId id="2594" r:id="rId909"/>
    <p:sldId id="2595" r:id="rId910"/>
    <p:sldId id="2596" r:id="rId911"/>
    <p:sldId id="2597" r:id="rId912"/>
    <p:sldId id="2598" r:id="rId913"/>
    <p:sldId id="2599" r:id="rId914"/>
    <p:sldId id="2600" r:id="rId915"/>
    <p:sldId id="2601" r:id="rId916"/>
    <p:sldId id="2602" r:id="rId917"/>
    <p:sldId id="2603" r:id="rId918"/>
    <p:sldId id="2604" r:id="rId919"/>
    <p:sldId id="2605" r:id="rId920"/>
    <p:sldId id="2606" r:id="rId921"/>
    <p:sldId id="2607" r:id="rId922"/>
    <p:sldId id="2608" r:id="rId923"/>
    <p:sldId id="2609" r:id="rId924"/>
    <p:sldId id="2610" r:id="rId925"/>
    <p:sldId id="2611" r:id="rId926"/>
    <p:sldId id="2612" r:id="rId927"/>
    <p:sldId id="2613" r:id="rId928"/>
    <p:sldId id="2614" r:id="rId929"/>
    <p:sldId id="2615" r:id="rId930"/>
    <p:sldId id="2616" r:id="rId931"/>
    <p:sldId id="2617" r:id="rId932"/>
    <p:sldId id="2618" r:id="rId933"/>
    <p:sldId id="2619" r:id="rId934"/>
    <p:sldId id="2620" r:id="rId935"/>
    <p:sldId id="2621" r:id="rId936"/>
    <p:sldId id="2623" r:id="rId937"/>
    <p:sldId id="2622" r:id="rId938"/>
    <p:sldId id="2624" r:id="rId939"/>
    <p:sldId id="2625" r:id="rId940"/>
    <p:sldId id="2626" r:id="rId941"/>
    <p:sldId id="2627" r:id="rId942"/>
    <p:sldId id="2628" r:id="rId943"/>
    <p:sldId id="2629" r:id="rId944"/>
    <p:sldId id="2630" r:id="rId945"/>
    <p:sldId id="2631" r:id="rId946"/>
    <p:sldId id="2632" r:id="rId947"/>
    <p:sldId id="2633" r:id="rId948"/>
    <p:sldId id="2634" r:id="rId949"/>
    <p:sldId id="2635" r:id="rId950"/>
    <p:sldId id="2636" r:id="rId951"/>
    <p:sldId id="2637" r:id="rId952"/>
    <p:sldId id="2638" r:id="rId953"/>
    <p:sldId id="2639" r:id="rId954"/>
    <p:sldId id="2640" r:id="rId955"/>
    <p:sldId id="2641" r:id="rId956"/>
    <p:sldId id="2714" r:id="rId957"/>
  </p:sldIdLst>
  <p:sldSz cx="12192000" cy="6858000"/>
  <p:notesSz cx="6858000" cy="9144000"/>
  <p:custDataLst>
    <p:tags r:id="rId962"/>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43" autoAdjust="0"/>
    <p:restoredTop sz="94620" autoAdjust="0"/>
  </p:normalViewPr>
  <p:slideViewPr>
    <p:cSldViewPr snapToGrid="0">
      <p:cViewPr varScale="1">
        <p:scale>
          <a:sx n="120" d="100"/>
          <a:sy n="120" d="100"/>
        </p:scale>
        <p:origin x="234" y="102"/>
      </p:cViewPr>
      <p:guideLst>
        <p:guide orient="horz" pos="2159"/>
        <p:guide pos="3840"/>
      </p:guideLst>
    </p:cSldViewPr>
  </p:slideViewPr>
  <p:outlineViewPr>
    <p:cViewPr>
      <p:scale>
        <a:sx n="33" d="100"/>
        <a:sy n="33" d="100"/>
      </p:scale>
      <p:origin x="0" y="-17034"/>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6.xml"/><Relationship Id="rId98" Type="http://schemas.openxmlformats.org/officeDocument/2006/relationships/slide" Target="slides/slide95.xml"/><Relationship Id="rId97" Type="http://schemas.openxmlformats.org/officeDocument/2006/relationships/slide" Target="slides/slide94.xml"/><Relationship Id="rId962" Type="http://schemas.openxmlformats.org/officeDocument/2006/relationships/tags" Target="tags/tag15.xml"/><Relationship Id="rId961" Type="http://schemas.openxmlformats.org/officeDocument/2006/relationships/tableStyles" Target="tableStyles.xml"/><Relationship Id="rId960" Type="http://schemas.openxmlformats.org/officeDocument/2006/relationships/viewProps" Target="viewProps.xml"/><Relationship Id="rId96" Type="http://schemas.openxmlformats.org/officeDocument/2006/relationships/slide" Target="slides/slide93.xml"/><Relationship Id="rId959" Type="http://schemas.openxmlformats.org/officeDocument/2006/relationships/presProps" Target="presProps.xml"/><Relationship Id="rId958" Type="http://schemas.openxmlformats.org/officeDocument/2006/relationships/handoutMaster" Target="handoutMasters/handoutMaster1.xml"/><Relationship Id="rId957" Type="http://schemas.openxmlformats.org/officeDocument/2006/relationships/slide" Target="slides/slide953.xml"/><Relationship Id="rId956" Type="http://schemas.openxmlformats.org/officeDocument/2006/relationships/slide" Target="slides/slide952.xml"/><Relationship Id="rId955" Type="http://schemas.openxmlformats.org/officeDocument/2006/relationships/slide" Target="slides/slide951.xml"/><Relationship Id="rId954" Type="http://schemas.openxmlformats.org/officeDocument/2006/relationships/slide" Target="slides/slide950.xml"/><Relationship Id="rId953" Type="http://schemas.openxmlformats.org/officeDocument/2006/relationships/slide" Target="slides/slide949.xml"/><Relationship Id="rId952" Type="http://schemas.openxmlformats.org/officeDocument/2006/relationships/slide" Target="slides/slide948.xml"/><Relationship Id="rId951" Type="http://schemas.openxmlformats.org/officeDocument/2006/relationships/slide" Target="slides/slide947.xml"/><Relationship Id="rId950" Type="http://schemas.openxmlformats.org/officeDocument/2006/relationships/slide" Target="slides/slide946.xml"/><Relationship Id="rId95" Type="http://schemas.openxmlformats.org/officeDocument/2006/relationships/slide" Target="slides/slide92.xml"/><Relationship Id="rId949" Type="http://schemas.openxmlformats.org/officeDocument/2006/relationships/slide" Target="slides/slide945.xml"/><Relationship Id="rId948" Type="http://schemas.openxmlformats.org/officeDocument/2006/relationships/slide" Target="slides/slide944.xml"/><Relationship Id="rId947" Type="http://schemas.openxmlformats.org/officeDocument/2006/relationships/slide" Target="slides/slide943.xml"/><Relationship Id="rId946" Type="http://schemas.openxmlformats.org/officeDocument/2006/relationships/slide" Target="slides/slide942.xml"/><Relationship Id="rId945" Type="http://schemas.openxmlformats.org/officeDocument/2006/relationships/slide" Target="slides/slide941.xml"/><Relationship Id="rId944" Type="http://schemas.openxmlformats.org/officeDocument/2006/relationships/slide" Target="slides/slide940.xml"/><Relationship Id="rId943" Type="http://schemas.openxmlformats.org/officeDocument/2006/relationships/slide" Target="slides/slide939.xml"/><Relationship Id="rId942" Type="http://schemas.openxmlformats.org/officeDocument/2006/relationships/slide" Target="slides/slide938.xml"/><Relationship Id="rId941" Type="http://schemas.openxmlformats.org/officeDocument/2006/relationships/slide" Target="slides/slide937.xml"/><Relationship Id="rId940" Type="http://schemas.openxmlformats.org/officeDocument/2006/relationships/slide" Target="slides/slide936.xml"/><Relationship Id="rId94" Type="http://schemas.openxmlformats.org/officeDocument/2006/relationships/slide" Target="slides/slide91.xml"/><Relationship Id="rId939" Type="http://schemas.openxmlformats.org/officeDocument/2006/relationships/slide" Target="slides/slide935.xml"/><Relationship Id="rId938" Type="http://schemas.openxmlformats.org/officeDocument/2006/relationships/slide" Target="slides/slide934.xml"/><Relationship Id="rId937" Type="http://schemas.openxmlformats.org/officeDocument/2006/relationships/slide" Target="slides/slide933.xml"/><Relationship Id="rId936" Type="http://schemas.openxmlformats.org/officeDocument/2006/relationships/slide" Target="slides/slide932.xml"/><Relationship Id="rId935" Type="http://schemas.openxmlformats.org/officeDocument/2006/relationships/slide" Target="slides/slide931.xml"/><Relationship Id="rId934" Type="http://schemas.openxmlformats.org/officeDocument/2006/relationships/slide" Target="slides/slide930.xml"/><Relationship Id="rId933" Type="http://schemas.openxmlformats.org/officeDocument/2006/relationships/slide" Target="slides/slide929.xml"/><Relationship Id="rId932" Type="http://schemas.openxmlformats.org/officeDocument/2006/relationships/slide" Target="slides/slide928.xml"/><Relationship Id="rId931" Type="http://schemas.openxmlformats.org/officeDocument/2006/relationships/slide" Target="slides/slide927.xml"/><Relationship Id="rId930" Type="http://schemas.openxmlformats.org/officeDocument/2006/relationships/slide" Target="slides/slide926.xml"/><Relationship Id="rId93" Type="http://schemas.openxmlformats.org/officeDocument/2006/relationships/slide" Target="slides/slide90.xml"/><Relationship Id="rId929" Type="http://schemas.openxmlformats.org/officeDocument/2006/relationships/slide" Target="slides/slide925.xml"/><Relationship Id="rId928" Type="http://schemas.openxmlformats.org/officeDocument/2006/relationships/slide" Target="slides/slide924.xml"/><Relationship Id="rId927" Type="http://schemas.openxmlformats.org/officeDocument/2006/relationships/slide" Target="slides/slide923.xml"/><Relationship Id="rId926" Type="http://schemas.openxmlformats.org/officeDocument/2006/relationships/slide" Target="slides/slide922.xml"/><Relationship Id="rId925" Type="http://schemas.openxmlformats.org/officeDocument/2006/relationships/slide" Target="slides/slide921.xml"/><Relationship Id="rId924" Type="http://schemas.openxmlformats.org/officeDocument/2006/relationships/slide" Target="slides/slide920.xml"/><Relationship Id="rId923" Type="http://schemas.openxmlformats.org/officeDocument/2006/relationships/slide" Target="slides/slide919.xml"/><Relationship Id="rId922" Type="http://schemas.openxmlformats.org/officeDocument/2006/relationships/slide" Target="slides/slide918.xml"/><Relationship Id="rId921" Type="http://schemas.openxmlformats.org/officeDocument/2006/relationships/slide" Target="slides/slide917.xml"/><Relationship Id="rId920" Type="http://schemas.openxmlformats.org/officeDocument/2006/relationships/slide" Target="slides/slide916.xml"/><Relationship Id="rId92" Type="http://schemas.openxmlformats.org/officeDocument/2006/relationships/slide" Target="slides/slide89.xml"/><Relationship Id="rId919" Type="http://schemas.openxmlformats.org/officeDocument/2006/relationships/slide" Target="slides/slide915.xml"/><Relationship Id="rId918" Type="http://schemas.openxmlformats.org/officeDocument/2006/relationships/slide" Target="slides/slide914.xml"/><Relationship Id="rId917" Type="http://schemas.openxmlformats.org/officeDocument/2006/relationships/slide" Target="slides/slide913.xml"/><Relationship Id="rId916" Type="http://schemas.openxmlformats.org/officeDocument/2006/relationships/slide" Target="slides/slide912.xml"/><Relationship Id="rId915" Type="http://schemas.openxmlformats.org/officeDocument/2006/relationships/slide" Target="slides/slide911.xml"/><Relationship Id="rId914" Type="http://schemas.openxmlformats.org/officeDocument/2006/relationships/slide" Target="slides/slide910.xml"/><Relationship Id="rId913" Type="http://schemas.openxmlformats.org/officeDocument/2006/relationships/slide" Target="slides/slide909.xml"/><Relationship Id="rId912" Type="http://schemas.openxmlformats.org/officeDocument/2006/relationships/slide" Target="slides/slide908.xml"/><Relationship Id="rId911" Type="http://schemas.openxmlformats.org/officeDocument/2006/relationships/slide" Target="slides/slide907.xml"/><Relationship Id="rId910" Type="http://schemas.openxmlformats.org/officeDocument/2006/relationships/slide" Target="slides/slide906.xml"/><Relationship Id="rId91" Type="http://schemas.openxmlformats.org/officeDocument/2006/relationships/slide" Target="slides/slide88.xml"/><Relationship Id="rId909" Type="http://schemas.openxmlformats.org/officeDocument/2006/relationships/slide" Target="slides/slide905.xml"/><Relationship Id="rId908" Type="http://schemas.openxmlformats.org/officeDocument/2006/relationships/slide" Target="slides/slide904.xml"/><Relationship Id="rId907" Type="http://schemas.openxmlformats.org/officeDocument/2006/relationships/slide" Target="slides/slide903.xml"/><Relationship Id="rId906" Type="http://schemas.openxmlformats.org/officeDocument/2006/relationships/slide" Target="slides/slide902.xml"/><Relationship Id="rId905" Type="http://schemas.openxmlformats.org/officeDocument/2006/relationships/slide" Target="slides/slide901.xml"/><Relationship Id="rId904" Type="http://schemas.openxmlformats.org/officeDocument/2006/relationships/slide" Target="slides/slide900.xml"/><Relationship Id="rId903" Type="http://schemas.openxmlformats.org/officeDocument/2006/relationships/slide" Target="slides/slide899.xml"/><Relationship Id="rId902" Type="http://schemas.openxmlformats.org/officeDocument/2006/relationships/slide" Target="slides/slide898.xml"/><Relationship Id="rId901" Type="http://schemas.openxmlformats.org/officeDocument/2006/relationships/slide" Target="slides/slide897.xml"/><Relationship Id="rId900" Type="http://schemas.openxmlformats.org/officeDocument/2006/relationships/slide" Target="slides/slide896.xml"/><Relationship Id="rId90" Type="http://schemas.openxmlformats.org/officeDocument/2006/relationships/slide" Target="slides/slide87.xml"/><Relationship Id="rId9" Type="http://schemas.openxmlformats.org/officeDocument/2006/relationships/slide" Target="slides/slide6.xml"/><Relationship Id="rId899" Type="http://schemas.openxmlformats.org/officeDocument/2006/relationships/slide" Target="slides/slide895.xml"/><Relationship Id="rId898" Type="http://schemas.openxmlformats.org/officeDocument/2006/relationships/slide" Target="slides/slide894.xml"/><Relationship Id="rId897" Type="http://schemas.openxmlformats.org/officeDocument/2006/relationships/slide" Target="slides/slide893.xml"/><Relationship Id="rId896" Type="http://schemas.openxmlformats.org/officeDocument/2006/relationships/slide" Target="slides/slide892.xml"/><Relationship Id="rId895" Type="http://schemas.openxmlformats.org/officeDocument/2006/relationships/slide" Target="slides/slide891.xml"/><Relationship Id="rId894" Type="http://schemas.openxmlformats.org/officeDocument/2006/relationships/slide" Target="slides/slide890.xml"/><Relationship Id="rId893" Type="http://schemas.openxmlformats.org/officeDocument/2006/relationships/slide" Target="slides/slide889.xml"/><Relationship Id="rId892" Type="http://schemas.openxmlformats.org/officeDocument/2006/relationships/slide" Target="slides/slide888.xml"/><Relationship Id="rId891" Type="http://schemas.openxmlformats.org/officeDocument/2006/relationships/slide" Target="slides/slide887.xml"/><Relationship Id="rId890" Type="http://schemas.openxmlformats.org/officeDocument/2006/relationships/slide" Target="slides/slide886.xml"/><Relationship Id="rId89" Type="http://schemas.openxmlformats.org/officeDocument/2006/relationships/slide" Target="slides/slide86.xml"/><Relationship Id="rId889" Type="http://schemas.openxmlformats.org/officeDocument/2006/relationships/slide" Target="slides/slide885.xml"/><Relationship Id="rId888" Type="http://schemas.openxmlformats.org/officeDocument/2006/relationships/slide" Target="slides/slide884.xml"/><Relationship Id="rId887" Type="http://schemas.openxmlformats.org/officeDocument/2006/relationships/slide" Target="slides/slide883.xml"/><Relationship Id="rId886" Type="http://schemas.openxmlformats.org/officeDocument/2006/relationships/slide" Target="slides/slide882.xml"/><Relationship Id="rId885" Type="http://schemas.openxmlformats.org/officeDocument/2006/relationships/slide" Target="slides/slide881.xml"/><Relationship Id="rId884" Type="http://schemas.openxmlformats.org/officeDocument/2006/relationships/slide" Target="slides/slide880.xml"/><Relationship Id="rId883" Type="http://schemas.openxmlformats.org/officeDocument/2006/relationships/slide" Target="slides/slide879.xml"/><Relationship Id="rId882" Type="http://schemas.openxmlformats.org/officeDocument/2006/relationships/slide" Target="slides/slide878.xml"/><Relationship Id="rId881" Type="http://schemas.openxmlformats.org/officeDocument/2006/relationships/slide" Target="slides/slide877.xml"/><Relationship Id="rId880" Type="http://schemas.openxmlformats.org/officeDocument/2006/relationships/slide" Target="slides/slide876.xml"/><Relationship Id="rId88" Type="http://schemas.openxmlformats.org/officeDocument/2006/relationships/slide" Target="slides/slide85.xml"/><Relationship Id="rId879" Type="http://schemas.openxmlformats.org/officeDocument/2006/relationships/slide" Target="slides/slide875.xml"/><Relationship Id="rId878" Type="http://schemas.openxmlformats.org/officeDocument/2006/relationships/slide" Target="slides/slide874.xml"/><Relationship Id="rId877" Type="http://schemas.openxmlformats.org/officeDocument/2006/relationships/slide" Target="slides/slide873.xml"/><Relationship Id="rId876" Type="http://schemas.openxmlformats.org/officeDocument/2006/relationships/slide" Target="slides/slide872.xml"/><Relationship Id="rId875" Type="http://schemas.openxmlformats.org/officeDocument/2006/relationships/slide" Target="slides/slide871.xml"/><Relationship Id="rId874" Type="http://schemas.openxmlformats.org/officeDocument/2006/relationships/slide" Target="slides/slide870.xml"/><Relationship Id="rId873" Type="http://schemas.openxmlformats.org/officeDocument/2006/relationships/slide" Target="slides/slide869.xml"/><Relationship Id="rId872" Type="http://schemas.openxmlformats.org/officeDocument/2006/relationships/slide" Target="slides/slide868.xml"/><Relationship Id="rId871" Type="http://schemas.openxmlformats.org/officeDocument/2006/relationships/slide" Target="slides/slide867.xml"/><Relationship Id="rId870" Type="http://schemas.openxmlformats.org/officeDocument/2006/relationships/slide" Target="slides/slide866.xml"/><Relationship Id="rId87" Type="http://schemas.openxmlformats.org/officeDocument/2006/relationships/slide" Target="slides/slide84.xml"/><Relationship Id="rId869" Type="http://schemas.openxmlformats.org/officeDocument/2006/relationships/slide" Target="slides/slide865.xml"/><Relationship Id="rId868" Type="http://schemas.openxmlformats.org/officeDocument/2006/relationships/slide" Target="slides/slide864.xml"/><Relationship Id="rId867" Type="http://schemas.openxmlformats.org/officeDocument/2006/relationships/slide" Target="slides/slide863.xml"/><Relationship Id="rId866" Type="http://schemas.openxmlformats.org/officeDocument/2006/relationships/slide" Target="slides/slide862.xml"/><Relationship Id="rId865" Type="http://schemas.openxmlformats.org/officeDocument/2006/relationships/slide" Target="slides/slide861.xml"/><Relationship Id="rId864" Type="http://schemas.openxmlformats.org/officeDocument/2006/relationships/slide" Target="slides/slide860.xml"/><Relationship Id="rId863" Type="http://schemas.openxmlformats.org/officeDocument/2006/relationships/slide" Target="slides/slide859.xml"/><Relationship Id="rId862" Type="http://schemas.openxmlformats.org/officeDocument/2006/relationships/slide" Target="slides/slide858.xml"/><Relationship Id="rId861" Type="http://schemas.openxmlformats.org/officeDocument/2006/relationships/slide" Target="slides/slide857.xml"/><Relationship Id="rId860" Type="http://schemas.openxmlformats.org/officeDocument/2006/relationships/slide" Target="slides/slide856.xml"/><Relationship Id="rId86" Type="http://schemas.openxmlformats.org/officeDocument/2006/relationships/slide" Target="slides/slide83.xml"/><Relationship Id="rId859" Type="http://schemas.openxmlformats.org/officeDocument/2006/relationships/slide" Target="slides/slide855.xml"/><Relationship Id="rId858" Type="http://schemas.openxmlformats.org/officeDocument/2006/relationships/slide" Target="slides/slide854.xml"/><Relationship Id="rId857" Type="http://schemas.openxmlformats.org/officeDocument/2006/relationships/slide" Target="slides/slide853.xml"/><Relationship Id="rId856" Type="http://schemas.openxmlformats.org/officeDocument/2006/relationships/slide" Target="slides/slide852.xml"/><Relationship Id="rId855" Type="http://schemas.openxmlformats.org/officeDocument/2006/relationships/slide" Target="slides/slide851.xml"/><Relationship Id="rId854" Type="http://schemas.openxmlformats.org/officeDocument/2006/relationships/slide" Target="slides/slide850.xml"/><Relationship Id="rId853" Type="http://schemas.openxmlformats.org/officeDocument/2006/relationships/slide" Target="slides/slide849.xml"/><Relationship Id="rId852" Type="http://schemas.openxmlformats.org/officeDocument/2006/relationships/slide" Target="slides/slide848.xml"/><Relationship Id="rId851" Type="http://schemas.openxmlformats.org/officeDocument/2006/relationships/slide" Target="slides/slide847.xml"/><Relationship Id="rId850" Type="http://schemas.openxmlformats.org/officeDocument/2006/relationships/slide" Target="slides/slide846.xml"/><Relationship Id="rId85" Type="http://schemas.openxmlformats.org/officeDocument/2006/relationships/slide" Target="slides/slide82.xml"/><Relationship Id="rId849" Type="http://schemas.openxmlformats.org/officeDocument/2006/relationships/slide" Target="slides/slide845.xml"/><Relationship Id="rId848" Type="http://schemas.openxmlformats.org/officeDocument/2006/relationships/slide" Target="slides/slide844.xml"/><Relationship Id="rId847" Type="http://schemas.openxmlformats.org/officeDocument/2006/relationships/slide" Target="slides/slide843.xml"/><Relationship Id="rId846" Type="http://schemas.openxmlformats.org/officeDocument/2006/relationships/slide" Target="slides/slide842.xml"/><Relationship Id="rId845" Type="http://schemas.openxmlformats.org/officeDocument/2006/relationships/slide" Target="slides/slide841.xml"/><Relationship Id="rId844" Type="http://schemas.openxmlformats.org/officeDocument/2006/relationships/slide" Target="slides/slide840.xml"/><Relationship Id="rId843" Type="http://schemas.openxmlformats.org/officeDocument/2006/relationships/slide" Target="slides/slide839.xml"/><Relationship Id="rId842" Type="http://schemas.openxmlformats.org/officeDocument/2006/relationships/slide" Target="slides/slide838.xml"/><Relationship Id="rId841" Type="http://schemas.openxmlformats.org/officeDocument/2006/relationships/slide" Target="slides/slide837.xml"/><Relationship Id="rId840" Type="http://schemas.openxmlformats.org/officeDocument/2006/relationships/slide" Target="slides/slide836.xml"/><Relationship Id="rId84" Type="http://schemas.openxmlformats.org/officeDocument/2006/relationships/slide" Target="slides/slide81.xml"/><Relationship Id="rId839" Type="http://schemas.openxmlformats.org/officeDocument/2006/relationships/slide" Target="slides/slide835.xml"/><Relationship Id="rId838" Type="http://schemas.openxmlformats.org/officeDocument/2006/relationships/slide" Target="slides/slide834.xml"/><Relationship Id="rId837" Type="http://schemas.openxmlformats.org/officeDocument/2006/relationships/slide" Target="slides/slide833.xml"/><Relationship Id="rId836" Type="http://schemas.openxmlformats.org/officeDocument/2006/relationships/slide" Target="slides/slide832.xml"/><Relationship Id="rId835" Type="http://schemas.openxmlformats.org/officeDocument/2006/relationships/slide" Target="slides/slide831.xml"/><Relationship Id="rId834" Type="http://schemas.openxmlformats.org/officeDocument/2006/relationships/slide" Target="slides/slide830.xml"/><Relationship Id="rId833" Type="http://schemas.openxmlformats.org/officeDocument/2006/relationships/slide" Target="slides/slide829.xml"/><Relationship Id="rId832" Type="http://schemas.openxmlformats.org/officeDocument/2006/relationships/slide" Target="slides/slide828.xml"/><Relationship Id="rId831" Type="http://schemas.openxmlformats.org/officeDocument/2006/relationships/slide" Target="slides/slide827.xml"/><Relationship Id="rId830" Type="http://schemas.openxmlformats.org/officeDocument/2006/relationships/slide" Target="slides/slide826.xml"/><Relationship Id="rId83" Type="http://schemas.openxmlformats.org/officeDocument/2006/relationships/slide" Target="slides/slide80.xml"/><Relationship Id="rId829" Type="http://schemas.openxmlformats.org/officeDocument/2006/relationships/slide" Target="slides/slide825.xml"/><Relationship Id="rId828" Type="http://schemas.openxmlformats.org/officeDocument/2006/relationships/slide" Target="slides/slide824.xml"/><Relationship Id="rId827" Type="http://schemas.openxmlformats.org/officeDocument/2006/relationships/slide" Target="slides/slide823.xml"/><Relationship Id="rId826" Type="http://schemas.openxmlformats.org/officeDocument/2006/relationships/slide" Target="slides/slide822.xml"/><Relationship Id="rId825" Type="http://schemas.openxmlformats.org/officeDocument/2006/relationships/slide" Target="slides/slide821.xml"/><Relationship Id="rId824" Type="http://schemas.openxmlformats.org/officeDocument/2006/relationships/slide" Target="slides/slide820.xml"/><Relationship Id="rId823" Type="http://schemas.openxmlformats.org/officeDocument/2006/relationships/slide" Target="slides/slide819.xml"/><Relationship Id="rId822" Type="http://schemas.openxmlformats.org/officeDocument/2006/relationships/slide" Target="slides/slide818.xml"/><Relationship Id="rId821" Type="http://schemas.openxmlformats.org/officeDocument/2006/relationships/slide" Target="slides/slide817.xml"/><Relationship Id="rId820" Type="http://schemas.openxmlformats.org/officeDocument/2006/relationships/slide" Target="slides/slide816.xml"/><Relationship Id="rId82" Type="http://schemas.openxmlformats.org/officeDocument/2006/relationships/slide" Target="slides/slide79.xml"/><Relationship Id="rId819" Type="http://schemas.openxmlformats.org/officeDocument/2006/relationships/slide" Target="slides/slide815.xml"/><Relationship Id="rId818" Type="http://schemas.openxmlformats.org/officeDocument/2006/relationships/slide" Target="slides/slide814.xml"/><Relationship Id="rId817" Type="http://schemas.openxmlformats.org/officeDocument/2006/relationships/slide" Target="slides/slide813.xml"/><Relationship Id="rId816" Type="http://schemas.openxmlformats.org/officeDocument/2006/relationships/slide" Target="slides/slide812.xml"/><Relationship Id="rId815" Type="http://schemas.openxmlformats.org/officeDocument/2006/relationships/slide" Target="slides/slide811.xml"/><Relationship Id="rId814" Type="http://schemas.openxmlformats.org/officeDocument/2006/relationships/slide" Target="slides/slide810.xml"/><Relationship Id="rId813" Type="http://schemas.openxmlformats.org/officeDocument/2006/relationships/slide" Target="slides/slide809.xml"/><Relationship Id="rId812" Type="http://schemas.openxmlformats.org/officeDocument/2006/relationships/slide" Target="slides/slide808.xml"/><Relationship Id="rId811" Type="http://schemas.openxmlformats.org/officeDocument/2006/relationships/slide" Target="slides/slide807.xml"/><Relationship Id="rId810" Type="http://schemas.openxmlformats.org/officeDocument/2006/relationships/slide" Target="slides/slide806.xml"/><Relationship Id="rId81" Type="http://schemas.openxmlformats.org/officeDocument/2006/relationships/slide" Target="slides/slide78.xml"/><Relationship Id="rId809" Type="http://schemas.openxmlformats.org/officeDocument/2006/relationships/slide" Target="slides/slide805.xml"/><Relationship Id="rId808" Type="http://schemas.openxmlformats.org/officeDocument/2006/relationships/slide" Target="slides/slide804.xml"/><Relationship Id="rId807" Type="http://schemas.openxmlformats.org/officeDocument/2006/relationships/slide" Target="slides/slide803.xml"/><Relationship Id="rId806" Type="http://schemas.openxmlformats.org/officeDocument/2006/relationships/slide" Target="slides/slide802.xml"/><Relationship Id="rId805" Type="http://schemas.openxmlformats.org/officeDocument/2006/relationships/slide" Target="slides/slide801.xml"/><Relationship Id="rId804" Type="http://schemas.openxmlformats.org/officeDocument/2006/relationships/slide" Target="slides/slide800.xml"/><Relationship Id="rId803" Type="http://schemas.openxmlformats.org/officeDocument/2006/relationships/slide" Target="slides/slide799.xml"/><Relationship Id="rId802" Type="http://schemas.openxmlformats.org/officeDocument/2006/relationships/slide" Target="slides/slide798.xml"/><Relationship Id="rId801" Type="http://schemas.openxmlformats.org/officeDocument/2006/relationships/slide" Target="slides/slide797.xml"/><Relationship Id="rId800" Type="http://schemas.openxmlformats.org/officeDocument/2006/relationships/slide" Target="slides/slide796.xml"/><Relationship Id="rId80" Type="http://schemas.openxmlformats.org/officeDocument/2006/relationships/slide" Target="slides/slide77.xml"/><Relationship Id="rId8" Type="http://schemas.openxmlformats.org/officeDocument/2006/relationships/slide" Target="slides/slide5.xml"/><Relationship Id="rId799" Type="http://schemas.openxmlformats.org/officeDocument/2006/relationships/slide" Target="slides/slide795.xml"/><Relationship Id="rId798" Type="http://schemas.openxmlformats.org/officeDocument/2006/relationships/slide" Target="slides/slide794.xml"/><Relationship Id="rId797" Type="http://schemas.openxmlformats.org/officeDocument/2006/relationships/slide" Target="slides/slide793.xml"/><Relationship Id="rId796" Type="http://schemas.openxmlformats.org/officeDocument/2006/relationships/slide" Target="slides/slide792.xml"/><Relationship Id="rId795" Type="http://schemas.openxmlformats.org/officeDocument/2006/relationships/slide" Target="slides/slide791.xml"/><Relationship Id="rId794" Type="http://schemas.openxmlformats.org/officeDocument/2006/relationships/slide" Target="slides/slide790.xml"/><Relationship Id="rId793" Type="http://schemas.openxmlformats.org/officeDocument/2006/relationships/slide" Target="slides/slide789.xml"/><Relationship Id="rId792" Type="http://schemas.openxmlformats.org/officeDocument/2006/relationships/slide" Target="slides/slide788.xml"/><Relationship Id="rId791" Type="http://schemas.openxmlformats.org/officeDocument/2006/relationships/slide" Target="slides/slide787.xml"/><Relationship Id="rId790" Type="http://schemas.openxmlformats.org/officeDocument/2006/relationships/slide" Target="slides/slide786.xml"/><Relationship Id="rId79" Type="http://schemas.openxmlformats.org/officeDocument/2006/relationships/slide" Target="slides/slide76.xml"/><Relationship Id="rId789" Type="http://schemas.openxmlformats.org/officeDocument/2006/relationships/slide" Target="slides/slide785.xml"/><Relationship Id="rId788" Type="http://schemas.openxmlformats.org/officeDocument/2006/relationships/slide" Target="slides/slide784.xml"/><Relationship Id="rId787" Type="http://schemas.openxmlformats.org/officeDocument/2006/relationships/slide" Target="slides/slide783.xml"/><Relationship Id="rId786" Type="http://schemas.openxmlformats.org/officeDocument/2006/relationships/slide" Target="slides/slide782.xml"/><Relationship Id="rId785" Type="http://schemas.openxmlformats.org/officeDocument/2006/relationships/slide" Target="slides/slide781.xml"/><Relationship Id="rId784" Type="http://schemas.openxmlformats.org/officeDocument/2006/relationships/slide" Target="slides/slide780.xml"/><Relationship Id="rId783" Type="http://schemas.openxmlformats.org/officeDocument/2006/relationships/slide" Target="slides/slide779.xml"/><Relationship Id="rId782" Type="http://schemas.openxmlformats.org/officeDocument/2006/relationships/slide" Target="slides/slide778.xml"/><Relationship Id="rId781" Type="http://schemas.openxmlformats.org/officeDocument/2006/relationships/slide" Target="slides/slide777.xml"/><Relationship Id="rId780" Type="http://schemas.openxmlformats.org/officeDocument/2006/relationships/slide" Target="slides/slide776.xml"/><Relationship Id="rId78" Type="http://schemas.openxmlformats.org/officeDocument/2006/relationships/slide" Target="slides/slide75.xml"/><Relationship Id="rId779" Type="http://schemas.openxmlformats.org/officeDocument/2006/relationships/slide" Target="slides/slide775.xml"/><Relationship Id="rId778" Type="http://schemas.openxmlformats.org/officeDocument/2006/relationships/slide" Target="slides/slide774.xml"/><Relationship Id="rId777" Type="http://schemas.openxmlformats.org/officeDocument/2006/relationships/slide" Target="slides/slide773.xml"/><Relationship Id="rId776" Type="http://schemas.openxmlformats.org/officeDocument/2006/relationships/slide" Target="slides/slide772.xml"/><Relationship Id="rId775" Type="http://schemas.openxmlformats.org/officeDocument/2006/relationships/slide" Target="slides/slide771.xml"/><Relationship Id="rId774" Type="http://schemas.openxmlformats.org/officeDocument/2006/relationships/slide" Target="slides/slide770.xml"/><Relationship Id="rId773" Type="http://schemas.openxmlformats.org/officeDocument/2006/relationships/slide" Target="slides/slide769.xml"/><Relationship Id="rId772" Type="http://schemas.openxmlformats.org/officeDocument/2006/relationships/slide" Target="slides/slide768.xml"/><Relationship Id="rId771" Type="http://schemas.openxmlformats.org/officeDocument/2006/relationships/slide" Target="slides/slide767.xml"/><Relationship Id="rId770" Type="http://schemas.openxmlformats.org/officeDocument/2006/relationships/slide" Target="slides/slide766.xml"/><Relationship Id="rId77" Type="http://schemas.openxmlformats.org/officeDocument/2006/relationships/slide" Target="slides/slide74.xml"/><Relationship Id="rId769" Type="http://schemas.openxmlformats.org/officeDocument/2006/relationships/slide" Target="slides/slide765.xml"/><Relationship Id="rId768" Type="http://schemas.openxmlformats.org/officeDocument/2006/relationships/slide" Target="slides/slide764.xml"/><Relationship Id="rId767" Type="http://schemas.openxmlformats.org/officeDocument/2006/relationships/slide" Target="slides/slide763.xml"/><Relationship Id="rId766" Type="http://schemas.openxmlformats.org/officeDocument/2006/relationships/slide" Target="slides/slide762.xml"/><Relationship Id="rId765" Type="http://schemas.openxmlformats.org/officeDocument/2006/relationships/slide" Target="slides/slide761.xml"/><Relationship Id="rId764" Type="http://schemas.openxmlformats.org/officeDocument/2006/relationships/slide" Target="slides/slide760.xml"/><Relationship Id="rId763" Type="http://schemas.openxmlformats.org/officeDocument/2006/relationships/slide" Target="slides/slide759.xml"/><Relationship Id="rId762" Type="http://schemas.openxmlformats.org/officeDocument/2006/relationships/slide" Target="slides/slide758.xml"/><Relationship Id="rId761" Type="http://schemas.openxmlformats.org/officeDocument/2006/relationships/slide" Target="slides/slide757.xml"/><Relationship Id="rId760" Type="http://schemas.openxmlformats.org/officeDocument/2006/relationships/slide" Target="slides/slide756.xml"/><Relationship Id="rId76" Type="http://schemas.openxmlformats.org/officeDocument/2006/relationships/slide" Target="slides/slide73.xml"/><Relationship Id="rId759" Type="http://schemas.openxmlformats.org/officeDocument/2006/relationships/slide" Target="slides/slide755.xml"/><Relationship Id="rId758" Type="http://schemas.openxmlformats.org/officeDocument/2006/relationships/slide" Target="slides/slide754.xml"/><Relationship Id="rId757" Type="http://schemas.openxmlformats.org/officeDocument/2006/relationships/slide" Target="slides/slide753.xml"/><Relationship Id="rId756" Type="http://schemas.openxmlformats.org/officeDocument/2006/relationships/slide" Target="slides/slide752.xml"/><Relationship Id="rId755" Type="http://schemas.openxmlformats.org/officeDocument/2006/relationships/slide" Target="slides/slide751.xml"/><Relationship Id="rId754" Type="http://schemas.openxmlformats.org/officeDocument/2006/relationships/slide" Target="slides/slide750.xml"/><Relationship Id="rId753" Type="http://schemas.openxmlformats.org/officeDocument/2006/relationships/slide" Target="slides/slide749.xml"/><Relationship Id="rId752" Type="http://schemas.openxmlformats.org/officeDocument/2006/relationships/slide" Target="slides/slide748.xml"/><Relationship Id="rId751" Type="http://schemas.openxmlformats.org/officeDocument/2006/relationships/slide" Target="slides/slide747.xml"/><Relationship Id="rId750" Type="http://schemas.openxmlformats.org/officeDocument/2006/relationships/slide" Target="slides/slide746.xml"/><Relationship Id="rId75" Type="http://schemas.openxmlformats.org/officeDocument/2006/relationships/slide" Target="slides/slide72.xml"/><Relationship Id="rId749" Type="http://schemas.openxmlformats.org/officeDocument/2006/relationships/slide" Target="slides/slide745.xml"/><Relationship Id="rId748" Type="http://schemas.openxmlformats.org/officeDocument/2006/relationships/slide" Target="slides/slide744.xml"/><Relationship Id="rId747" Type="http://schemas.openxmlformats.org/officeDocument/2006/relationships/slide" Target="slides/slide743.xml"/><Relationship Id="rId746" Type="http://schemas.openxmlformats.org/officeDocument/2006/relationships/slide" Target="slides/slide742.xml"/><Relationship Id="rId745" Type="http://schemas.openxmlformats.org/officeDocument/2006/relationships/slide" Target="slides/slide741.xml"/><Relationship Id="rId744" Type="http://schemas.openxmlformats.org/officeDocument/2006/relationships/slide" Target="slides/slide740.xml"/><Relationship Id="rId743" Type="http://schemas.openxmlformats.org/officeDocument/2006/relationships/slide" Target="slides/slide739.xml"/><Relationship Id="rId742" Type="http://schemas.openxmlformats.org/officeDocument/2006/relationships/slide" Target="slides/slide738.xml"/><Relationship Id="rId741" Type="http://schemas.openxmlformats.org/officeDocument/2006/relationships/slide" Target="slides/slide737.xml"/><Relationship Id="rId740" Type="http://schemas.openxmlformats.org/officeDocument/2006/relationships/slide" Target="slides/slide736.xml"/><Relationship Id="rId74" Type="http://schemas.openxmlformats.org/officeDocument/2006/relationships/slide" Target="slides/slide71.xml"/><Relationship Id="rId739" Type="http://schemas.openxmlformats.org/officeDocument/2006/relationships/slide" Target="slides/slide735.xml"/><Relationship Id="rId738" Type="http://schemas.openxmlformats.org/officeDocument/2006/relationships/slide" Target="slides/slide734.xml"/><Relationship Id="rId737" Type="http://schemas.openxmlformats.org/officeDocument/2006/relationships/slide" Target="slides/slide733.xml"/><Relationship Id="rId736" Type="http://schemas.openxmlformats.org/officeDocument/2006/relationships/slide" Target="slides/slide732.xml"/><Relationship Id="rId735" Type="http://schemas.openxmlformats.org/officeDocument/2006/relationships/slide" Target="slides/slide731.xml"/><Relationship Id="rId734" Type="http://schemas.openxmlformats.org/officeDocument/2006/relationships/slide" Target="slides/slide730.xml"/><Relationship Id="rId733" Type="http://schemas.openxmlformats.org/officeDocument/2006/relationships/slide" Target="slides/slide729.xml"/><Relationship Id="rId732" Type="http://schemas.openxmlformats.org/officeDocument/2006/relationships/slide" Target="slides/slide728.xml"/><Relationship Id="rId731" Type="http://schemas.openxmlformats.org/officeDocument/2006/relationships/slide" Target="slides/slide727.xml"/><Relationship Id="rId730" Type="http://schemas.openxmlformats.org/officeDocument/2006/relationships/slide" Target="slides/slide726.xml"/><Relationship Id="rId73" Type="http://schemas.openxmlformats.org/officeDocument/2006/relationships/slide" Target="slides/slide70.xml"/><Relationship Id="rId729" Type="http://schemas.openxmlformats.org/officeDocument/2006/relationships/slide" Target="slides/slide725.xml"/><Relationship Id="rId728" Type="http://schemas.openxmlformats.org/officeDocument/2006/relationships/slide" Target="slides/slide724.xml"/><Relationship Id="rId727" Type="http://schemas.openxmlformats.org/officeDocument/2006/relationships/slide" Target="slides/slide723.xml"/><Relationship Id="rId726" Type="http://schemas.openxmlformats.org/officeDocument/2006/relationships/slide" Target="slides/slide722.xml"/><Relationship Id="rId725" Type="http://schemas.openxmlformats.org/officeDocument/2006/relationships/slide" Target="slides/slide721.xml"/><Relationship Id="rId724" Type="http://schemas.openxmlformats.org/officeDocument/2006/relationships/slide" Target="slides/slide720.xml"/><Relationship Id="rId723" Type="http://schemas.openxmlformats.org/officeDocument/2006/relationships/slide" Target="slides/slide719.xml"/><Relationship Id="rId722" Type="http://schemas.openxmlformats.org/officeDocument/2006/relationships/slide" Target="slides/slide718.xml"/><Relationship Id="rId721" Type="http://schemas.openxmlformats.org/officeDocument/2006/relationships/slide" Target="slides/slide717.xml"/><Relationship Id="rId720" Type="http://schemas.openxmlformats.org/officeDocument/2006/relationships/slide" Target="slides/slide716.xml"/><Relationship Id="rId72" Type="http://schemas.openxmlformats.org/officeDocument/2006/relationships/slide" Target="slides/slide69.xml"/><Relationship Id="rId719" Type="http://schemas.openxmlformats.org/officeDocument/2006/relationships/slide" Target="slides/slide715.xml"/><Relationship Id="rId718" Type="http://schemas.openxmlformats.org/officeDocument/2006/relationships/slide" Target="slides/slide714.xml"/><Relationship Id="rId717" Type="http://schemas.openxmlformats.org/officeDocument/2006/relationships/slide" Target="slides/slide713.xml"/><Relationship Id="rId716" Type="http://schemas.openxmlformats.org/officeDocument/2006/relationships/slide" Target="slides/slide712.xml"/><Relationship Id="rId715" Type="http://schemas.openxmlformats.org/officeDocument/2006/relationships/slide" Target="slides/slide711.xml"/><Relationship Id="rId714" Type="http://schemas.openxmlformats.org/officeDocument/2006/relationships/slide" Target="slides/slide710.xml"/><Relationship Id="rId713" Type="http://schemas.openxmlformats.org/officeDocument/2006/relationships/slide" Target="slides/slide709.xml"/><Relationship Id="rId712" Type="http://schemas.openxmlformats.org/officeDocument/2006/relationships/slide" Target="slides/slide708.xml"/><Relationship Id="rId711" Type="http://schemas.openxmlformats.org/officeDocument/2006/relationships/slide" Target="slides/slide707.xml"/><Relationship Id="rId710" Type="http://schemas.openxmlformats.org/officeDocument/2006/relationships/slide" Target="slides/slide706.xml"/><Relationship Id="rId71" Type="http://schemas.openxmlformats.org/officeDocument/2006/relationships/slide" Target="slides/slide68.xml"/><Relationship Id="rId709" Type="http://schemas.openxmlformats.org/officeDocument/2006/relationships/slide" Target="slides/slide705.xml"/><Relationship Id="rId708" Type="http://schemas.openxmlformats.org/officeDocument/2006/relationships/slide" Target="slides/slide704.xml"/><Relationship Id="rId707" Type="http://schemas.openxmlformats.org/officeDocument/2006/relationships/slide" Target="slides/slide703.xml"/><Relationship Id="rId706" Type="http://schemas.openxmlformats.org/officeDocument/2006/relationships/slide" Target="slides/slide702.xml"/><Relationship Id="rId705" Type="http://schemas.openxmlformats.org/officeDocument/2006/relationships/slide" Target="slides/slide701.xml"/><Relationship Id="rId704" Type="http://schemas.openxmlformats.org/officeDocument/2006/relationships/slide" Target="slides/slide700.xml"/><Relationship Id="rId703" Type="http://schemas.openxmlformats.org/officeDocument/2006/relationships/slide" Target="slides/slide699.xml"/><Relationship Id="rId702" Type="http://schemas.openxmlformats.org/officeDocument/2006/relationships/slide" Target="slides/slide698.xml"/><Relationship Id="rId701" Type="http://schemas.openxmlformats.org/officeDocument/2006/relationships/slide" Target="slides/slide697.xml"/><Relationship Id="rId700" Type="http://schemas.openxmlformats.org/officeDocument/2006/relationships/slide" Target="slides/slide696.xml"/><Relationship Id="rId70" Type="http://schemas.openxmlformats.org/officeDocument/2006/relationships/slide" Target="slides/slide67.xml"/><Relationship Id="rId7" Type="http://schemas.openxmlformats.org/officeDocument/2006/relationships/slide" Target="slides/slide4.xml"/><Relationship Id="rId699" Type="http://schemas.openxmlformats.org/officeDocument/2006/relationships/slide" Target="slides/slide695.xml"/><Relationship Id="rId698" Type="http://schemas.openxmlformats.org/officeDocument/2006/relationships/slide" Target="slides/slide694.xml"/><Relationship Id="rId697" Type="http://schemas.openxmlformats.org/officeDocument/2006/relationships/slide" Target="slides/slide693.xml"/><Relationship Id="rId696" Type="http://schemas.openxmlformats.org/officeDocument/2006/relationships/slide" Target="slides/slide692.xml"/><Relationship Id="rId695" Type="http://schemas.openxmlformats.org/officeDocument/2006/relationships/slide" Target="slides/slide691.xml"/><Relationship Id="rId694" Type="http://schemas.openxmlformats.org/officeDocument/2006/relationships/slide" Target="slides/slide690.xml"/><Relationship Id="rId693" Type="http://schemas.openxmlformats.org/officeDocument/2006/relationships/slide" Target="slides/slide689.xml"/><Relationship Id="rId692" Type="http://schemas.openxmlformats.org/officeDocument/2006/relationships/slide" Target="slides/slide688.xml"/><Relationship Id="rId691" Type="http://schemas.openxmlformats.org/officeDocument/2006/relationships/slide" Target="slides/slide687.xml"/><Relationship Id="rId690" Type="http://schemas.openxmlformats.org/officeDocument/2006/relationships/slide" Target="slides/slide686.xml"/><Relationship Id="rId69" Type="http://schemas.openxmlformats.org/officeDocument/2006/relationships/slide" Target="slides/slide66.xml"/><Relationship Id="rId689" Type="http://schemas.openxmlformats.org/officeDocument/2006/relationships/slide" Target="slides/slide685.xml"/><Relationship Id="rId688" Type="http://schemas.openxmlformats.org/officeDocument/2006/relationships/slide" Target="slides/slide684.xml"/><Relationship Id="rId687" Type="http://schemas.openxmlformats.org/officeDocument/2006/relationships/slide" Target="slides/slide683.xml"/><Relationship Id="rId686" Type="http://schemas.openxmlformats.org/officeDocument/2006/relationships/slide" Target="slides/slide682.xml"/><Relationship Id="rId685" Type="http://schemas.openxmlformats.org/officeDocument/2006/relationships/slide" Target="slides/slide681.xml"/><Relationship Id="rId684" Type="http://schemas.openxmlformats.org/officeDocument/2006/relationships/slide" Target="slides/slide680.xml"/><Relationship Id="rId683" Type="http://schemas.openxmlformats.org/officeDocument/2006/relationships/slide" Target="slides/slide679.xml"/><Relationship Id="rId682" Type="http://schemas.openxmlformats.org/officeDocument/2006/relationships/slide" Target="slides/slide678.xml"/><Relationship Id="rId681" Type="http://schemas.openxmlformats.org/officeDocument/2006/relationships/slide" Target="slides/slide677.xml"/><Relationship Id="rId680" Type="http://schemas.openxmlformats.org/officeDocument/2006/relationships/slide" Target="slides/slide676.xml"/><Relationship Id="rId68" Type="http://schemas.openxmlformats.org/officeDocument/2006/relationships/slide" Target="slides/slide65.xml"/><Relationship Id="rId679" Type="http://schemas.openxmlformats.org/officeDocument/2006/relationships/slide" Target="slides/slide675.xml"/><Relationship Id="rId678" Type="http://schemas.openxmlformats.org/officeDocument/2006/relationships/slide" Target="slides/slide674.xml"/><Relationship Id="rId677" Type="http://schemas.openxmlformats.org/officeDocument/2006/relationships/slide" Target="slides/slide673.xml"/><Relationship Id="rId676" Type="http://schemas.openxmlformats.org/officeDocument/2006/relationships/slide" Target="slides/slide672.xml"/><Relationship Id="rId675" Type="http://schemas.openxmlformats.org/officeDocument/2006/relationships/slide" Target="slides/slide671.xml"/><Relationship Id="rId674" Type="http://schemas.openxmlformats.org/officeDocument/2006/relationships/slide" Target="slides/slide670.xml"/><Relationship Id="rId673" Type="http://schemas.openxmlformats.org/officeDocument/2006/relationships/slide" Target="slides/slide669.xml"/><Relationship Id="rId672" Type="http://schemas.openxmlformats.org/officeDocument/2006/relationships/slide" Target="slides/slide668.xml"/><Relationship Id="rId671" Type="http://schemas.openxmlformats.org/officeDocument/2006/relationships/slide" Target="slides/slide667.xml"/><Relationship Id="rId670" Type="http://schemas.openxmlformats.org/officeDocument/2006/relationships/slide" Target="slides/slide666.xml"/><Relationship Id="rId67" Type="http://schemas.openxmlformats.org/officeDocument/2006/relationships/slide" Target="slides/slide64.xml"/><Relationship Id="rId669" Type="http://schemas.openxmlformats.org/officeDocument/2006/relationships/slide" Target="slides/slide665.xml"/><Relationship Id="rId668" Type="http://schemas.openxmlformats.org/officeDocument/2006/relationships/slide" Target="slides/slide664.xml"/><Relationship Id="rId667" Type="http://schemas.openxmlformats.org/officeDocument/2006/relationships/slide" Target="slides/slide663.xml"/><Relationship Id="rId666" Type="http://schemas.openxmlformats.org/officeDocument/2006/relationships/slide" Target="slides/slide662.xml"/><Relationship Id="rId665" Type="http://schemas.openxmlformats.org/officeDocument/2006/relationships/slide" Target="slides/slide661.xml"/><Relationship Id="rId664" Type="http://schemas.openxmlformats.org/officeDocument/2006/relationships/slide" Target="slides/slide660.xml"/><Relationship Id="rId663" Type="http://schemas.openxmlformats.org/officeDocument/2006/relationships/slide" Target="slides/slide659.xml"/><Relationship Id="rId662" Type="http://schemas.openxmlformats.org/officeDocument/2006/relationships/slide" Target="slides/slide658.xml"/><Relationship Id="rId661" Type="http://schemas.openxmlformats.org/officeDocument/2006/relationships/slide" Target="slides/slide657.xml"/><Relationship Id="rId660" Type="http://schemas.openxmlformats.org/officeDocument/2006/relationships/slide" Target="slides/slide656.xml"/><Relationship Id="rId66" Type="http://schemas.openxmlformats.org/officeDocument/2006/relationships/slide" Target="slides/slide63.xml"/><Relationship Id="rId659" Type="http://schemas.openxmlformats.org/officeDocument/2006/relationships/slide" Target="slides/slide655.xml"/><Relationship Id="rId658" Type="http://schemas.openxmlformats.org/officeDocument/2006/relationships/slide" Target="slides/slide654.xml"/><Relationship Id="rId657" Type="http://schemas.openxmlformats.org/officeDocument/2006/relationships/slide" Target="slides/slide653.xml"/><Relationship Id="rId656" Type="http://schemas.openxmlformats.org/officeDocument/2006/relationships/slide" Target="slides/slide652.xml"/><Relationship Id="rId655" Type="http://schemas.openxmlformats.org/officeDocument/2006/relationships/slide" Target="slides/slide651.xml"/><Relationship Id="rId654" Type="http://schemas.openxmlformats.org/officeDocument/2006/relationships/slide" Target="slides/slide650.xml"/><Relationship Id="rId653" Type="http://schemas.openxmlformats.org/officeDocument/2006/relationships/slide" Target="slides/slide649.xml"/><Relationship Id="rId652" Type="http://schemas.openxmlformats.org/officeDocument/2006/relationships/slide" Target="slides/slide648.xml"/><Relationship Id="rId651" Type="http://schemas.openxmlformats.org/officeDocument/2006/relationships/slide" Target="slides/slide647.xml"/><Relationship Id="rId650" Type="http://schemas.openxmlformats.org/officeDocument/2006/relationships/slide" Target="slides/slide646.xml"/><Relationship Id="rId65" Type="http://schemas.openxmlformats.org/officeDocument/2006/relationships/slide" Target="slides/slide62.xml"/><Relationship Id="rId649" Type="http://schemas.openxmlformats.org/officeDocument/2006/relationships/slide" Target="slides/slide645.xml"/><Relationship Id="rId648" Type="http://schemas.openxmlformats.org/officeDocument/2006/relationships/slide" Target="slides/slide644.xml"/><Relationship Id="rId647" Type="http://schemas.openxmlformats.org/officeDocument/2006/relationships/slide" Target="slides/slide643.xml"/><Relationship Id="rId646" Type="http://schemas.openxmlformats.org/officeDocument/2006/relationships/slide" Target="slides/slide642.xml"/><Relationship Id="rId645" Type="http://schemas.openxmlformats.org/officeDocument/2006/relationships/slide" Target="slides/slide641.xml"/><Relationship Id="rId644" Type="http://schemas.openxmlformats.org/officeDocument/2006/relationships/slide" Target="slides/slide640.xml"/><Relationship Id="rId643" Type="http://schemas.openxmlformats.org/officeDocument/2006/relationships/slide" Target="slides/slide639.xml"/><Relationship Id="rId642" Type="http://schemas.openxmlformats.org/officeDocument/2006/relationships/slide" Target="slides/slide638.xml"/><Relationship Id="rId641" Type="http://schemas.openxmlformats.org/officeDocument/2006/relationships/slide" Target="slides/slide637.xml"/><Relationship Id="rId640" Type="http://schemas.openxmlformats.org/officeDocument/2006/relationships/slide" Target="slides/slide636.xml"/><Relationship Id="rId64" Type="http://schemas.openxmlformats.org/officeDocument/2006/relationships/slide" Target="slides/slide61.xml"/><Relationship Id="rId639" Type="http://schemas.openxmlformats.org/officeDocument/2006/relationships/slide" Target="slides/slide635.xml"/><Relationship Id="rId638" Type="http://schemas.openxmlformats.org/officeDocument/2006/relationships/slide" Target="slides/slide634.xml"/><Relationship Id="rId637" Type="http://schemas.openxmlformats.org/officeDocument/2006/relationships/slide" Target="slides/slide633.xml"/><Relationship Id="rId636" Type="http://schemas.openxmlformats.org/officeDocument/2006/relationships/slide" Target="slides/slide632.xml"/><Relationship Id="rId635" Type="http://schemas.openxmlformats.org/officeDocument/2006/relationships/slide" Target="slides/slide631.xml"/><Relationship Id="rId634" Type="http://schemas.openxmlformats.org/officeDocument/2006/relationships/slide" Target="slides/slide630.xml"/><Relationship Id="rId633" Type="http://schemas.openxmlformats.org/officeDocument/2006/relationships/slide" Target="slides/slide629.xml"/><Relationship Id="rId632" Type="http://schemas.openxmlformats.org/officeDocument/2006/relationships/slide" Target="slides/slide628.xml"/><Relationship Id="rId631" Type="http://schemas.openxmlformats.org/officeDocument/2006/relationships/slide" Target="slides/slide627.xml"/><Relationship Id="rId630" Type="http://schemas.openxmlformats.org/officeDocument/2006/relationships/slide" Target="slides/slide626.xml"/><Relationship Id="rId63" Type="http://schemas.openxmlformats.org/officeDocument/2006/relationships/slide" Target="slides/slide60.xml"/><Relationship Id="rId629" Type="http://schemas.openxmlformats.org/officeDocument/2006/relationships/slide" Target="slides/slide625.xml"/><Relationship Id="rId628" Type="http://schemas.openxmlformats.org/officeDocument/2006/relationships/slide" Target="slides/slide624.xml"/><Relationship Id="rId627" Type="http://schemas.openxmlformats.org/officeDocument/2006/relationships/slide" Target="slides/slide623.xml"/><Relationship Id="rId626" Type="http://schemas.openxmlformats.org/officeDocument/2006/relationships/slide" Target="slides/slide622.xml"/><Relationship Id="rId625" Type="http://schemas.openxmlformats.org/officeDocument/2006/relationships/slide" Target="slides/slide621.xml"/><Relationship Id="rId624" Type="http://schemas.openxmlformats.org/officeDocument/2006/relationships/slide" Target="slides/slide620.xml"/><Relationship Id="rId623" Type="http://schemas.openxmlformats.org/officeDocument/2006/relationships/slide" Target="slides/slide619.xml"/><Relationship Id="rId622" Type="http://schemas.openxmlformats.org/officeDocument/2006/relationships/slide" Target="slides/slide618.xml"/><Relationship Id="rId621" Type="http://schemas.openxmlformats.org/officeDocument/2006/relationships/slide" Target="slides/slide617.xml"/><Relationship Id="rId620" Type="http://schemas.openxmlformats.org/officeDocument/2006/relationships/slide" Target="slides/slide616.xml"/><Relationship Id="rId62" Type="http://schemas.openxmlformats.org/officeDocument/2006/relationships/slide" Target="slides/slide59.xml"/><Relationship Id="rId619" Type="http://schemas.openxmlformats.org/officeDocument/2006/relationships/slide" Target="slides/slide615.xml"/><Relationship Id="rId618" Type="http://schemas.openxmlformats.org/officeDocument/2006/relationships/slide" Target="slides/slide614.xml"/><Relationship Id="rId617" Type="http://schemas.openxmlformats.org/officeDocument/2006/relationships/slide" Target="slides/slide613.xml"/><Relationship Id="rId616" Type="http://schemas.openxmlformats.org/officeDocument/2006/relationships/slide" Target="slides/slide612.xml"/><Relationship Id="rId615" Type="http://schemas.openxmlformats.org/officeDocument/2006/relationships/slide" Target="slides/slide611.xml"/><Relationship Id="rId614" Type="http://schemas.openxmlformats.org/officeDocument/2006/relationships/slide" Target="slides/slide610.xml"/><Relationship Id="rId613" Type="http://schemas.openxmlformats.org/officeDocument/2006/relationships/slide" Target="slides/slide609.xml"/><Relationship Id="rId612" Type="http://schemas.openxmlformats.org/officeDocument/2006/relationships/slide" Target="slides/slide608.xml"/><Relationship Id="rId611" Type="http://schemas.openxmlformats.org/officeDocument/2006/relationships/slide" Target="slides/slide607.xml"/><Relationship Id="rId610" Type="http://schemas.openxmlformats.org/officeDocument/2006/relationships/slide" Target="slides/slide606.xml"/><Relationship Id="rId61" Type="http://schemas.openxmlformats.org/officeDocument/2006/relationships/slide" Target="slides/slide58.xml"/><Relationship Id="rId609" Type="http://schemas.openxmlformats.org/officeDocument/2006/relationships/slide" Target="slides/slide605.xml"/><Relationship Id="rId608" Type="http://schemas.openxmlformats.org/officeDocument/2006/relationships/slide" Target="slides/slide604.xml"/><Relationship Id="rId607" Type="http://schemas.openxmlformats.org/officeDocument/2006/relationships/slide" Target="slides/slide603.xml"/><Relationship Id="rId606" Type="http://schemas.openxmlformats.org/officeDocument/2006/relationships/slide" Target="slides/slide602.xml"/><Relationship Id="rId605" Type="http://schemas.openxmlformats.org/officeDocument/2006/relationships/slide" Target="slides/slide601.xml"/><Relationship Id="rId604" Type="http://schemas.openxmlformats.org/officeDocument/2006/relationships/slide" Target="slides/slide600.xml"/><Relationship Id="rId603" Type="http://schemas.openxmlformats.org/officeDocument/2006/relationships/slide" Target="slides/slide599.xml"/><Relationship Id="rId602" Type="http://schemas.openxmlformats.org/officeDocument/2006/relationships/slide" Target="slides/slide598.xml"/><Relationship Id="rId601" Type="http://schemas.openxmlformats.org/officeDocument/2006/relationships/slide" Target="slides/slide597.xml"/><Relationship Id="rId600" Type="http://schemas.openxmlformats.org/officeDocument/2006/relationships/slide" Target="slides/slide596.xml"/><Relationship Id="rId60" Type="http://schemas.openxmlformats.org/officeDocument/2006/relationships/slide" Target="slides/slide57.xml"/><Relationship Id="rId6" Type="http://schemas.openxmlformats.org/officeDocument/2006/relationships/slide" Target="slides/slide3.xml"/><Relationship Id="rId599" Type="http://schemas.openxmlformats.org/officeDocument/2006/relationships/slide" Target="slides/slide595.xml"/><Relationship Id="rId598" Type="http://schemas.openxmlformats.org/officeDocument/2006/relationships/slide" Target="slides/slide594.xml"/><Relationship Id="rId597" Type="http://schemas.openxmlformats.org/officeDocument/2006/relationships/slide" Target="slides/slide593.xml"/><Relationship Id="rId596" Type="http://schemas.openxmlformats.org/officeDocument/2006/relationships/slide" Target="slides/slide592.xml"/><Relationship Id="rId595" Type="http://schemas.openxmlformats.org/officeDocument/2006/relationships/slide" Target="slides/slide591.xml"/><Relationship Id="rId594" Type="http://schemas.openxmlformats.org/officeDocument/2006/relationships/slide" Target="slides/slide590.xml"/><Relationship Id="rId593" Type="http://schemas.openxmlformats.org/officeDocument/2006/relationships/slide" Target="slides/slide589.xml"/><Relationship Id="rId592" Type="http://schemas.openxmlformats.org/officeDocument/2006/relationships/slide" Target="slides/slide588.xml"/><Relationship Id="rId591" Type="http://schemas.openxmlformats.org/officeDocument/2006/relationships/slide" Target="slides/slide587.xml"/><Relationship Id="rId590" Type="http://schemas.openxmlformats.org/officeDocument/2006/relationships/slide" Target="slides/slide586.xml"/><Relationship Id="rId59" Type="http://schemas.openxmlformats.org/officeDocument/2006/relationships/slide" Target="slides/slide56.xml"/><Relationship Id="rId589" Type="http://schemas.openxmlformats.org/officeDocument/2006/relationships/slide" Target="slides/slide585.xml"/><Relationship Id="rId588" Type="http://schemas.openxmlformats.org/officeDocument/2006/relationships/slide" Target="slides/slide584.xml"/><Relationship Id="rId587" Type="http://schemas.openxmlformats.org/officeDocument/2006/relationships/slide" Target="slides/slide583.xml"/><Relationship Id="rId586" Type="http://schemas.openxmlformats.org/officeDocument/2006/relationships/slide" Target="slides/slide582.xml"/><Relationship Id="rId585" Type="http://schemas.openxmlformats.org/officeDocument/2006/relationships/slide" Target="slides/slide581.xml"/><Relationship Id="rId584" Type="http://schemas.openxmlformats.org/officeDocument/2006/relationships/slide" Target="slides/slide580.xml"/><Relationship Id="rId583" Type="http://schemas.openxmlformats.org/officeDocument/2006/relationships/slide" Target="slides/slide579.xml"/><Relationship Id="rId582" Type="http://schemas.openxmlformats.org/officeDocument/2006/relationships/slide" Target="slides/slide578.xml"/><Relationship Id="rId581" Type="http://schemas.openxmlformats.org/officeDocument/2006/relationships/slide" Target="slides/slide577.xml"/><Relationship Id="rId580" Type="http://schemas.openxmlformats.org/officeDocument/2006/relationships/slide" Target="slides/slide576.xml"/><Relationship Id="rId58" Type="http://schemas.openxmlformats.org/officeDocument/2006/relationships/slide" Target="slides/slide55.xml"/><Relationship Id="rId579" Type="http://schemas.openxmlformats.org/officeDocument/2006/relationships/slide" Target="slides/slide575.xml"/><Relationship Id="rId578" Type="http://schemas.openxmlformats.org/officeDocument/2006/relationships/slide" Target="slides/slide574.xml"/><Relationship Id="rId577" Type="http://schemas.openxmlformats.org/officeDocument/2006/relationships/slide" Target="slides/slide573.xml"/><Relationship Id="rId576" Type="http://schemas.openxmlformats.org/officeDocument/2006/relationships/slide" Target="slides/slide572.xml"/><Relationship Id="rId575" Type="http://schemas.openxmlformats.org/officeDocument/2006/relationships/slide" Target="slides/slide571.xml"/><Relationship Id="rId574" Type="http://schemas.openxmlformats.org/officeDocument/2006/relationships/slide" Target="slides/slide570.xml"/><Relationship Id="rId573" Type="http://schemas.openxmlformats.org/officeDocument/2006/relationships/slide" Target="slides/slide569.xml"/><Relationship Id="rId572" Type="http://schemas.openxmlformats.org/officeDocument/2006/relationships/slide" Target="slides/slide568.xml"/><Relationship Id="rId571" Type="http://schemas.openxmlformats.org/officeDocument/2006/relationships/slide" Target="slides/slide567.xml"/><Relationship Id="rId570" Type="http://schemas.openxmlformats.org/officeDocument/2006/relationships/slide" Target="slides/slide566.xml"/><Relationship Id="rId57" Type="http://schemas.openxmlformats.org/officeDocument/2006/relationships/slide" Target="slides/slide54.xml"/><Relationship Id="rId569" Type="http://schemas.openxmlformats.org/officeDocument/2006/relationships/slide" Target="slides/slide565.xml"/><Relationship Id="rId568" Type="http://schemas.openxmlformats.org/officeDocument/2006/relationships/slide" Target="slides/slide564.xml"/><Relationship Id="rId567" Type="http://schemas.openxmlformats.org/officeDocument/2006/relationships/slide" Target="slides/slide563.xml"/><Relationship Id="rId566" Type="http://schemas.openxmlformats.org/officeDocument/2006/relationships/slide" Target="slides/slide562.xml"/><Relationship Id="rId565" Type="http://schemas.openxmlformats.org/officeDocument/2006/relationships/slide" Target="slides/slide561.xml"/><Relationship Id="rId564" Type="http://schemas.openxmlformats.org/officeDocument/2006/relationships/slide" Target="slides/slide560.xml"/><Relationship Id="rId563" Type="http://schemas.openxmlformats.org/officeDocument/2006/relationships/slide" Target="slides/slide559.xml"/><Relationship Id="rId562" Type="http://schemas.openxmlformats.org/officeDocument/2006/relationships/slide" Target="slides/slide558.xml"/><Relationship Id="rId561" Type="http://schemas.openxmlformats.org/officeDocument/2006/relationships/slide" Target="slides/slide557.xml"/><Relationship Id="rId560" Type="http://schemas.openxmlformats.org/officeDocument/2006/relationships/slide" Target="slides/slide556.xml"/><Relationship Id="rId56" Type="http://schemas.openxmlformats.org/officeDocument/2006/relationships/slide" Target="slides/slide53.xml"/><Relationship Id="rId559" Type="http://schemas.openxmlformats.org/officeDocument/2006/relationships/slide" Target="slides/slide555.xml"/><Relationship Id="rId558" Type="http://schemas.openxmlformats.org/officeDocument/2006/relationships/slide" Target="slides/slide554.xml"/><Relationship Id="rId557" Type="http://schemas.openxmlformats.org/officeDocument/2006/relationships/slide" Target="slides/slide553.xml"/><Relationship Id="rId556" Type="http://schemas.openxmlformats.org/officeDocument/2006/relationships/slide" Target="slides/slide552.xml"/><Relationship Id="rId555" Type="http://schemas.openxmlformats.org/officeDocument/2006/relationships/slide" Target="slides/slide551.xml"/><Relationship Id="rId554" Type="http://schemas.openxmlformats.org/officeDocument/2006/relationships/slide" Target="slides/slide550.xml"/><Relationship Id="rId553" Type="http://schemas.openxmlformats.org/officeDocument/2006/relationships/slide" Target="slides/slide549.xml"/><Relationship Id="rId552" Type="http://schemas.openxmlformats.org/officeDocument/2006/relationships/slide" Target="slides/slide548.xml"/><Relationship Id="rId551" Type="http://schemas.openxmlformats.org/officeDocument/2006/relationships/slide" Target="slides/slide547.xml"/><Relationship Id="rId550" Type="http://schemas.openxmlformats.org/officeDocument/2006/relationships/slide" Target="slides/slide546.xml"/><Relationship Id="rId55" Type="http://schemas.openxmlformats.org/officeDocument/2006/relationships/slide" Target="slides/slide52.xml"/><Relationship Id="rId549" Type="http://schemas.openxmlformats.org/officeDocument/2006/relationships/slide" Target="slides/slide545.xml"/><Relationship Id="rId548" Type="http://schemas.openxmlformats.org/officeDocument/2006/relationships/slide" Target="slides/slide544.xml"/><Relationship Id="rId547" Type="http://schemas.openxmlformats.org/officeDocument/2006/relationships/slide" Target="slides/slide543.xml"/><Relationship Id="rId546" Type="http://schemas.openxmlformats.org/officeDocument/2006/relationships/slide" Target="slides/slide542.xml"/><Relationship Id="rId545" Type="http://schemas.openxmlformats.org/officeDocument/2006/relationships/slide" Target="slides/slide541.xml"/><Relationship Id="rId544" Type="http://schemas.openxmlformats.org/officeDocument/2006/relationships/slide" Target="slides/slide540.xml"/><Relationship Id="rId543" Type="http://schemas.openxmlformats.org/officeDocument/2006/relationships/slide" Target="slides/slide539.xml"/><Relationship Id="rId542" Type="http://schemas.openxmlformats.org/officeDocument/2006/relationships/slide" Target="slides/slide538.xml"/><Relationship Id="rId541" Type="http://schemas.openxmlformats.org/officeDocument/2006/relationships/slide" Target="slides/slide537.xml"/><Relationship Id="rId540" Type="http://schemas.openxmlformats.org/officeDocument/2006/relationships/slide" Target="slides/slide536.xml"/><Relationship Id="rId54" Type="http://schemas.openxmlformats.org/officeDocument/2006/relationships/slide" Target="slides/slide51.xml"/><Relationship Id="rId539" Type="http://schemas.openxmlformats.org/officeDocument/2006/relationships/slide" Target="slides/slide535.xml"/><Relationship Id="rId538" Type="http://schemas.openxmlformats.org/officeDocument/2006/relationships/slide" Target="slides/slide534.xml"/><Relationship Id="rId537" Type="http://schemas.openxmlformats.org/officeDocument/2006/relationships/slide" Target="slides/slide533.xml"/><Relationship Id="rId536" Type="http://schemas.openxmlformats.org/officeDocument/2006/relationships/slide" Target="slides/slide532.xml"/><Relationship Id="rId535" Type="http://schemas.openxmlformats.org/officeDocument/2006/relationships/slide" Target="slides/slide531.xml"/><Relationship Id="rId534" Type="http://schemas.openxmlformats.org/officeDocument/2006/relationships/slide" Target="slides/slide530.xml"/><Relationship Id="rId533" Type="http://schemas.openxmlformats.org/officeDocument/2006/relationships/slide" Target="slides/slide529.xml"/><Relationship Id="rId532" Type="http://schemas.openxmlformats.org/officeDocument/2006/relationships/slide" Target="slides/slide528.xml"/><Relationship Id="rId531" Type="http://schemas.openxmlformats.org/officeDocument/2006/relationships/slide" Target="slides/slide527.xml"/><Relationship Id="rId530" Type="http://schemas.openxmlformats.org/officeDocument/2006/relationships/slide" Target="slides/slide526.xml"/><Relationship Id="rId53" Type="http://schemas.openxmlformats.org/officeDocument/2006/relationships/slide" Target="slides/slide50.xml"/><Relationship Id="rId529" Type="http://schemas.openxmlformats.org/officeDocument/2006/relationships/slide" Target="slides/slide525.xml"/><Relationship Id="rId528" Type="http://schemas.openxmlformats.org/officeDocument/2006/relationships/slide" Target="slides/slide524.xml"/><Relationship Id="rId527" Type="http://schemas.openxmlformats.org/officeDocument/2006/relationships/slide" Target="slides/slide523.xml"/><Relationship Id="rId526" Type="http://schemas.openxmlformats.org/officeDocument/2006/relationships/slide" Target="slides/slide522.xml"/><Relationship Id="rId525" Type="http://schemas.openxmlformats.org/officeDocument/2006/relationships/slide" Target="slides/slide521.xml"/><Relationship Id="rId524" Type="http://schemas.openxmlformats.org/officeDocument/2006/relationships/slide" Target="slides/slide520.xml"/><Relationship Id="rId523" Type="http://schemas.openxmlformats.org/officeDocument/2006/relationships/slide" Target="slides/slide519.xml"/><Relationship Id="rId522" Type="http://schemas.openxmlformats.org/officeDocument/2006/relationships/slide" Target="slides/slide518.xml"/><Relationship Id="rId521" Type="http://schemas.openxmlformats.org/officeDocument/2006/relationships/slide" Target="slides/slide517.xml"/><Relationship Id="rId520" Type="http://schemas.openxmlformats.org/officeDocument/2006/relationships/slide" Target="slides/slide516.xml"/><Relationship Id="rId52" Type="http://schemas.openxmlformats.org/officeDocument/2006/relationships/slide" Target="slides/slide49.xml"/><Relationship Id="rId519" Type="http://schemas.openxmlformats.org/officeDocument/2006/relationships/slide" Target="slides/slide515.xml"/><Relationship Id="rId518" Type="http://schemas.openxmlformats.org/officeDocument/2006/relationships/slide" Target="slides/slide514.xml"/><Relationship Id="rId517" Type="http://schemas.openxmlformats.org/officeDocument/2006/relationships/slide" Target="slides/slide513.xml"/><Relationship Id="rId516" Type="http://schemas.openxmlformats.org/officeDocument/2006/relationships/slide" Target="slides/slide512.xml"/><Relationship Id="rId515" Type="http://schemas.openxmlformats.org/officeDocument/2006/relationships/slide" Target="slides/slide511.xml"/><Relationship Id="rId514" Type="http://schemas.openxmlformats.org/officeDocument/2006/relationships/slide" Target="slides/slide510.xml"/><Relationship Id="rId513" Type="http://schemas.openxmlformats.org/officeDocument/2006/relationships/slide" Target="slides/slide509.xml"/><Relationship Id="rId512" Type="http://schemas.openxmlformats.org/officeDocument/2006/relationships/slide" Target="slides/slide508.xml"/><Relationship Id="rId511" Type="http://schemas.openxmlformats.org/officeDocument/2006/relationships/slide" Target="slides/slide507.xml"/><Relationship Id="rId510" Type="http://schemas.openxmlformats.org/officeDocument/2006/relationships/slide" Target="slides/slide506.xml"/><Relationship Id="rId51" Type="http://schemas.openxmlformats.org/officeDocument/2006/relationships/slide" Target="slides/slide48.xml"/><Relationship Id="rId509" Type="http://schemas.openxmlformats.org/officeDocument/2006/relationships/slide" Target="slides/slide505.xml"/><Relationship Id="rId508" Type="http://schemas.openxmlformats.org/officeDocument/2006/relationships/slide" Target="slides/slide504.xml"/><Relationship Id="rId507" Type="http://schemas.openxmlformats.org/officeDocument/2006/relationships/slide" Target="slides/slide503.xml"/><Relationship Id="rId506" Type="http://schemas.openxmlformats.org/officeDocument/2006/relationships/slide" Target="slides/slide502.xml"/><Relationship Id="rId505" Type="http://schemas.openxmlformats.org/officeDocument/2006/relationships/slide" Target="slides/slide501.xml"/><Relationship Id="rId504" Type="http://schemas.openxmlformats.org/officeDocument/2006/relationships/slide" Target="slides/slide500.xml"/><Relationship Id="rId503" Type="http://schemas.openxmlformats.org/officeDocument/2006/relationships/slide" Target="slides/slide499.xml"/><Relationship Id="rId502" Type="http://schemas.openxmlformats.org/officeDocument/2006/relationships/slide" Target="slides/slide498.xml"/><Relationship Id="rId501" Type="http://schemas.openxmlformats.org/officeDocument/2006/relationships/slide" Target="slides/slide497.xml"/><Relationship Id="rId500" Type="http://schemas.openxmlformats.org/officeDocument/2006/relationships/slide" Target="slides/slide496.xml"/><Relationship Id="rId50" Type="http://schemas.openxmlformats.org/officeDocument/2006/relationships/slide" Target="slides/slide47.xml"/><Relationship Id="rId5" Type="http://schemas.openxmlformats.org/officeDocument/2006/relationships/slide" Target="slides/slide2.xml"/><Relationship Id="rId499" Type="http://schemas.openxmlformats.org/officeDocument/2006/relationships/slide" Target="slides/slide495.xml"/><Relationship Id="rId498" Type="http://schemas.openxmlformats.org/officeDocument/2006/relationships/slide" Target="slides/slide494.xml"/><Relationship Id="rId497" Type="http://schemas.openxmlformats.org/officeDocument/2006/relationships/slide" Target="slides/slide493.xml"/><Relationship Id="rId496" Type="http://schemas.openxmlformats.org/officeDocument/2006/relationships/slide" Target="slides/slide492.xml"/><Relationship Id="rId495" Type="http://schemas.openxmlformats.org/officeDocument/2006/relationships/slide" Target="slides/slide491.xml"/><Relationship Id="rId494" Type="http://schemas.openxmlformats.org/officeDocument/2006/relationships/slide" Target="slides/slide490.xml"/><Relationship Id="rId493" Type="http://schemas.openxmlformats.org/officeDocument/2006/relationships/slide" Target="slides/slide489.xml"/><Relationship Id="rId492" Type="http://schemas.openxmlformats.org/officeDocument/2006/relationships/slide" Target="slides/slide488.xml"/><Relationship Id="rId491" Type="http://schemas.openxmlformats.org/officeDocument/2006/relationships/slide" Target="slides/slide487.xml"/><Relationship Id="rId490" Type="http://schemas.openxmlformats.org/officeDocument/2006/relationships/slide" Target="slides/slide486.xml"/><Relationship Id="rId49" Type="http://schemas.openxmlformats.org/officeDocument/2006/relationships/slide" Target="slides/slide46.xml"/><Relationship Id="rId489" Type="http://schemas.openxmlformats.org/officeDocument/2006/relationships/slide" Target="slides/slide485.xml"/><Relationship Id="rId488" Type="http://schemas.openxmlformats.org/officeDocument/2006/relationships/slide" Target="slides/slide484.xml"/><Relationship Id="rId487" Type="http://schemas.openxmlformats.org/officeDocument/2006/relationships/slide" Target="slides/slide483.xml"/><Relationship Id="rId486" Type="http://schemas.openxmlformats.org/officeDocument/2006/relationships/slide" Target="slides/slide482.xml"/><Relationship Id="rId485" Type="http://schemas.openxmlformats.org/officeDocument/2006/relationships/slide" Target="slides/slide481.xml"/><Relationship Id="rId484" Type="http://schemas.openxmlformats.org/officeDocument/2006/relationships/slide" Target="slides/slide480.xml"/><Relationship Id="rId483" Type="http://schemas.openxmlformats.org/officeDocument/2006/relationships/slide" Target="slides/slide479.xml"/><Relationship Id="rId482" Type="http://schemas.openxmlformats.org/officeDocument/2006/relationships/slide" Target="slides/slide478.xml"/><Relationship Id="rId481" Type="http://schemas.openxmlformats.org/officeDocument/2006/relationships/slide" Target="slides/slide477.xml"/><Relationship Id="rId480" Type="http://schemas.openxmlformats.org/officeDocument/2006/relationships/slide" Target="slides/slide476.xml"/><Relationship Id="rId48" Type="http://schemas.openxmlformats.org/officeDocument/2006/relationships/slide" Target="slides/slide45.xml"/><Relationship Id="rId479" Type="http://schemas.openxmlformats.org/officeDocument/2006/relationships/slide" Target="slides/slide475.xml"/><Relationship Id="rId478" Type="http://schemas.openxmlformats.org/officeDocument/2006/relationships/slide" Target="slides/slide474.xml"/><Relationship Id="rId477" Type="http://schemas.openxmlformats.org/officeDocument/2006/relationships/slide" Target="slides/slide473.xml"/><Relationship Id="rId476" Type="http://schemas.openxmlformats.org/officeDocument/2006/relationships/slide" Target="slides/slide472.xml"/><Relationship Id="rId475" Type="http://schemas.openxmlformats.org/officeDocument/2006/relationships/slide" Target="slides/slide471.xml"/><Relationship Id="rId474" Type="http://schemas.openxmlformats.org/officeDocument/2006/relationships/slide" Target="slides/slide470.xml"/><Relationship Id="rId473" Type="http://schemas.openxmlformats.org/officeDocument/2006/relationships/slide" Target="slides/slide469.xml"/><Relationship Id="rId472" Type="http://schemas.openxmlformats.org/officeDocument/2006/relationships/slide" Target="slides/slide468.xml"/><Relationship Id="rId471" Type="http://schemas.openxmlformats.org/officeDocument/2006/relationships/slide" Target="slides/slide467.xml"/><Relationship Id="rId470" Type="http://schemas.openxmlformats.org/officeDocument/2006/relationships/slide" Target="slides/slide466.xml"/><Relationship Id="rId47" Type="http://schemas.openxmlformats.org/officeDocument/2006/relationships/slide" Target="slides/slide44.xml"/><Relationship Id="rId469" Type="http://schemas.openxmlformats.org/officeDocument/2006/relationships/slide" Target="slides/slide465.xml"/><Relationship Id="rId468" Type="http://schemas.openxmlformats.org/officeDocument/2006/relationships/slide" Target="slides/slide464.xml"/><Relationship Id="rId467" Type="http://schemas.openxmlformats.org/officeDocument/2006/relationships/slide" Target="slides/slide463.xml"/><Relationship Id="rId466" Type="http://schemas.openxmlformats.org/officeDocument/2006/relationships/slide" Target="slides/slide462.xml"/><Relationship Id="rId465" Type="http://schemas.openxmlformats.org/officeDocument/2006/relationships/slide" Target="slides/slide461.xml"/><Relationship Id="rId464" Type="http://schemas.openxmlformats.org/officeDocument/2006/relationships/slide" Target="slides/slide460.xml"/><Relationship Id="rId463" Type="http://schemas.openxmlformats.org/officeDocument/2006/relationships/slide" Target="slides/slide459.xml"/><Relationship Id="rId462" Type="http://schemas.openxmlformats.org/officeDocument/2006/relationships/slide" Target="slides/slide458.xml"/><Relationship Id="rId461" Type="http://schemas.openxmlformats.org/officeDocument/2006/relationships/slide" Target="slides/slide457.xml"/><Relationship Id="rId460" Type="http://schemas.openxmlformats.org/officeDocument/2006/relationships/slide" Target="slides/slide456.xml"/><Relationship Id="rId46" Type="http://schemas.openxmlformats.org/officeDocument/2006/relationships/slide" Target="slides/slide43.xml"/><Relationship Id="rId459" Type="http://schemas.openxmlformats.org/officeDocument/2006/relationships/slide" Target="slides/slide455.xml"/><Relationship Id="rId458" Type="http://schemas.openxmlformats.org/officeDocument/2006/relationships/slide" Target="slides/slide454.xml"/><Relationship Id="rId457" Type="http://schemas.openxmlformats.org/officeDocument/2006/relationships/slide" Target="slides/slide453.xml"/><Relationship Id="rId456" Type="http://schemas.openxmlformats.org/officeDocument/2006/relationships/slide" Target="slides/slide452.xml"/><Relationship Id="rId455" Type="http://schemas.openxmlformats.org/officeDocument/2006/relationships/slide" Target="slides/slide451.xml"/><Relationship Id="rId454" Type="http://schemas.openxmlformats.org/officeDocument/2006/relationships/slide" Target="slides/slide450.xml"/><Relationship Id="rId453" Type="http://schemas.openxmlformats.org/officeDocument/2006/relationships/slide" Target="slides/slide449.xml"/><Relationship Id="rId452" Type="http://schemas.openxmlformats.org/officeDocument/2006/relationships/slide" Target="slides/slide448.xml"/><Relationship Id="rId451" Type="http://schemas.openxmlformats.org/officeDocument/2006/relationships/slide" Target="slides/slide447.xml"/><Relationship Id="rId450" Type="http://schemas.openxmlformats.org/officeDocument/2006/relationships/slide" Target="slides/slide446.xml"/><Relationship Id="rId45" Type="http://schemas.openxmlformats.org/officeDocument/2006/relationships/slide" Target="slides/slide42.xml"/><Relationship Id="rId449" Type="http://schemas.openxmlformats.org/officeDocument/2006/relationships/slide" Target="slides/slide445.xml"/><Relationship Id="rId448" Type="http://schemas.openxmlformats.org/officeDocument/2006/relationships/slide" Target="slides/slide444.xml"/><Relationship Id="rId447" Type="http://schemas.openxmlformats.org/officeDocument/2006/relationships/slide" Target="slides/slide443.xml"/><Relationship Id="rId446" Type="http://schemas.openxmlformats.org/officeDocument/2006/relationships/slide" Target="slides/slide442.xml"/><Relationship Id="rId445" Type="http://schemas.openxmlformats.org/officeDocument/2006/relationships/slide" Target="slides/slide441.xml"/><Relationship Id="rId444" Type="http://schemas.openxmlformats.org/officeDocument/2006/relationships/slide" Target="slides/slide440.xml"/><Relationship Id="rId443" Type="http://schemas.openxmlformats.org/officeDocument/2006/relationships/slide" Target="slides/slide439.xml"/><Relationship Id="rId442" Type="http://schemas.openxmlformats.org/officeDocument/2006/relationships/slide" Target="slides/slide438.xml"/><Relationship Id="rId441" Type="http://schemas.openxmlformats.org/officeDocument/2006/relationships/slide" Target="slides/slide437.xml"/><Relationship Id="rId440" Type="http://schemas.openxmlformats.org/officeDocument/2006/relationships/slide" Target="slides/slide436.xml"/><Relationship Id="rId44" Type="http://schemas.openxmlformats.org/officeDocument/2006/relationships/slide" Target="slides/slide41.xml"/><Relationship Id="rId439" Type="http://schemas.openxmlformats.org/officeDocument/2006/relationships/slide" Target="slides/slide435.xml"/><Relationship Id="rId438" Type="http://schemas.openxmlformats.org/officeDocument/2006/relationships/slide" Target="slides/slide434.xml"/><Relationship Id="rId437" Type="http://schemas.openxmlformats.org/officeDocument/2006/relationships/slide" Target="slides/slide433.xml"/><Relationship Id="rId436" Type="http://schemas.openxmlformats.org/officeDocument/2006/relationships/slide" Target="slides/slide432.xml"/><Relationship Id="rId435" Type="http://schemas.openxmlformats.org/officeDocument/2006/relationships/slide" Target="slides/slide431.xml"/><Relationship Id="rId434" Type="http://schemas.openxmlformats.org/officeDocument/2006/relationships/slide" Target="slides/slide430.xml"/><Relationship Id="rId433" Type="http://schemas.openxmlformats.org/officeDocument/2006/relationships/slide" Target="slides/slide429.xml"/><Relationship Id="rId432" Type="http://schemas.openxmlformats.org/officeDocument/2006/relationships/slide" Target="slides/slide428.xml"/><Relationship Id="rId431" Type="http://schemas.openxmlformats.org/officeDocument/2006/relationships/slide" Target="slides/slide427.xml"/><Relationship Id="rId430" Type="http://schemas.openxmlformats.org/officeDocument/2006/relationships/slide" Target="slides/slide426.xml"/><Relationship Id="rId43" Type="http://schemas.openxmlformats.org/officeDocument/2006/relationships/slide" Target="slides/slide40.xml"/><Relationship Id="rId429" Type="http://schemas.openxmlformats.org/officeDocument/2006/relationships/slide" Target="slides/slide425.xml"/><Relationship Id="rId428" Type="http://schemas.openxmlformats.org/officeDocument/2006/relationships/slide" Target="slides/slide424.xml"/><Relationship Id="rId427" Type="http://schemas.openxmlformats.org/officeDocument/2006/relationships/slide" Target="slides/slide423.xml"/><Relationship Id="rId426" Type="http://schemas.openxmlformats.org/officeDocument/2006/relationships/slide" Target="slides/slide422.xml"/><Relationship Id="rId425" Type="http://schemas.openxmlformats.org/officeDocument/2006/relationships/slide" Target="slides/slide421.xml"/><Relationship Id="rId424" Type="http://schemas.openxmlformats.org/officeDocument/2006/relationships/slide" Target="slides/slide420.xml"/><Relationship Id="rId423" Type="http://schemas.openxmlformats.org/officeDocument/2006/relationships/slide" Target="slides/slide419.xml"/><Relationship Id="rId422" Type="http://schemas.openxmlformats.org/officeDocument/2006/relationships/slide" Target="slides/slide418.xml"/><Relationship Id="rId421" Type="http://schemas.openxmlformats.org/officeDocument/2006/relationships/slide" Target="slides/slide417.xml"/><Relationship Id="rId420" Type="http://schemas.openxmlformats.org/officeDocument/2006/relationships/slide" Target="slides/slide416.xml"/><Relationship Id="rId42" Type="http://schemas.openxmlformats.org/officeDocument/2006/relationships/slide" Target="slides/slide39.xml"/><Relationship Id="rId419" Type="http://schemas.openxmlformats.org/officeDocument/2006/relationships/slide" Target="slides/slide415.xml"/><Relationship Id="rId418" Type="http://schemas.openxmlformats.org/officeDocument/2006/relationships/slide" Target="slides/slide414.xml"/><Relationship Id="rId417" Type="http://schemas.openxmlformats.org/officeDocument/2006/relationships/slide" Target="slides/slide413.xml"/><Relationship Id="rId416" Type="http://schemas.openxmlformats.org/officeDocument/2006/relationships/slide" Target="slides/slide412.xml"/><Relationship Id="rId415" Type="http://schemas.openxmlformats.org/officeDocument/2006/relationships/slide" Target="slides/slide411.xml"/><Relationship Id="rId414" Type="http://schemas.openxmlformats.org/officeDocument/2006/relationships/slide" Target="slides/slide410.xml"/><Relationship Id="rId413" Type="http://schemas.openxmlformats.org/officeDocument/2006/relationships/slide" Target="slides/slide409.xml"/><Relationship Id="rId412" Type="http://schemas.openxmlformats.org/officeDocument/2006/relationships/slide" Target="slides/slide408.xml"/><Relationship Id="rId411" Type="http://schemas.openxmlformats.org/officeDocument/2006/relationships/slide" Target="slides/slide407.xml"/><Relationship Id="rId410" Type="http://schemas.openxmlformats.org/officeDocument/2006/relationships/slide" Target="slides/slide406.xml"/><Relationship Id="rId41" Type="http://schemas.openxmlformats.org/officeDocument/2006/relationships/slide" Target="slides/slide38.xml"/><Relationship Id="rId409" Type="http://schemas.openxmlformats.org/officeDocument/2006/relationships/slide" Target="slides/slide405.xml"/><Relationship Id="rId408" Type="http://schemas.openxmlformats.org/officeDocument/2006/relationships/slide" Target="slides/slide404.xml"/><Relationship Id="rId407" Type="http://schemas.openxmlformats.org/officeDocument/2006/relationships/slide" Target="slides/slide403.xml"/><Relationship Id="rId406" Type="http://schemas.openxmlformats.org/officeDocument/2006/relationships/slide" Target="slides/slide402.xml"/><Relationship Id="rId405" Type="http://schemas.openxmlformats.org/officeDocument/2006/relationships/slide" Target="slides/slide401.xml"/><Relationship Id="rId404" Type="http://schemas.openxmlformats.org/officeDocument/2006/relationships/slide" Target="slides/slide400.xml"/><Relationship Id="rId403" Type="http://schemas.openxmlformats.org/officeDocument/2006/relationships/slide" Target="slides/slide399.xml"/><Relationship Id="rId402" Type="http://schemas.openxmlformats.org/officeDocument/2006/relationships/slide" Target="slides/slide398.xml"/><Relationship Id="rId401" Type="http://schemas.openxmlformats.org/officeDocument/2006/relationships/slide" Target="slides/slide397.xml"/><Relationship Id="rId400" Type="http://schemas.openxmlformats.org/officeDocument/2006/relationships/slide" Target="slides/slide396.xml"/><Relationship Id="rId40" Type="http://schemas.openxmlformats.org/officeDocument/2006/relationships/slide" Target="slides/slide37.xml"/><Relationship Id="rId4" Type="http://schemas.openxmlformats.org/officeDocument/2006/relationships/slide" Target="slides/slide1.xml"/><Relationship Id="rId399" Type="http://schemas.openxmlformats.org/officeDocument/2006/relationships/slide" Target="slides/slide395.xml"/><Relationship Id="rId398" Type="http://schemas.openxmlformats.org/officeDocument/2006/relationships/slide" Target="slides/slide394.xml"/><Relationship Id="rId397" Type="http://schemas.openxmlformats.org/officeDocument/2006/relationships/slide" Target="slides/slide393.xml"/><Relationship Id="rId396" Type="http://schemas.openxmlformats.org/officeDocument/2006/relationships/slide" Target="slides/slide392.xml"/><Relationship Id="rId395" Type="http://schemas.openxmlformats.org/officeDocument/2006/relationships/slide" Target="slides/slide391.xml"/><Relationship Id="rId394" Type="http://schemas.openxmlformats.org/officeDocument/2006/relationships/slide" Target="slides/slide390.xml"/><Relationship Id="rId393" Type="http://schemas.openxmlformats.org/officeDocument/2006/relationships/slide" Target="slides/slide389.xml"/><Relationship Id="rId392" Type="http://schemas.openxmlformats.org/officeDocument/2006/relationships/slide" Target="slides/slide388.xml"/><Relationship Id="rId391" Type="http://schemas.openxmlformats.org/officeDocument/2006/relationships/slide" Target="slides/slide387.xml"/><Relationship Id="rId390" Type="http://schemas.openxmlformats.org/officeDocument/2006/relationships/slide" Target="slides/slide386.xml"/><Relationship Id="rId39" Type="http://schemas.openxmlformats.org/officeDocument/2006/relationships/slide" Target="slides/slide36.xml"/><Relationship Id="rId389" Type="http://schemas.openxmlformats.org/officeDocument/2006/relationships/slide" Target="slides/slide385.xml"/><Relationship Id="rId388" Type="http://schemas.openxmlformats.org/officeDocument/2006/relationships/slide" Target="slides/slide384.xml"/><Relationship Id="rId387" Type="http://schemas.openxmlformats.org/officeDocument/2006/relationships/slide" Target="slides/slide383.xml"/><Relationship Id="rId386" Type="http://schemas.openxmlformats.org/officeDocument/2006/relationships/slide" Target="slides/slide382.xml"/><Relationship Id="rId385" Type="http://schemas.openxmlformats.org/officeDocument/2006/relationships/slide" Target="slides/slide381.xml"/><Relationship Id="rId384" Type="http://schemas.openxmlformats.org/officeDocument/2006/relationships/slide" Target="slides/slide380.xml"/><Relationship Id="rId383" Type="http://schemas.openxmlformats.org/officeDocument/2006/relationships/slide" Target="slides/slide379.xml"/><Relationship Id="rId382" Type="http://schemas.openxmlformats.org/officeDocument/2006/relationships/slide" Target="slides/slide378.xml"/><Relationship Id="rId381" Type="http://schemas.openxmlformats.org/officeDocument/2006/relationships/slide" Target="slides/slide377.xml"/><Relationship Id="rId380" Type="http://schemas.openxmlformats.org/officeDocument/2006/relationships/slide" Target="slides/slide376.xml"/><Relationship Id="rId38" Type="http://schemas.openxmlformats.org/officeDocument/2006/relationships/slide" Target="slides/slide35.xml"/><Relationship Id="rId379" Type="http://schemas.openxmlformats.org/officeDocument/2006/relationships/slide" Target="slides/slide375.xml"/><Relationship Id="rId378" Type="http://schemas.openxmlformats.org/officeDocument/2006/relationships/slide" Target="slides/slide374.xml"/><Relationship Id="rId377" Type="http://schemas.openxmlformats.org/officeDocument/2006/relationships/slide" Target="slides/slide373.xml"/><Relationship Id="rId376" Type="http://schemas.openxmlformats.org/officeDocument/2006/relationships/slide" Target="slides/slide372.xml"/><Relationship Id="rId375" Type="http://schemas.openxmlformats.org/officeDocument/2006/relationships/slide" Target="slides/slide371.xml"/><Relationship Id="rId374" Type="http://schemas.openxmlformats.org/officeDocument/2006/relationships/slide" Target="slides/slide370.xml"/><Relationship Id="rId373" Type="http://schemas.openxmlformats.org/officeDocument/2006/relationships/slide" Target="slides/slide369.xml"/><Relationship Id="rId372" Type="http://schemas.openxmlformats.org/officeDocument/2006/relationships/slide" Target="slides/slide368.xml"/><Relationship Id="rId371" Type="http://schemas.openxmlformats.org/officeDocument/2006/relationships/slide" Target="slides/slide367.xml"/><Relationship Id="rId370" Type="http://schemas.openxmlformats.org/officeDocument/2006/relationships/slide" Target="slides/slide366.xml"/><Relationship Id="rId37" Type="http://schemas.openxmlformats.org/officeDocument/2006/relationships/slide" Target="slides/slide34.xml"/><Relationship Id="rId369" Type="http://schemas.openxmlformats.org/officeDocument/2006/relationships/slide" Target="slides/slide365.xml"/><Relationship Id="rId368" Type="http://schemas.openxmlformats.org/officeDocument/2006/relationships/slide" Target="slides/slide364.xml"/><Relationship Id="rId367" Type="http://schemas.openxmlformats.org/officeDocument/2006/relationships/slide" Target="slides/slide363.xml"/><Relationship Id="rId366" Type="http://schemas.openxmlformats.org/officeDocument/2006/relationships/slide" Target="slides/slide362.xml"/><Relationship Id="rId365" Type="http://schemas.openxmlformats.org/officeDocument/2006/relationships/slide" Target="slides/slide361.xml"/><Relationship Id="rId364" Type="http://schemas.openxmlformats.org/officeDocument/2006/relationships/slide" Target="slides/slide360.xml"/><Relationship Id="rId363" Type="http://schemas.openxmlformats.org/officeDocument/2006/relationships/slide" Target="slides/slide359.xml"/><Relationship Id="rId362" Type="http://schemas.openxmlformats.org/officeDocument/2006/relationships/slide" Target="slides/slide358.xml"/><Relationship Id="rId361" Type="http://schemas.openxmlformats.org/officeDocument/2006/relationships/slide" Target="slides/slide357.xml"/><Relationship Id="rId360" Type="http://schemas.openxmlformats.org/officeDocument/2006/relationships/slide" Target="slides/slide356.xml"/><Relationship Id="rId36" Type="http://schemas.openxmlformats.org/officeDocument/2006/relationships/slide" Target="slides/slide33.xml"/><Relationship Id="rId359" Type="http://schemas.openxmlformats.org/officeDocument/2006/relationships/slide" Target="slides/slide355.xml"/><Relationship Id="rId358" Type="http://schemas.openxmlformats.org/officeDocument/2006/relationships/slide" Target="slides/slide354.xml"/><Relationship Id="rId357" Type="http://schemas.openxmlformats.org/officeDocument/2006/relationships/slide" Target="slides/slide353.xml"/><Relationship Id="rId356" Type="http://schemas.openxmlformats.org/officeDocument/2006/relationships/slide" Target="slides/slide352.xml"/><Relationship Id="rId355" Type="http://schemas.openxmlformats.org/officeDocument/2006/relationships/slide" Target="slides/slide351.xml"/><Relationship Id="rId354" Type="http://schemas.openxmlformats.org/officeDocument/2006/relationships/slide" Target="slides/slide350.xml"/><Relationship Id="rId353" Type="http://schemas.openxmlformats.org/officeDocument/2006/relationships/slide" Target="slides/slide349.xml"/><Relationship Id="rId352" Type="http://schemas.openxmlformats.org/officeDocument/2006/relationships/slide" Target="slides/slide348.xml"/><Relationship Id="rId351" Type="http://schemas.openxmlformats.org/officeDocument/2006/relationships/slide" Target="slides/slide347.xml"/><Relationship Id="rId350" Type="http://schemas.openxmlformats.org/officeDocument/2006/relationships/slide" Target="slides/slide346.xml"/><Relationship Id="rId35" Type="http://schemas.openxmlformats.org/officeDocument/2006/relationships/slide" Target="slides/slide32.xml"/><Relationship Id="rId349" Type="http://schemas.openxmlformats.org/officeDocument/2006/relationships/slide" Target="slides/slide345.xml"/><Relationship Id="rId348" Type="http://schemas.openxmlformats.org/officeDocument/2006/relationships/slide" Target="slides/slide344.xml"/><Relationship Id="rId347" Type="http://schemas.openxmlformats.org/officeDocument/2006/relationships/slide" Target="slides/slide343.xml"/><Relationship Id="rId346" Type="http://schemas.openxmlformats.org/officeDocument/2006/relationships/slide" Target="slides/slide342.xml"/><Relationship Id="rId345" Type="http://schemas.openxmlformats.org/officeDocument/2006/relationships/slide" Target="slides/slide341.xml"/><Relationship Id="rId344" Type="http://schemas.openxmlformats.org/officeDocument/2006/relationships/slide" Target="slides/slide340.xml"/><Relationship Id="rId343" Type="http://schemas.openxmlformats.org/officeDocument/2006/relationships/slide" Target="slides/slide339.xml"/><Relationship Id="rId342" Type="http://schemas.openxmlformats.org/officeDocument/2006/relationships/slide" Target="slides/slide338.xml"/><Relationship Id="rId341" Type="http://schemas.openxmlformats.org/officeDocument/2006/relationships/slide" Target="slides/slide337.xml"/><Relationship Id="rId340" Type="http://schemas.openxmlformats.org/officeDocument/2006/relationships/slide" Target="slides/slide336.xml"/><Relationship Id="rId34" Type="http://schemas.openxmlformats.org/officeDocument/2006/relationships/slide" Target="slides/slide31.xml"/><Relationship Id="rId339" Type="http://schemas.openxmlformats.org/officeDocument/2006/relationships/slide" Target="slides/slide335.xml"/><Relationship Id="rId338" Type="http://schemas.openxmlformats.org/officeDocument/2006/relationships/slide" Target="slides/slide334.xml"/><Relationship Id="rId337" Type="http://schemas.openxmlformats.org/officeDocument/2006/relationships/slide" Target="slides/slide333.xml"/><Relationship Id="rId336" Type="http://schemas.openxmlformats.org/officeDocument/2006/relationships/slide" Target="slides/slide332.xml"/><Relationship Id="rId335" Type="http://schemas.openxmlformats.org/officeDocument/2006/relationships/slide" Target="slides/slide331.xml"/><Relationship Id="rId334" Type="http://schemas.openxmlformats.org/officeDocument/2006/relationships/slide" Target="slides/slide330.xml"/><Relationship Id="rId333" Type="http://schemas.openxmlformats.org/officeDocument/2006/relationships/slide" Target="slides/slide329.xml"/><Relationship Id="rId332" Type="http://schemas.openxmlformats.org/officeDocument/2006/relationships/slide" Target="slides/slide328.xml"/><Relationship Id="rId331" Type="http://schemas.openxmlformats.org/officeDocument/2006/relationships/slide" Target="slides/slide327.xml"/><Relationship Id="rId330" Type="http://schemas.openxmlformats.org/officeDocument/2006/relationships/slide" Target="slides/slide326.xml"/><Relationship Id="rId33" Type="http://schemas.openxmlformats.org/officeDocument/2006/relationships/slide" Target="slides/slide30.xml"/><Relationship Id="rId329" Type="http://schemas.openxmlformats.org/officeDocument/2006/relationships/slide" Target="slides/slide325.xml"/><Relationship Id="rId328" Type="http://schemas.openxmlformats.org/officeDocument/2006/relationships/slide" Target="slides/slide324.xml"/><Relationship Id="rId327" Type="http://schemas.openxmlformats.org/officeDocument/2006/relationships/slide" Target="slides/slide323.xml"/><Relationship Id="rId326" Type="http://schemas.openxmlformats.org/officeDocument/2006/relationships/slide" Target="slides/slide322.xml"/><Relationship Id="rId325" Type="http://schemas.openxmlformats.org/officeDocument/2006/relationships/slide" Target="slides/slide321.xml"/><Relationship Id="rId324" Type="http://schemas.openxmlformats.org/officeDocument/2006/relationships/slide" Target="slides/slide320.xml"/><Relationship Id="rId323" Type="http://schemas.openxmlformats.org/officeDocument/2006/relationships/slide" Target="slides/slide319.xml"/><Relationship Id="rId322" Type="http://schemas.openxmlformats.org/officeDocument/2006/relationships/slide" Target="slides/slide318.xml"/><Relationship Id="rId321" Type="http://schemas.openxmlformats.org/officeDocument/2006/relationships/slide" Target="slides/slide317.xml"/><Relationship Id="rId320" Type="http://schemas.openxmlformats.org/officeDocument/2006/relationships/slide" Target="slides/slide316.xml"/><Relationship Id="rId32" Type="http://schemas.openxmlformats.org/officeDocument/2006/relationships/slide" Target="slides/slide29.xml"/><Relationship Id="rId319" Type="http://schemas.openxmlformats.org/officeDocument/2006/relationships/slide" Target="slides/slide315.xml"/><Relationship Id="rId318" Type="http://schemas.openxmlformats.org/officeDocument/2006/relationships/slide" Target="slides/slide314.xml"/><Relationship Id="rId317" Type="http://schemas.openxmlformats.org/officeDocument/2006/relationships/slide" Target="slides/slide313.xml"/><Relationship Id="rId316" Type="http://schemas.openxmlformats.org/officeDocument/2006/relationships/slide" Target="slides/slide312.xml"/><Relationship Id="rId315" Type="http://schemas.openxmlformats.org/officeDocument/2006/relationships/slide" Target="slides/slide311.xml"/><Relationship Id="rId314" Type="http://schemas.openxmlformats.org/officeDocument/2006/relationships/slide" Target="slides/slide310.xml"/><Relationship Id="rId313" Type="http://schemas.openxmlformats.org/officeDocument/2006/relationships/slide" Target="slides/slide309.xml"/><Relationship Id="rId312" Type="http://schemas.openxmlformats.org/officeDocument/2006/relationships/slide" Target="slides/slide308.xml"/><Relationship Id="rId311" Type="http://schemas.openxmlformats.org/officeDocument/2006/relationships/slide" Target="slides/slide307.xml"/><Relationship Id="rId310" Type="http://schemas.openxmlformats.org/officeDocument/2006/relationships/slide" Target="slides/slide306.xml"/><Relationship Id="rId31" Type="http://schemas.openxmlformats.org/officeDocument/2006/relationships/slide" Target="slides/slide28.xml"/><Relationship Id="rId309" Type="http://schemas.openxmlformats.org/officeDocument/2006/relationships/slide" Target="slides/slide305.xml"/><Relationship Id="rId308" Type="http://schemas.openxmlformats.org/officeDocument/2006/relationships/slide" Target="slides/slide304.xml"/><Relationship Id="rId307" Type="http://schemas.openxmlformats.org/officeDocument/2006/relationships/slide" Target="slides/slide303.xml"/><Relationship Id="rId306" Type="http://schemas.openxmlformats.org/officeDocument/2006/relationships/slide" Target="slides/slide302.xml"/><Relationship Id="rId305" Type="http://schemas.openxmlformats.org/officeDocument/2006/relationships/slide" Target="slides/slide301.xml"/><Relationship Id="rId304" Type="http://schemas.openxmlformats.org/officeDocument/2006/relationships/slide" Target="slides/slide300.xml"/><Relationship Id="rId303" Type="http://schemas.openxmlformats.org/officeDocument/2006/relationships/slide" Target="slides/slide299.xml"/><Relationship Id="rId302" Type="http://schemas.openxmlformats.org/officeDocument/2006/relationships/slide" Target="slides/slide298.xml"/><Relationship Id="rId301" Type="http://schemas.openxmlformats.org/officeDocument/2006/relationships/slide" Target="slides/slide297.xml"/><Relationship Id="rId300" Type="http://schemas.openxmlformats.org/officeDocument/2006/relationships/slide" Target="slides/slide296.xml"/><Relationship Id="rId30" Type="http://schemas.openxmlformats.org/officeDocument/2006/relationships/slide" Target="slides/slide27.xml"/><Relationship Id="rId3" Type="http://schemas.openxmlformats.org/officeDocument/2006/relationships/slideMaster" Target="slideMasters/slideMaster2.xml"/><Relationship Id="rId299" Type="http://schemas.openxmlformats.org/officeDocument/2006/relationships/slide" Target="slides/slide295.xml"/><Relationship Id="rId298" Type="http://schemas.openxmlformats.org/officeDocument/2006/relationships/slide" Target="slides/slide294.xml"/><Relationship Id="rId297" Type="http://schemas.openxmlformats.org/officeDocument/2006/relationships/slide" Target="slides/slide293.xml"/><Relationship Id="rId296" Type="http://schemas.openxmlformats.org/officeDocument/2006/relationships/slide" Target="slides/slide292.xml"/><Relationship Id="rId295" Type="http://schemas.openxmlformats.org/officeDocument/2006/relationships/slide" Target="slides/slide291.xml"/><Relationship Id="rId294" Type="http://schemas.openxmlformats.org/officeDocument/2006/relationships/slide" Target="slides/slide290.xml"/><Relationship Id="rId293" Type="http://schemas.openxmlformats.org/officeDocument/2006/relationships/slide" Target="slides/slide289.xml"/><Relationship Id="rId292" Type="http://schemas.openxmlformats.org/officeDocument/2006/relationships/slide" Target="slides/slide288.xml"/><Relationship Id="rId291" Type="http://schemas.openxmlformats.org/officeDocument/2006/relationships/slide" Target="slides/slide287.xml"/><Relationship Id="rId290" Type="http://schemas.openxmlformats.org/officeDocument/2006/relationships/slide" Target="slides/slide286.xml"/><Relationship Id="rId29" Type="http://schemas.openxmlformats.org/officeDocument/2006/relationships/slide" Target="slides/slide26.xml"/><Relationship Id="rId289" Type="http://schemas.openxmlformats.org/officeDocument/2006/relationships/slide" Target="slides/slide285.xml"/><Relationship Id="rId288" Type="http://schemas.openxmlformats.org/officeDocument/2006/relationships/slide" Target="slides/slide284.xml"/><Relationship Id="rId287" Type="http://schemas.openxmlformats.org/officeDocument/2006/relationships/slide" Target="slides/slide283.xml"/><Relationship Id="rId286" Type="http://schemas.openxmlformats.org/officeDocument/2006/relationships/slide" Target="slides/slide282.xml"/><Relationship Id="rId285" Type="http://schemas.openxmlformats.org/officeDocument/2006/relationships/slide" Target="slides/slide281.xml"/><Relationship Id="rId284" Type="http://schemas.openxmlformats.org/officeDocument/2006/relationships/slide" Target="slides/slide280.xml"/><Relationship Id="rId283" Type="http://schemas.openxmlformats.org/officeDocument/2006/relationships/slide" Target="slides/slide279.xml"/><Relationship Id="rId282" Type="http://schemas.openxmlformats.org/officeDocument/2006/relationships/slide" Target="slides/slide278.xml"/><Relationship Id="rId281" Type="http://schemas.openxmlformats.org/officeDocument/2006/relationships/slide" Target="slides/slide277.xml"/><Relationship Id="rId280" Type="http://schemas.openxmlformats.org/officeDocument/2006/relationships/slide" Target="slides/slide276.xml"/><Relationship Id="rId28" Type="http://schemas.openxmlformats.org/officeDocument/2006/relationships/slide" Target="slides/slide25.xml"/><Relationship Id="rId279" Type="http://schemas.openxmlformats.org/officeDocument/2006/relationships/slide" Target="slides/slide275.xml"/><Relationship Id="rId278" Type="http://schemas.openxmlformats.org/officeDocument/2006/relationships/slide" Target="slides/slide274.xml"/><Relationship Id="rId277" Type="http://schemas.openxmlformats.org/officeDocument/2006/relationships/slide" Target="slides/slide273.xml"/><Relationship Id="rId276" Type="http://schemas.openxmlformats.org/officeDocument/2006/relationships/slide" Target="slides/slide272.xml"/><Relationship Id="rId275" Type="http://schemas.openxmlformats.org/officeDocument/2006/relationships/slide" Target="slides/slide271.xml"/><Relationship Id="rId274" Type="http://schemas.openxmlformats.org/officeDocument/2006/relationships/slide" Target="slides/slide270.xml"/><Relationship Id="rId273" Type="http://schemas.openxmlformats.org/officeDocument/2006/relationships/slide" Target="slides/slide269.xml"/><Relationship Id="rId272" Type="http://schemas.openxmlformats.org/officeDocument/2006/relationships/slide" Target="slides/slide268.xml"/><Relationship Id="rId271" Type="http://schemas.openxmlformats.org/officeDocument/2006/relationships/slide" Target="slides/slide267.xml"/><Relationship Id="rId270" Type="http://schemas.openxmlformats.org/officeDocument/2006/relationships/slide" Target="slides/slide266.xml"/><Relationship Id="rId27" Type="http://schemas.openxmlformats.org/officeDocument/2006/relationships/slide" Target="slides/slide24.xml"/><Relationship Id="rId269" Type="http://schemas.openxmlformats.org/officeDocument/2006/relationships/slide" Target="slides/slide265.xml"/><Relationship Id="rId268" Type="http://schemas.openxmlformats.org/officeDocument/2006/relationships/slide" Target="slides/slide264.xml"/><Relationship Id="rId267" Type="http://schemas.openxmlformats.org/officeDocument/2006/relationships/slide" Target="slides/slide263.xml"/><Relationship Id="rId266" Type="http://schemas.openxmlformats.org/officeDocument/2006/relationships/slide" Target="slides/slide262.xml"/><Relationship Id="rId265" Type="http://schemas.openxmlformats.org/officeDocument/2006/relationships/slide" Target="slides/slide261.xml"/><Relationship Id="rId264" Type="http://schemas.openxmlformats.org/officeDocument/2006/relationships/slide" Target="slides/slide260.xml"/><Relationship Id="rId263" Type="http://schemas.openxmlformats.org/officeDocument/2006/relationships/slide" Target="slides/slide259.xml"/><Relationship Id="rId262" Type="http://schemas.openxmlformats.org/officeDocument/2006/relationships/slide" Target="slides/slide258.xml"/><Relationship Id="rId261" Type="http://schemas.openxmlformats.org/officeDocument/2006/relationships/slide" Target="slides/slide257.xml"/><Relationship Id="rId260" Type="http://schemas.openxmlformats.org/officeDocument/2006/relationships/slide" Target="slides/slide256.xml"/><Relationship Id="rId26" Type="http://schemas.openxmlformats.org/officeDocument/2006/relationships/slide" Target="slides/slide23.xml"/><Relationship Id="rId259" Type="http://schemas.openxmlformats.org/officeDocument/2006/relationships/notesMaster" Target="notesMasters/notesMaster1.xml"/><Relationship Id="rId258" Type="http://schemas.openxmlformats.org/officeDocument/2006/relationships/slide" Target="slides/slide255.xml"/><Relationship Id="rId257" Type="http://schemas.openxmlformats.org/officeDocument/2006/relationships/slide" Target="slides/slide254.xml"/><Relationship Id="rId256" Type="http://schemas.openxmlformats.org/officeDocument/2006/relationships/slide" Target="slides/slide253.xml"/><Relationship Id="rId255" Type="http://schemas.openxmlformats.org/officeDocument/2006/relationships/slide" Target="slides/slide252.xml"/><Relationship Id="rId254" Type="http://schemas.openxmlformats.org/officeDocument/2006/relationships/slide" Target="slides/slide251.xml"/><Relationship Id="rId253" Type="http://schemas.openxmlformats.org/officeDocument/2006/relationships/slide" Target="slides/slide250.xml"/><Relationship Id="rId252" Type="http://schemas.openxmlformats.org/officeDocument/2006/relationships/slide" Target="slides/slide249.xml"/><Relationship Id="rId251" Type="http://schemas.openxmlformats.org/officeDocument/2006/relationships/slide" Target="slides/slide248.xml"/><Relationship Id="rId250" Type="http://schemas.openxmlformats.org/officeDocument/2006/relationships/slide" Target="slides/slide247.xml"/><Relationship Id="rId25" Type="http://schemas.openxmlformats.org/officeDocument/2006/relationships/slide" Target="slides/slide22.xml"/><Relationship Id="rId249" Type="http://schemas.openxmlformats.org/officeDocument/2006/relationships/slide" Target="slides/slide246.xml"/><Relationship Id="rId248" Type="http://schemas.openxmlformats.org/officeDocument/2006/relationships/slide" Target="slides/slide245.xml"/><Relationship Id="rId247" Type="http://schemas.openxmlformats.org/officeDocument/2006/relationships/slide" Target="slides/slide244.xml"/><Relationship Id="rId246" Type="http://schemas.openxmlformats.org/officeDocument/2006/relationships/slide" Target="slides/slide243.xml"/><Relationship Id="rId245" Type="http://schemas.openxmlformats.org/officeDocument/2006/relationships/slide" Target="slides/slide242.xml"/><Relationship Id="rId244" Type="http://schemas.openxmlformats.org/officeDocument/2006/relationships/slide" Target="slides/slide241.xml"/><Relationship Id="rId243" Type="http://schemas.openxmlformats.org/officeDocument/2006/relationships/slide" Target="slides/slide240.xml"/><Relationship Id="rId242" Type="http://schemas.openxmlformats.org/officeDocument/2006/relationships/slide" Target="slides/slide239.xml"/><Relationship Id="rId241" Type="http://schemas.openxmlformats.org/officeDocument/2006/relationships/slide" Target="slides/slide238.xml"/><Relationship Id="rId240" Type="http://schemas.openxmlformats.org/officeDocument/2006/relationships/slide" Target="slides/slide237.xml"/><Relationship Id="rId24" Type="http://schemas.openxmlformats.org/officeDocument/2006/relationships/slide" Target="slides/slide21.xml"/><Relationship Id="rId239" Type="http://schemas.openxmlformats.org/officeDocument/2006/relationships/slide" Target="slides/slide236.xml"/><Relationship Id="rId238" Type="http://schemas.openxmlformats.org/officeDocument/2006/relationships/slide" Target="slides/slide235.xml"/><Relationship Id="rId237" Type="http://schemas.openxmlformats.org/officeDocument/2006/relationships/slide" Target="slides/slide234.xml"/><Relationship Id="rId236" Type="http://schemas.openxmlformats.org/officeDocument/2006/relationships/slide" Target="slides/slide233.xml"/><Relationship Id="rId235" Type="http://schemas.openxmlformats.org/officeDocument/2006/relationships/slide" Target="slides/slide232.xml"/><Relationship Id="rId234" Type="http://schemas.openxmlformats.org/officeDocument/2006/relationships/slide" Target="slides/slide231.xml"/><Relationship Id="rId233" Type="http://schemas.openxmlformats.org/officeDocument/2006/relationships/slide" Target="slides/slide230.xml"/><Relationship Id="rId232" Type="http://schemas.openxmlformats.org/officeDocument/2006/relationships/slide" Target="slides/slide229.xml"/><Relationship Id="rId231" Type="http://schemas.openxmlformats.org/officeDocument/2006/relationships/slide" Target="slides/slide228.xml"/><Relationship Id="rId230" Type="http://schemas.openxmlformats.org/officeDocument/2006/relationships/slide" Target="slides/slide227.xml"/><Relationship Id="rId23" Type="http://schemas.openxmlformats.org/officeDocument/2006/relationships/slide" Target="slides/slide20.xml"/><Relationship Id="rId229" Type="http://schemas.openxmlformats.org/officeDocument/2006/relationships/slide" Target="slides/slide226.xml"/><Relationship Id="rId228" Type="http://schemas.openxmlformats.org/officeDocument/2006/relationships/slide" Target="slides/slide225.xml"/><Relationship Id="rId227" Type="http://schemas.openxmlformats.org/officeDocument/2006/relationships/slide" Target="slides/slide224.xml"/><Relationship Id="rId226" Type="http://schemas.openxmlformats.org/officeDocument/2006/relationships/slide" Target="slides/slide223.xml"/><Relationship Id="rId225" Type="http://schemas.openxmlformats.org/officeDocument/2006/relationships/slide" Target="slides/slide222.xml"/><Relationship Id="rId224" Type="http://schemas.openxmlformats.org/officeDocument/2006/relationships/slide" Target="slides/slide221.xml"/><Relationship Id="rId223" Type="http://schemas.openxmlformats.org/officeDocument/2006/relationships/slide" Target="slides/slide220.xml"/><Relationship Id="rId222" Type="http://schemas.openxmlformats.org/officeDocument/2006/relationships/slide" Target="slides/slide219.xml"/><Relationship Id="rId221" Type="http://schemas.openxmlformats.org/officeDocument/2006/relationships/slide" Target="slides/slide218.xml"/><Relationship Id="rId220" Type="http://schemas.openxmlformats.org/officeDocument/2006/relationships/slide" Target="slides/slide217.xml"/><Relationship Id="rId22" Type="http://schemas.openxmlformats.org/officeDocument/2006/relationships/slide" Target="slides/slide19.xml"/><Relationship Id="rId219" Type="http://schemas.openxmlformats.org/officeDocument/2006/relationships/slide" Target="slides/slide216.xml"/><Relationship Id="rId218" Type="http://schemas.openxmlformats.org/officeDocument/2006/relationships/slide" Target="slides/slide215.xml"/><Relationship Id="rId217" Type="http://schemas.openxmlformats.org/officeDocument/2006/relationships/slide" Target="slides/slide214.xml"/><Relationship Id="rId216" Type="http://schemas.openxmlformats.org/officeDocument/2006/relationships/slide" Target="slides/slide213.xml"/><Relationship Id="rId215" Type="http://schemas.openxmlformats.org/officeDocument/2006/relationships/slide" Target="slides/slide212.xml"/><Relationship Id="rId214" Type="http://schemas.openxmlformats.org/officeDocument/2006/relationships/slide" Target="slides/slide211.xml"/><Relationship Id="rId213" Type="http://schemas.openxmlformats.org/officeDocument/2006/relationships/slide" Target="slides/slide210.xml"/><Relationship Id="rId212" Type="http://schemas.openxmlformats.org/officeDocument/2006/relationships/slide" Target="slides/slide209.xml"/><Relationship Id="rId211" Type="http://schemas.openxmlformats.org/officeDocument/2006/relationships/slide" Target="slides/slide208.xml"/><Relationship Id="rId210" Type="http://schemas.openxmlformats.org/officeDocument/2006/relationships/slide" Target="slides/slide207.xml"/><Relationship Id="rId21" Type="http://schemas.openxmlformats.org/officeDocument/2006/relationships/slide" Target="slides/slide18.xml"/><Relationship Id="rId209" Type="http://schemas.openxmlformats.org/officeDocument/2006/relationships/slide" Target="slides/slide206.xml"/><Relationship Id="rId208" Type="http://schemas.openxmlformats.org/officeDocument/2006/relationships/slide" Target="slides/slide205.xml"/><Relationship Id="rId207" Type="http://schemas.openxmlformats.org/officeDocument/2006/relationships/slide" Target="slides/slide204.xml"/><Relationship Id="rId206" Type="http://schemas.openxmlformats.org/officeDocument/2006/relationships/slide" Target="slides/slide203.xml"/><Relationship Id="rId205" Type="http://schemas.openxmlformats.org/officeDocument/2006/relationships/slide" Target="slides/slide202.xml"/><Relationship Id="rId204" Type="http://schemas.openxmlformats.org/officeDocument/2006/relationships/slide" Target="slides/slide201.xml"/><Relationship Id="rId203" Type="http://schemas.openxmlformats.org/officeDocument/2006/relationships/slide" Target="slides/slide200.xml"/><Relationship Id="rId202" Type="http://schemas.openxmlformats.org/officeDocument/2006/relationships/slide" Target="slides/slide199.xml"/><Relationship Id="rId201" Type="http://schemas.openxmlformats.org/officeDocument/2006/relationships/slide" Target="slides/slide198.xml"/><Relationship Id="rId200" Type="http://schemas.openxmlformats.org/officeDocument/2006/relationships/slide" Target="slides/slide197.xml"/><Relationship Id="rId20" Type="http://schemas.openxmlformats.org/officeDocument/2006/relationships/slide" Target="slides/slide17.xml"/><Relationship Id="rId2" Type="http://schemas.openxmlformats.org/officeDocument/2006/relationships/theme" Target="theme/theme1.xml"/><Relationship Id="rId199" Type="http://schemas.openxmlformats.org/officeDocument/2006/relationships/slide" Target="slides/slide196.xml"/><Relationship Id="rId198" Type="http://schemas.openxmlformats.org/officeDocument/2006/relationships/slide" Target="slides/slide195.xml"/><Relationship Id="rId197" Type="http://schemas.openxmlformats.org/officeDocument/2006/relationships/slide" Target="slides/slide194.xml"/><Relationship Id="rId196" Type="http://schemas.openxmlformats.org/officeDocument/2006/relationships/slide" Target="slides/slide193.xml"/><Relationship Id="rId195" Type="http://schemas.openxmlformats.org/officeDocument/2006/relationships/slide" Target="slides/slide192.xml"/><Relationship Id="rId194" Type="http://schemas.openxmlformats.org/officeDocument/2006/relationships/slide" Target="slides/slide191.xml"/><Relationship Id="rId193" Type="http://schemas.openxmlformats.org/officeDocument/2006/relationships/slide" Target="slides/slide190.xml"/><Relationship Id="rId192" Type="http://schemas.openxmlformats.org/officeDocument/2006/relationships/slide" Target="slides/slide189.xml"/><Relationship Id="rId191" Type="http://schemas.openxmlformats.org/officeDocument/2006/relationships/slide" Target="slides/slide188.xml"/><Relationship Id="rId190" Type="http://schemas.openxmlformats.org/officeDocument/2006/relationships/slide" Target="slides/slide187.xml"/><Relationship Id="rId19" Type="http://schemas.openxmlformats.org/officeDocument/2006/relationships/slide" Target="slides/slide16.xml"/><Relationship Id="rId189" Type="http://schemas.openxmlformats.org/officeDocument/2006/relationships/slide" Target="slides/slide186.xml"/><Relationship Id="rId188" Type="http://schemas.openxmlformats.org/officeDocument/2006/relationships/slide" Target="slides/slide185.xml"/><Relationship Id="rId187" Type="http://schemas.openxmlformats.org/officeDocument/2006/relationships/slide" Target="slides/slide184.xml"/><Relationship Id="rId186" Type="http://schemas.openxmlformats.org/officeDocument/2006/relationships/slide" Target="slides/slide183.xml"/><Relationship Id="rId185" Type="http://schemas.openxmlformats.org/officeDocument/2006/relationships/slide" Target="slides/slide182.xml"/><Relationship Id="rId184" Type="http://schemas.openxmlformats.org/officeDocument/2006/relationships/slide" Target="slides/slide181.xml"/><Relationship Id="rId183" Type="http://schemas.openxmlformats.org/officeDocument/2006/relationships/slide" Target="slides/slide180.xml"/><Relationship Id="rId182" Type="http://schemas.openxmlformats.org/officeDocument/2006/relationships/slide" Target="slides/slide179.xml"/><Relationship Id="rId181" Type="http://schemas.openxmlformats.org/officeDocument/2006/relationships/slide" Target="slides/slide178.xml"/><Relationship Id="rId180" Type="http://schemas.openxmlformats.org/officeDocument/2006/relationships/slide" Target="slides/slide177.xml"/><Relationship Id="rId18" Type="http://schemas.openxmlformats.org/officeDocument/2006/relationships/slide" Target="slides/slide15.xml"/><Relationship Id="rId179" Type="http://schemas.openxmlformats.org/officeDocument/2006/relationships/slide" Target="slides/slide176.xml"/><Relationship Id="rId178" Type="http://schemas.openxmlformats.org/officeDocument/2006/relationships/slide" Target="slides/slide175.xml"/><Relationship Id="rId177" Type="http://schemas.openxmlformats.org/officeDocument/2006/relationships/slide" Target="slides/slide174.xml"/><Relationship Id="rId176" Type="http://schemas.openxmlformats.org/officeDocument/2006/relationships/slide" Target="slides/slide173.xml"/><Relationship Id="rId175" Type="http://schemas.openxmlformats.org/officeDocument/2006/relationships/slide" Target="slides/slide172.xml"/><Relationship Id="rId174" Type="http://schemas.openxmlformats.org/officeDocument/2006/relationships/slide" Target="slides/slide171.xml"/><Relationship Id="rId173" Type="http://schemas.openxmlformats.org/officeDocument/2006/relationships/slide" Target="slides/slide170.xml"/><Relationship Id="rId172" Type="http://schemas.openxmlformats.org/officeDocument/2006/relationships/slide" Target="slides/slide169.xml"/><Relationship Id="rId171" Type="http://schemas.openxmlformats.org/officeDocument/2006/relationships/slide" Target="slides/slide168.xml"/><Relationship Id="rId170" Type="http://schemas.openxmlformats.org/officeDocument/2006/relationships/slide" Target="slides/slide167.xml"/><Relationship Id="rId17" Type="http://schemas.openxmlformats.org/officeDocument/2006/relationships/slide" Target="slides/slide14.xml"/><Relationship Id="rId169" Type="http://schemas.openxmlformats.org/officeDocument/2006/relationships/slide" Target="slides/slide166.xml"/><Relationship Id="rId168" Type="http://schemas.openxmlformats.org/officeDocument/2006/relationships/slide" Target="slides/slide165.xml"/><Relationship Id="rId167" Type="http://schemas.openxmlformats.org/officeDocument/2006/relationships/slide" Target="slides/slide164.xml"/><Relationship Id="rId166" Type="http://schemas.openxmlformats.org/officeDocument/2006/relationships/slide" Target="slides/slide163.xml"/><Relationship Id="rId165" Type="http://schemas.openxmlformats.org/officeDocument/2006/relationships/slide" Target="slides/slide162.xml"/><Relationship Id="rId164" Type="http://schemas.openxmlformats.org/officeDocument/2006/relationships/slide" Target="slides/slide161.xml"/><Relationship Id="rId163" Type="http://schemas.openxmlformats.org/officeDocument/2006/relationships/slide" Target="slides/slide160.xml"/><Relationship Id="rId162" Type="http://schemas.openxmlformats.org/officeDocument/2006/relationships/slide" Target="slides/slide159.xml"/><Relationship Id="rId161" Type="http://schemas.openxmlformats.org/officeDocument/2006/relationships/slide" Target="slides/slide158.xml"/><Relationship Id="rId160" Type="http://schemas.openxmlformats.org/officeDocument/2006/relationships/slide" Target="slides/slide157.xml"/><Relationship Id="rId16" Type="http://schemas.openxmlformats.org/officeDocument/2006/relationships/slide" Target="slides/slide13.xml"/><Relationship Id="rId159" Type="http://schemas.openxmlformats.org/officeDocument/2006/relationships/slide" Target="slides/slide156.xml"/><Relationship Id="rId158" Type="http://schemas.openxmlformats.org/officeDocument/2006/relationships/slide" Target="slides/slide155.xml"/><Relationship Id="rId157" Type="http://schemas.openxmlformats.org/officeDocument/2006/relationships/slide" Target="slides/slide154.xml"/><Relationship Id="rId156" Type="http://schemas.openxmlformats.org/officeDocument/2006/relationships/slide" Target="slides/slide153.xml"/><Relationship Id="rId155" Type="http://schemas.openxmlformats.org/officeDocument/2006/relationships/slide" Target="slides/slide152.xml"/><Relationship Id="rId154" Type="http://schemas.openxmlformats.org/officeDocument/2006/relationships/slide" Target="slides/slide151.xml"/><Relationship Id="rId153" Type="http://schemas.openxmlformats.org/officeDocument/2006/relationships/slide" Target="slides/slide150.xml"/><Relationship Id="rId152" Type="http://schemas.openxmlformats.org/officeDocument/2006/relationships/slide" Target="slides/slide149.xml"/><Relationship Id="rId151" Type="http://schemas.openxmlformats.org/officeDocument/2006/relationships/slide" Target="slides/slide148.xml"/><Relationship Id="rId150" Type="http://schemas.openxmlformats.org/officeDocument/2006/relationships/slide" Target="slides/slide147.xml"/><Relationship Id="rId15" Type="http://schemas.openxmlformats.org/officeDocument/2006/relationships/slide" Target="slides/slide12.xml"/><Relationship Id="rId149" Type="http://schemas.openxmlformats.org/officeDocument/2006/relationships/slide" Target="slides/slide146.xml"/><Relationship Id="rId148" Type="http://schemas.openxmlformats.org/officeDocument/2006/relationships/slide" Target="slides/slide145.xml"/><Relationship Id="rId147" Type="http://schemas.openxmlformats.org/officeDocument/2006/relationships/slide" Target="slides/slide144.xml"/><Relationship Id="rId146" Type="http://schemas.openxmlformats.org/officeDocument/2006/relationships/slide" Target="slides/slide143.xml"/><Relationship Id="rId145" Type="http://schemas.openxmlformats.org/officeDocument/2006/relationships/slide" Target="slides/slide142.xml"/><Relationship Id="rId144" Type="http://schemas.openxmlformats.org/officeDocument/2006/relationships/slide" Target="slides/slide141.xml"/><Relationship Id="rId143" Type="http://schemas.openxmlformats.org/officeDocument/2006/relationships/slide" Target="slides/slide140.xml"/><Relationship Id="rId142" Type="http://schemas.openxmlformats.org/officeDocument/2006/relationships/slide" Target="slides/slide139.xml"/><Relationship Id="rId141" Type="http://schemas.openxmlformats.org/officeDocument/2006/relationships/slide" Target="slides/slide138.xml"/><Relationship Id="rId140" Type="http://schemas.openxmlformats.org/officeDocument/2006/relationships/slide" Target="slides/slide137.xml"/><Relationship Id="rId14" Type="http://schemas.openxmlformats.org/officeDocument/2006/relationships/slide" Target="slides/slide11.xml"/><Relationship Id="rId139" Type="http://schemas.openxmlformats.org/officeDocument/2006/relationships/slide" Target="slides/slide136.xml"/><Relationship Id="rId138" Type="http://schemas.openxmlformats.org/officeDocument/2006/relationships/slide" Target="slides/slide135.xml"/><Relationship Id="rId137" Type="http://schemas.openxmlformats.org/officeDocument/2006/relationships/slide" Target="slides/slide134.xml"/><Relationship Id="rId136" Type="http://schemas.openxmlformats.org/officeDocument/2006/relationships/slide" Target="slides/slide133.xml"/><Relationship Id="rId135" Type="http://schemas.openxmlformats.org/officeDocument/2006/relationships/slide" Target="slides/slide132.xml"/><Relationship Id="rId134" Type="http://schemas.openxmlformats.org/officeDocument/2006/relationships/slide" Target="slides/slide131.xml"/><Relationship Id="rId133" Type="http://schemas.openxmlformats.org/officeDocument/2006/relationships/slide" Target="slides/slide130.xml"/><Relationship Id="rId132" Type="http://schemas.openxmlformats.org/officeDocument/2006/relationships/slide" Target="slides/slide129.xml"/><Relationship Id="rId131" Type="http://schemas.openxmlformats.org/officeDocument/2006/relationships/slide" Target="slides/slide128.xml"/><Relationship Id="rId130" Type="http://schemas.openxmlformats.org/officeDocument/2006/relationships/slide" Target="slides/slide127.xml"/><Relationship Id="rId13" Type="http://schemas.openxmlformats.org/officeDocument/2006/relationships/slide" Target="slides/slide10.xml"/><Relationship Id="rId129" Type="http://schemas.openxmlformats.org/officeDocument/2006/relationships/slide" Target="slides/slide126.xml"/><Relationship Id="rId128" Type="http://schemas.openxmlformats.org/officeDocument/2006/relationships/slide" Target="slides/slide125.xml"/><Relationship Id="rId127" Type="http://schemas.openxmlformats.org/officeDocument/2006/relationships/slide" Target="slides/slide124.xml"/><Relationship Id="rId126" Type="http://schemas.openxmlformats.org/officeDocument/2006/relationships/slide" Target="slides/slide123.xml"/><Relationship Id="rId125" Type="http://schemas.openxmlformats.org/officeDocument/2006/relationships/slide" Target="slides/slide122.xml"/><Relationship Id="rId124" Type="http://schemas.openxmlformats.org/officeDocument/2006/relationships/slide" Target="slides/slide121.xml"/><Relationship Id="rId123" Type="http://schemas.openxmlformats.org/officeDocument/2006/relationships/slide" Target="slides/slide120.xml"/><Relationship Id="rId122" Type="http://schemas.openxmlformats.org/officeDocument/2006/relationships/slide" Target="slides/slide119.xml"/><Relationship Id="rId121" Type="http://schemas.openxmlformats.org/officeDocument/2006/relationships/slide" Target="slides/slide118.xml"/><Relationship Id="rId120" Type="http://schemas.openxmlformats.org/officeDocument/2006/relationships/slide" Target="slides/slide117.xml"/><Relationship Id="rId12" Type="http://schemas.openxmlformats.org/officeDocument/2006/relationships/slide" Target="slides/slide9.xml"/><Relationship Id="rId119" Type="http://schemas.openxmlformats.org/officeDocument/2006/relationships/slide" Target="slides/slide116.xml"/><Relationship Id="rId118" Type="http://schemas.openxmlformats.org/officeDocument/2006/relationships/slide" Target="slides/slide115.xml"/><Relationship Id="rId117" Type="http://schemas.openxmlformats.org/officeDocument/2006/relationships/slide" Target="slides/slide114.xml"/><Relationship Id="rId116" Type="http://schemas.openxmlformats.org/officeDocument/2006/relationships/slide" Target="slides/slide113.xml"/><Relationship Id="rId115" Type="http://schemas.openxmlformats.org/officeDocument/2006/relationships/slide" Target="slides/slide112.xml"/><Relationship Id="rId114" Type="http://schemas.openxmlformats.org/officeDocument/2006/relationships/slide" Target="slides/slide111.xml"/><Relationship Id="rId113" Type="http://schemas.openxmlformats.org/officeDocument/2006/relationships/slide" Target="slides/slide110.xml"/><Relationship Id="rId112" Type="http://schemas.openxmlformats.org/officeDocument/2006/relationships/slide" Target="slides/slide109.xml"/><Relationship Id="rId111" Type="http://schemas.openxmlformats.org/officeDocument/2006/relationships/slide" Target="slides/slide108.xml"/><Relationship Id="rId110" Type="http://schemas.openxmlformats.org/officeDocument/2006/relationships/slide" Target="slides/slide107.xml"/><Relationship Id="rId11" Type="http://schemas.openxmlformats.org/officeDocument/2006/relationships/slide" Target="slides/slide8.xml"/><Relationship Id="rId109" Type="http://schemas.openxmlformats.org/officeDocument/2006/relationships/slide" Target="slides/slide106.xml"/><Relationship Id="rId108" Type="http://schemas.openxmlformats.org/officeDocument/2006/relationships/slide" Target="slides/slide105.xml"/><Relationship Id="rId107" Type="http://schemas.openxmlformats.org/officeDocument/2006/relationships/slide" Target="slides/slide104.xml"/><Relationship Id="rId106" Type="http://schemas.openxmlformats.org/officeDocument/2006/relationships/slide" Target="slides/slide103.xml"/><Relationship Id="rId105" Type="http://schemas.openxmlformats.org/officeDocument/2006/relationships/slide" Target="slides/slide102.xml"/><Relationship Id="rId104" Type="http://schemas.openxmlformats.org/officeDocument/2006/relationships/slide" Target="slides/slide101.xml"/><Relationship Id="rId103" Type="http://schemas.openxmlformats.org/officeDocument/2006/relationships/slide" Target="slides/slide100.xml"/><Relationship Id="rId102" Type="http://schemas.openxmlformats.org/officeDocument/2006/relationships/slide" Target="slides/slide99.xml"/><Relationship Id="rId101" Type="http://schemas.openxmlformats.org/officeDocument/2006/relationships/slide" Target="slides/slide98.xml"/><Relationship Id="rId100" Type="http://schemas.openxmlformats.org/officeDocument/2006/relationships/slide" Target="slides/slide97.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7.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277.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320.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333.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401.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437.w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493.w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642.w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195.w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689.w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692.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1.w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696.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9.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43.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79.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95.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24.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228.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250.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5.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8.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6.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7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30DD5B46-2AAF-454E-86BF-E7392796330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EA353E7-DCD9-4CDD-9494-0C6C4F79D2C2}"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30DD5B46-2AAF-454E-86BF-E7392796330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EA353E7-DCD9-4CDD-9494-0C6C4F79D2C2}"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30DD5B46-2AAF-454E-86BF-E7392796330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EA353E7-DCD9-4CDD-9494-0C6C4F79D2C2}"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39D84F3C-2D06-4C6E-A525-C6BCB467539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8AF8DF6-EBCE-4AC3-86DE-A043FCFDF248}" type="slidenum">
              <a:rPr lang="zh-CN" altLang="en-US" smtClean="0"/>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39D84F3C-2D06-4C6E-A525-C6BCB467539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8AF8DF6-EBCE-4AC3-86DE-A043FCFDF248}" type="slidenum">
              <a:rPr lang="zh-CN" altLang="en-US" smtClean="0"/>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39D84F3C-2D06-4C6E-A525-C6BCB467539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8AF8DF6-EBCE-4AC3-86DE-A043FCFDF248}" type="slidenum">
              <a:rPr lang="zh-CN" altLang="en-US" smtClean="0"/>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39D84F3C-2D06-4C6E-A525-C6BCB4675397}"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8AF8DF6-EBCE-4AC3-86DE-A043FCFDF248}" type="slidenum">
              <a:rPr lang="zh-CN" altLang="en-US" smtClean="0"/>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39D84F3C-2D06-4C6E-A525-C6BCB4675397}"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B8AF8DF6-EBCE-4AC3-86DE-A043FCFDF248}" type="slidenum">
              <a:rPr lang="zh-CN" altLang="en-US" smtClean="0"/>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39D84F3C-2D06-4C6E-A525-C6BCB4675397}"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B8AF8DF6-EBCE-4AC3-86DE-A043FCFDF248}" type="slidenum">
              <a:rPr lang="zh-CN" altLang="en-US" smtClean="0"/>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9D84F3C-2D06-4C6E-A525-C6BCB4675397}"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B8AF8DF6-EBCE-4AC3-86DE-A043FCFDF248}" type="slidenum">
              <a:rPr lang="zh-CN" altLang="en-US" smtClean="0"/>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39D84F3C-2D06-4C6E-A525-C6BCB4675397}"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8AF8DF6-EBCE-4AC3-86DE-A043FCFDF248}"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3" name="内容占位符 2"/>
          <p:cNvSpPr>
            <a:spLocks noGrp="1"/>
          </p:cNvSpPr>
          <p:nvPr>
            <p:ph idx="1" hasCustomPrompt="1"/>
          </p:nvPr>
        </p:nvSpPr>
        <p:spPr>
          <a:xfrm>
            <a:off x="838200" y="1690688"/>
            <a:ext cx="10515600" cy="4731477"/>
          </a:xfrm>
        </p:spPr>
        <p:txBody>
          <a:bodyPr>
            <a:normAutofit/>
          </a:bodyPr>
          <a:lstStyle>
            <a:lvl1pPr marL="0" indent="0" eaLnBrk="1" fontAlgn="auto" latinLnBrk="0" hangingPunct="1">
              <a:lnSpc>
                <a:spcPct val="100000"/>
              </a:lnSpc>
              <a:buNone/>
              <a:defRPr sz="1800"/>
            </a:lvl1pPr>
          </a:lstStyle>
          <a:p>
            <a:pPr lvl="0"/>
            <a:endParaRPr lang="zh-CN" altLang="en-US" dirty="0"/>
          </a:p>
          <a:p>
            <a:pPr lvl="0"/>
            <a:endParaRPr lang="zh-CN" altLang="en-US" dirty="0"/>
          </a:p>
          <a:p>
            <a:pPr lvl="0"/>
            <a:endParaRPr lang="zh-CN" altLang="en-US" dirty="0"/>
          </a:p>
          <a:p>
            <a:pPr lvl="0"/>
            <a:endParaRPr lang="zh-CN" altLang="en-US" dirty="0"/>
          </a:p>
        </p:txBody>
      </p:sp>
      <p:sp>
        <p:nvSpPr>
          <p:cNvPr id="7" name="文本框 6"/>
          <p:cNvSpPr txBox="1"/>
          <p:nvPr userDrawn="1"/>
        </p:nvSpPr>
        <p:spPr>
          <a:xfrm>
            <a:off x="10180320" y="6130925"/>
            <a:ext cx="1865630" cy="368300"/>
          </a:xfrm>
          <a:prstGeom prst="rect">
            <a:avLst/>
          </a:prstGeom>
          <a:noFill/>
        </p:spPr>
        <p:txBody>
          <a:bodyPr wrap="square" rtlCol="0">
            <a:spAutoFit/>
          </a:bodyPr>
          <a:lstStyle/>
          <a:p>
            <a:r>
              <a:rPr lang="en-US" altLang="zh-CN" i="0" dirty="0" err="1">
                <a:solidFill>
                  <a:schemeClr val="bg1">
                    <a:lumMod val="50000"/>
                  </a:schemeClr>
                </a:solidFill>
                <a:latin typeface="Agency FB" panose="020B0503020202020204" pitchFamily="34" charset="0"/>
              </a:rPr>
              <a:t>JZStudio</a:t>
            </a:r>
            <a:r>
              <a:rPr lang="zh-CN" altLang="en-US" i="0" dirty="0">
                <a:solidFill>
                  <a:schemeClr val="bg1">
                    <a:lumMod val="50000"/>
                  </a:schemeClr>
                </a:solidFill>
                <a:latin typeface="Agency FB" panose="020B0503020202020204" pitchFamily="34" charset="0"/>
              </a:rPr>
              <a:t>制作</a:t>
            </a:r>
            <a:endParaRPr lang="zh-CN" altLang="en-US" i="0" dirty="0">
              <a:solidFill>
                <a:schemeClr val="bg1">
                  <a:lumMod val="50000"/>
                </a:schemeClr>
              </a:solidFill>
              <a:latin typeface="Agency FB" panose="020B0503020202020204" pitchFamily="34" charset="0"/>
            </a:endParaRPr>
          </a:p>
        </p:txBody>
      </p:sp>
      <p:sp>
        <p:nvSpPr>
          <p:cNvPr id="8" name="标题 7"/>
          <p:cNvSpPr>
            <a:spLocks noGrp="1"/>
          </p:cNvSpPr>
          <p:nvPr>
            <p:ph type="title"/>
          </p:nvPr>
        </p:nvSpPr>
        <p:spPr/>
        <p:txBody>
          <a:bodyPr/>
          <a:lstStyle>
            <a:lvl1pPr algn="ctr">
              <a:defRPr sz="4000">
                <a:latin typeface="微软雅黑 Light" panose="020B0502040204020203" pitchFamily="34" charset="-122"/>
                <a:ea typeface="微软雅黑 Light" panose="020B0502040204020203" pitchFamily="34" charset="-122"/>
              </a:defRPr>
            </a:lvl1pPr>
          </a:lstStyle>
          <a:p>
            <a:r>
              <a:rPr lang="zh-CN" altLang="en-US" dirty="0"/>
              <a:t>单击此处编辑母版标题样式</a:t>
            </a:r>
            <a:endParaRPr lang="zh-CN" alt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39D84F3C-2D06-4C6E-A525-C6BCB4675397}"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8AF8DF6-EBCE-4AC3-86DE-A043FCFDF248}" type="slidenum">
              <a:rPr lang="zh-CN" altLang="en-US" smtClean="0"/>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39D84F3C-2D06-4C6E-A525-C6BCB467539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8AF8DF6-EBCE-4AC3-86DE-A043FCFDF248}" type="slidenum">
              <a:rPr lang="zh-CN" altLang="en-US" smtClean="0"/>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39D84F3C-2D06-4C6E-A525-C6BCB467539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8AF8DF6-EBCE-4AC3-86DE-A043FCFDF248}"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30DD5B46-2AAF-454E-86BF-E7392796330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EA353E7-DCD9-4CDD-9494-0C6C4F79D2C2}"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30DD5B46-2AAF-454E-86BF-E73927963307}"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EA353E7-DCD9-4CDD-9494-0C6C4F79D2C2}"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30DD5B46-2AAF-454E-86BF-E73927963307}"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DEA353E7-DCD9-4CDD-9494-0C6C4F79D2C2}"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lgn="ctr">
              <a:defRPr>
                <a:latin typeface="微软雅黑 Light" panose="020B0502040204020203" pitchFamily="34" charset="-122"/>
                <a:ea typeface="微软雅黑 Light" panose="020B0502040204020203" pitchFamily="34" charset="-122"/>
              </a:defRPr>
            </a:lvl1pPr>
          </a:lstStyle>
          <a:p>
            <a:r>
              <a:rPr lang="zh-CN" altLang="en-US" dirty="0"/>
              <a:t>单击此处编辑母版标题样式</a:t>
            </a:r>
            <a:endParaRPr lang="zh-CN" alt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0DD5B46-2AAF-454E-86BF-E73927963307}"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DEA353E7-DCD9-4CDD-9494-0C6C4F79D2C2}"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30DD5B46-2AAF-454E-86BF-E73927963307}"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EA353E7-DCD9-4CDD-9494-0C6C4F79D2C2}"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30DD5B46-2AAF-454E-86BF-E73927963307}"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EA353E7-DCD9-4CDD-9494-0C6C4F79D2C2}"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2" Type="http://schemas.openxmlformats.org/officeDocument/2006/relationships/theme" Target="../theme/theme2.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73A8A19-559C-4CF2-A9DE-2B2B98CC8B1D}"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F7A3EE-272E-4362-A2ED-F3A5A1EC46EF}"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9D84F3C-2D06-4C6E-A525-C6BCB4675397}"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8AF8DF6-EBCE-4AC3-86DE-A043FCFDF248}"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3.png"/></Relationships>
</file>

<file path=ppt/slides/_rels/slide10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4.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5.png"/></Relationships>
</file>

<file path=ppt/slides/_rels/slide10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7.png"/><Relationship Id="rId1" Type="http://schemas.openxmlformats.org/officeDocument/2006/relationships/image" Target="../media/image56.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9.png"/><Relationship Id="rId1" Type="http://schemas.openxmlformats.org/officeDocument/2006/relationships/image" Target="../media/image58.png"/></Relationships>
</file>

<file path=ppt/slides/_rels/slide1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1.png"/></Relationships>
</file>

<file path=ppt/slides/_rels/slide1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2.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3.png"/><Relationship Id="rId1" Type="http://schemas.openxmlformats.org/officeDocument/2006/relationships/tags" Target="../tags/tag3.xml"/></Relationships>
</file>

<file path=ppt/slides/_rels/slide1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5.png"/><Relationship Id="rId1" Type="http://schemas.openxmlformats.org/officeDocument/2006/relationships/image" Target="../media/image64.png"/></Relationships>
</file>

<file path=ppt/slides/_rels/slide1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6.png"/></Relationships>
</file>

<file path=ppt/slides/_rels/slide1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7.png"/></Relationships>
</file>

<file path=ppt/slides/_rels/slide1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8.png"/></Relationships>
</file>

<file path=ppt/slides/_rels/slide12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1.png"/><Relationship Id="rId1" Type="http://schemas.openxmlformats.org/officeDocument/2006/relationships/image" Target="../media/image70.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3.png"/><Relationship Id="rId1" Type="http://schemas.openxmlformats.org/officeDocument/2006/relationships/image" Target="../media/image72.pn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5.png"/><Relationship Id="rId1" Type="http://schemas.openxmlformats.org/officeDocument/2006/relationships/image" Target="../media/image74.pn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7.png"/><Relationship Id="rId1" Type="http://schemas.openxmlformats.org/officeDocument/2006/relationships/image" Target="../media/image76.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14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8.png"/></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6" Type="http://schemas.openxmlformats.org/officeDocument/2006/relationships/vmlDrawing" Target="../drawings/vmlDrawing5.vml"/><Relationship Id="rId5" Type="http://schemas.openxmlformats.org/officeDocument/2006/relationships/slideLayout" Target="../slideLayouts/slideLayout2.xml"/><Relationship Id="rId4" Type="http://schemas.openxmlformats.org/officeDocument/2006/relationships/image" Target="../media/image81.png"/><Relationship Id="rId3" Type="http://schemas.openxmlformats.org/officeDocument/2006/relationships/image" Target="../media/image80.png"/><Relationship Id="rId2" Type="http://schemas.openxmlformats.org/officeDocument/2006/relationships/image" Target="../media/image79.wmf"/><Relationship Id="rId1" Type="http://schemas.openxmlformats.org/officeDocument/2006/relationships/oleObject" Target="../embeddings/oleObject5.bin"/></Relationships>
</file>

<file path=ppt/slides/_rels/slide14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3.png"/><Relationship Id="rId1" Type="http://schemas.openxmlformats.org/officeDocument/2006/relationships/image" Target="../media/image82.png"/></Relationships>
</file>

<file path=ppt/slides/_rels/slide14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5.png"/><Relationship Id="rId1" Type="http://schemas.openxmlformats.org/officeDocument/2006/relationships/image" Target="../media/image84.png"/></Relationships>
</file>

<file path=ppt/slides/_rels/slide14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7.png"/><Relationship Id="rId1" Type="http://schemas.openxmlformats.org/officeDocument/2006/relationships/image" Target="../media/image86.png"/></Relationships>
</file>

<file path=ppt/slides/_rels/slide14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9.png"/><Relationship Id="rId1" Type="http://schemas.openxmlformats.org/officeDocument/2006/relationships/image" Target="../media/image88.png"/></Relationships>
</file>

<file path=ppt/slides/_rels/slide14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91.png"/><Relationship Id="rId1" Type="http://schemas.openxmlformats.org/officeDocument/2006/relationships/image" Target="../media/image90.png"/></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2.png"/></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3.png"/></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4.png"/></Relationships>
</file>

<file path=ppt/slides/_rels/slide15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5.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png"/><Relationship Id="rId1" Type="http://schemas.openxmlformats.org/officeDocument/2006/relationships/image" Target="../media/image5.png"/></Relationships>
</file>

<file path=ppt/slides/_rels/slide16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97.png"/><Relationship Id="rId1" Type="http://schemas.openxmlformats.org/officeDocument/2006/relationships/image" Target="../media/image96.png"/></Relationships>
</file>

<file path=ppt/slides/_rels/slide16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99.png"/><Relationship Id="rId1" Type="http://schemas.openxmlformats.org/officeDocument/2006/relationships/image" Target="../media/image98.png"/></Relationships>
</file>

<file path=ppt/slides/_rels/slide162.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03.png"/><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image" Target="../media/image100.png"/></Relationships>
</file>

<file path=ppt/slides/_rels/slide16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05.png"/><Relationship Id="rId1" Type="http://schemas.openxmlformats.org/officeDocument/2006/relationships/image" Target="../media/image104.png"/></Relationships>
</file>

<file path=ppt/slides/_rels/slide16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07.png"/><Relationship Id="rId1" Type="http://schemas.openxmlformats.org/officeDocument/2006/relationships/image" Target="../media/image106.png"/></Relationships>
</file>

<file path=ppt/slides/_rels/slide16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09.png"/><Relationship Id="rId1" Type="http://schemas.openxmlformats.org/officeDocument/2006/relationships/image" Target="../media/image108.png"/></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0.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17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12.png"/><Relationship Id="rId1" Type="http://schemas.openxmlformats.org/officeDocument/2006/relationships/image" Target="../media/image111.png"/></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tags" Target="../tags/tag4.xml"/></Relationships>
</file>

<file path=ppt/slides/_rels/slide17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16.png"/><Relationship Id="rId1" Type="http://schemas.openxmlformats.org/officeDocument/2006/relationships/image" Target="../media/image115.png"/></Relationships>
</file>

<file path=ppt/slides/_rels/slide17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18.png"/><Relationship Id="rId1" Type="http://schemas.openxmlformats.org/officeDocument/2006/relationships/image" Target="../media/image117.png"/></Relationships>
</file>

<file path=ppt/slides/_rels/slide17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20.png"/><Relationship Id="rId1" Type="http://schemas.openxmlformats.org/officeDocument/2006/relationships/image" Target="../media/image119.png"/></Relationships>
</file>

<file path=ppt/slides/_rels/slide17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22.png"/><Relationship Id="rId1" Type="http://schemas.openxmlformats.org/officeDocument/2006/relationships/image" Target="../media/image121.png"/></Relationships>
</file>

<file path=ppt/slides/_rels/slide17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24.png"/><Relationship Id="rId1" Type="http://schemas.openxmlformats.org/officeDocument/2006/relationships/image" Target="../media/image123.png"/></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26.png"/><Relationship Id="rId1" Type="http://schemas.openxmlformats.org/officeDocument/2006/relationships/image" Target="../media/image125.png"/></Relationships>
</file>

<file path=ppt/slides/_rels/slide18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28.png"/><Relationship Id="rId1" Type="http://schemas.openxmlformats.org/officeDocument/2006/relationships/image" Target="../media/image127.png"/></Relationships>
</file>

<file path=ppt/slides/_rels/slide18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30.png"/><Relationship Id="rId1" Type="http://schemas.openxmlformats.org/officeDocument/2006/relationships/image" Target="../media/image129.png"/></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34.png"/><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image" Target="../media/image131.png"/></Relationships>
</file>

<file path=ppt/slides/_rels/slide189.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38.png"/><Relationship Id="rId3" Type="http://schemas.openxmlformats.org/officeDocument/2006/relationships/image" Target="../media/image137.png"/><Relationship Id="rId2" Type="http://schemas.openxmlformats.org/officeDocument/2006/relationships/image" Target="../media/image136.png"/><Relationship Id="rId1" Type="http://schemas.openxmlformats.org/officeDocument/2006/relationships/image" Target="../media/image135.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19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40.png"/><Relationship Id="rId1" Type="http://schemas.openxmlformats.org/officeDocument/2006/relationships/image" Target="../media/image139.png"/></Relationships>
</file>

<file path=ppt/slides/_rels/slide19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42.png"/><Relationship Id="rId1" Type="http://schemas.openxmlformats.org/officeDocument/2006/relationships/image" Target="../media/image141.png"/></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3.png"/></Relationships>
</file>

<file path=ppt/slides/_rels/slide19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45.png"/><Relationship Id="rId1" Type="http://schemas.openxmlformats.org/officeDocument/2006/relationships/image" Target="../media/image144.png"/></Relationships>
</file>

<file path=ppt/slides/_rels/slide19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47.png"/><Relationship Id="rId1" Type="http://schemas.openxmlformats.org/officeDocument/2006/relationships/image" Target="../media/image146.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1.png"/><Relationship Id="rId1" Type="http://schemas.openxmlformats.org/officeDocument/2006/relationships/image" Target="../media/image10.png"/></Relationships>
</file>

<file path=ppt/slides/_rels/slide20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49.png"/><Relationship Id="rId1" Type="http://schemas.openxmlformats.org/officeDocument/2006/relationships/image" Target="../media/image148.png"/></Relationships>
</file>

<file path=ppt/slides/_rels/slide20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0.png"/></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52.png"/><Relationship Id="rId1" Type="http://schemas.openxmlformats.org/officeDocument/2006/relationships/image" Target="../media/image151.png"/></Relationships>
</file>

<file path=ppt/slides/_rels/slide20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54.png"/><Relationship Id="rId1" Type="http://schemas.openxmlformats.org/officeDocument/2006/relationships/image" Target="../media/image153.png"/></Relationships>
</file>

<file path=ppt/slides/_rels/slide20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56.png"/><Relationship Id="rId1" Type="http://schemas.openxmlformats.org/officeDocument/2006/relationships/image" Target="../media/image155.png"/></Relationships>
</file>

<file path=ppt/slides/_rels/slide20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58.png"/><Relationship Id="rId1" Type="http://schemas.openxmlformats.org/officeDocument/2006/relationships/image" Target="../media/image157.png"/></Relationships>
</file>

<file path=ppt/slides/_rels/slide20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9.png"/></Relationships>
</file>

<file path=ppt/slides/_rels/slide20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0.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62.png"/><Relationship Id="rId1" Type="http://schemas.openxmlformats.org/officeDocument/2006/relationships/image" Target="../media/image161.png"/></Relationships>
</file>

<file path=ppt/slides/_rels/slide2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64.png"/><Relationship Id="rId1" Type="http://schemas.openxmlformats.org/officeDocument/2006/relationships/image" Target="../media/image163.png"/></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5.png"/></Relationships>
</file>

<file path=ppt/slides/_rels/slide2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6.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7.png"/></Relationships>
</file>

<file path=ppt/slides/_rels/slide2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8.png"/></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70.png"/><Relationship Id="rId1" Type="http://schemas.openxmlformats.org/officeDocument/2006/relationships/image" Target="../media/image169.png"/></Relationships>
</file>

<file path=ppt/slides/_rels/slide226.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74.png"/><Relationship Id="rId3" Type="http://schemas.openxmlformats.org/officeDocument/2006/relationships/image" Target="../media/image173.png"/><Relationship Id="rId2" Type="http://schemas.openxmlformats.org/officeDocument/2006/relationships/image" Target="../media/image172.png"/><Relationship Id="rId1" Type="http://schemas.openxmlformats.org/officeDocument/2006/relationships/image" Target="../media/image171.png"/></Relationships>
</file>

<file path=ppt/slides/_rels/slide2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76.png"/><Relationship Id="rId1" Type="http://schemas.openxmlformats.org/officeDocument/2006/relationships/image" Target="../media/image175.png"/></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png"/></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78.png"/><Relationship Id="rId2" Type="http://schemas.openxmlformats.org/officeDocument/2006/relationships/image" Target="../media/image177.png"/><Relationship Id="rId1" Type="http://schemas.openxmlformats.org/officeDocument/2006/relationships/tags" Target="../tags/tag5.xml"/></Relationships>
</file>

<file path=ppt/slides/_rels/slide23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80.png"/><Relationship Id="rId1" Type="http://schemas.openxmlformats.org/officeDocument/2006/relationships/image" Target="../media/image179.png"/></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82.png"/><Relationship Id="rId1" Type="http://schemas.openxmlformats.org/officeDocument/2006/relationships/image" Target="../media/image181.png"/></Relationships>
</file>

<file path=ppt/slides/_rels/slide23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84.png"/><Relationship Id="rId1" Type="http://schemas.openxmlformats.org/officeDocument/2006/relationships/image" Target="../media/image183.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png"/></Relationships>
</file>

<file path=ppt/slides/_rels/slide24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5.png"/></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87.png"/><Relationship Id="rId1" Type="http://schemas.openxmlformats.org/officeDocument/2006/relationships/image" Target="../media/image186.png"/></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8.png"/></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90.png"/><Relationship Id="rId1" Type="http://schemas.openxmlformats.org/officeDocument/2006/relationships/image" Target="../media/image189.png"/></Relationships>
</file>

<file path=ppt/slides/_rels/slide24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1.png"/></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2.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png"/></Relationships>
</file>

<file path=ppt/slides/_rels/slide25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3.png"/></Relationships>
</file>

<file path=ppt/slides/_rels/slide251.xml.rels><?xml version="1.0" encoding="UTF-8" standalone="yes"?>
<Relationships xmlns="http://schemas.openxmlformats.org/package/2006/relationships"><Relationship Id="rId5" Type="http://schemas.openxmlformats.org/officeDocument/2006/relationships/vmlDrawing" Target="../drawings/vmlDrawing6.vml"/><Relationship Id="rId4" Type="http://schemas.openxmlformats.org/officeDocument/2006/relationships/slideLayout" Target="../slideLayouts/slideLayout2.xml"/><Relationship Id="rId3" Type="http://schemas.openxmlformats.org/officeDocument/2006/relationships/image" Target="../media/image195.wmf"/><Relationship Id="rId2" Type="http://schemas.openxmlformats.org/officeDocument/2006/relationships/oleObject" Target="../embeddings/oleObject6.bin"/><Relationship Id="rId1" Type="http://schemas.openxmlformats.org/officeDocument/2006/relationships/image" Target="../media/image194.png"/></Relationships>
</file>

<file path=ppt/slides/_rels/slide25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6.png"/></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98.png"/><Relationship Id="rId1" Type="http://schemas.openxmlformats.org/officeDocument/2006/relationships/image" Target="../media/image197.png"/></Relationships>
</file>

<file path=ppt/slides/_rels/slide25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9.png"/></Relationships>
</file>

<file path=ppt/slides/_rels/slide25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0.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png"/></Relationships>
</file>

<file path=ppt/slides/_rels/slide26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1.png"/></Relationships>
</file>

<file path=ppt/slides/_rels/slide26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2.png"/></Relationships>
</file>

<file path=ppt/slides/_rels/slide26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3.png"/></Relationships>
</file>

<file path=ppt/slides/_rels/slide26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4.png"/></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05.png"/><Relationship Id="rId1" Type="http://schemas.openxmlformats.org/officeDocument/2006/relationships/tags" Target="../tags/tag6.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07.png"/><Relationship Id="rId1" Type="http://schemas.openxmlformats.org/officeDocument/2006/relationships/image" Target="../media/image206.png"/></Relationships>
</file>

<file path=ppt/slides/_rels/slide26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09.png"/><Relationship Id="rId1" Type="http://schemas.openxmlformats.org/officeDocument/2006/relationships/image" Target="../media/image208.png"/></Relationships>
</file>

<file path=ppt/slides/_rels/slide26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11.png"/><Relationship Id="rId1" Type="http://schemas.openxmlformats.org/officeDocument/2006/relationships/image" Target="../media/image210.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png"/></Relationships>
</file>

<file path=ppt/slides/_rels/slide27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2.png"/></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216.png"/><Relationship Id="rId3" Type="http://schemas.openxmlformats.org/officeDocument/2006/relationships/image" Target="../media/image215.png"/><Relationship Id="rId2" Type="http://schemas.openxmlformats.org/officeDocument/2006/relationships/image" Target="../media/image214.png"/><Relationship Id="rId1" Type="http://schemas.openxmlformats.org/officeDocument/2006/relationships/image" Target="../media/image213.png"/></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7.png"/></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19.png"/><Relationship Id="rId1" Type="http://schemas.openxmlformats.org/officeDocument/2006/relationships/image" Target="../media/image218.png"/></Relationships>
</file>

<file path=ppt/slides/_rels/slide27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20.png"/></Relationships>
</file>

<file path=ppt/slides/_rels/slide27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2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23.png"/><Relationship Id="rId1" Type="http://schemas.openxmlformats.org/officeDocument/2006/relationships/image" Target="../media/image222.png"/></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5" Type="http://schemas.openxmlformats.org/officeDocument/2006/relationships/vmlDrawing" Target="../drawings/vmlDrawing7.vml"/><Relationship Id="rId4" Type="http://schemas.openxmlformats.org/officeDocument/2006/relationships/slideLayout" Target="../slideLayouts/slideLayout2.xml"/><Relationship Id="rId3" Type="http://schemas.openxmlformats.org/officeDocument/2006/relationships/image" Target="../media/image225.png"/><Relationship Id="rId2" Type="http://schemas.openxmlformats.org/officeDocument/2006/relationships/image" Target="../media/image224.wmf"/><Relationship Id="rId1" Type="http://schemas.openxmlformats.org/officeDocument/2006/relationships/oleObject" Target="../embeddings/oleObject7.bin"/></Relationships>
</file>

<file path=ppt/slides/_rels/slide28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27.png"/><Relationship Id="rId2" Type="http://schemas.openxmlformats.org/officeDocument/2006/relationships/image" Target="../media/image226.png"/><Relationship Id="rId1" Type="http://schemas.openxmlformats.org/officeDocument/2006/relationships/tags" Target="../tags/tag7.xml"/></Relationships>
</file>

<file path=ppt/slides/_rels/slide285.xml.rels><?xml version="1.0" encoding="UTF-8" standalone="yes"?>
<Relationships xmlns="http://schemas.openxmlformats.org/package/2006/relationships"><Relationship Id="rId4" Type="http://schemas.openxmlformats.org/officeDocument/2006/relationships/vmlDrawing" Target="../drawings/vmlDrawing8.vml"/><Relationship Id="rId3" Type="http://schemas.openxmlformats.org/officeDocument/2006/relationships/slideLayout" Target="../slideLayouts/slideLayout2.xml"/><Relationship Id="rId2" Type="http://schemas.openxmlformats.org/officeDocument/2006/relationships/image" Target="../media/image228.wmf"/><Relationship Id="rId1" Type="http://schemas.openxmlformats.org/officeDocument/2006/relationships/oleObject" Target="../embeddings/oleObject8.bin"/></Relationships>
</file>

<file path=ppt/slides/_rels/slide28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30.png"/><Relationship Id="rId1" Type="http://schemas.openxmlformats.org/officeDocument/2006/relationships/image" Target="../media/image229.png"/></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png"/></Relationships>
</file>

<file path=ppt/slides/_rels/slide29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31.png"/></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33.png"/><Relationship Id="rId1" Type="http://schemas.openxmlformats.org/officeDocument/2006/relationships/image" Target="../media/image232.png"/></Relationships>
</file>

<file path=ppt/slides/_rels/slide29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35.png"/><Relationship Id="rId1" Type="http://schemas.openxmlformats.org/officeDocument/2006/relationships/image" Target="../media/image234.png"/></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37.png"/><Relationship Id="rId1" Type="http://schemas.openxmlformats.org/officeDocument/2006/relationships/image" Target="../media/image236.png"/></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39.png"/><Relationship Id="rId1" Type="http://schemas.openxmlformats.org/officeDocument/2006/relationships/image" Target="../media/image23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41.png"/><Relationship Id="rId1" Type="http://schemas.openxmlformats.org/officeDocument/2006/relationships/image" Target="../media/image240.png"/></Relationships>
</file>

<file path=ppt/slides/_rels/slide30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42.png"/></Relationships>
</file>

<file path=ppt/slides/_rels/slide30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43.png"/></Relationships>
</file>

<file path=ppt/slides/_rels/slide30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44.png"/></Relationships>
</file>

<file path=ppt/slides/_rels/slide30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45.png"/></Relationships>
</file>

<file path=ppt/slides/_rels/slide30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47.png"/><Relationship Id="rId1" Type="http://schemas.openxmlformats.org/officeDocument/2006/relationships/image" Target="../media/image246.png"/></Relationships>
</file>

<file path=ppt/slides/_rels/slide30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49.png"/><Relationship Id="rId1" Type="http://schemas.openxmlformats.org/officeDocument/2006/relationships/image" Target="../media/image248.png"/></Relationships>
</file>

<file path=ppt/slides/_rels/slide307.xml.rels><?xml version="1.0" encoding="UTF-8" standalone="yes"?>
<Relationships xmlns="http://schemas.openxmlformats.org/package/2006/relationships"><Relationship Id="rId4" Type="http://schemas.openxmlformats.org/officeDocument/2006/relationships/vmlDrawing" Target="../drawings/vmlDrawing9.vml"/><Relationship Id="rId3" Type="http://schemas.openxmlformats.org/officeDocument/2006/relationships/slideLayout" Target="../slideLayouts/slideLayout2.xml"/><Relationship Id="rId2" Type="http://schemas.openxmlformats.org/officeDocument/2006/relationships/image" Target="../media/image250.wmf"/><Relationship Id="rId1" Type="http://schemas.openxmlformats.org/officeDocument/2006/relationships/oleObject" Target="../embeddings/oleObject9.bin"/></Relationships>
</file>

<file path=ppt/slides/_rels/slide30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52.png"/><Relationship Id="rId1" Type="http://schemas.openxmlformats.org/officeDocument/2006/relationships/image" Target="../media/image251.png"/></Relationships>
</file>

<file path=ppt/slides/_rels/slide30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5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54.png"/></Relationships>
</file>

<file path=ppt/slides/_rels/slide3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55.png"/></Relationships>
</file>

<file path=ppt/slides/_rels/slide3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56.png"/></Relationships>
</file>

<file path=ppt/slides/_rels/slide3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57.png"/></Relationships>
</file>

<file path=ppt/slides/_rels/slide3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58.png"/></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60.png"/><Relationship Id="rId1" Type="http://schemas.openxmlformats.org/officeDocument/2006/relationships/image" Target="../media/image259.png"/></Relationships>
</file>

<file path=ppt/slides/_rels/slide3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62.png"/><Relationship Id="rId1" Type="http://schemas.openxmlformats.org/officeDocument/2006/relationships/image" Target="../media/image26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64.png"/><Relationship Id="rId1" Type="http://schemas.openxmlformats.org/officeDocument/2006/relationships/image" Target="../media/image263.png"/></Relationships>
</file>

<file path=ppt/slides/_rels/slide3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66.png"/><Relationship Id="rId1" Type="http://schemas.openxmlformats.org/officeDocument/2006/relationships/image" Target="../media/image265.png"/></Relationships>
</file>

<file path=ppt/slides/_rels/slide3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68.png"/><Relationship Id="rId1" Type="http://schemas.openxmlformats.org/officeDocument/2006/relationships/image" Target="../media/image267.png"/></Relationships>
</file>

<file path=ppt/slides/_rels/slide3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70.png"/><Relationship Id="rId1" Type="http://schemas.openxmlformats.org/officeDocument/2006/relationships/image" Target="../media/image269.png"/></Relationships>
</file>

<file path=ppt/slides/_rels/slide3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72.png"/><Relationship Id="rId1" Type="http://schemas.openxmlformats.org/officeDocument/2006/relationships/image" Target="../media/image271.png"/></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73.png"/><Relationship Id="rId1" Type="http://schemas.openxmlformats.org/officeDocument/2006/relationships/tags" Target="../tags/tag8.xml"/></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png"/></Relationships>
</file>

<file path=ppt/slides/_rels/slide33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74.png"/></Relationships>
</file>

<file path=ppt/slides/_rels/slide33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75.png"/></Relationships>
</file>

<file path=ppt/slides/_rels/slide33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76.png"/></Relationships>
</file>

<file path=ppt/slides/_rels/slide333.xml.rels><?xml version="1.0" encoding="UTF-8" standalone="yes"?>
<Relationships xmlns="http://schemas.openxmlformats.org/package/2006/relationships"><Relationship Id="rId4" Type="http://schemas.openxmlformats.org/officeDocument/2006/relationships/vmlDrawing" Target="../drawings/vmlDrawing10.vml"/><Relationship Id="rId3" Type="http://schemas.openxmlformats.org/officeDocument/2006/relationships/slideLayout" Target="../slideLayouts/slideLayout2.xml"/><Relationship Id="rId2" Type="http://schemas.openxmlformats.org/officeDocument/2006/relationships/image" Target="../media/image277.wmf"/><Relationship Id="rId1" Type="http://schemas.openxmlformats.org/officeDocument/2006/relationships/oleObject" Target="../embeddings/oleObject10.bin"/></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5.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281.png"/><Relationship Id="rId3" Type="http://schemas.openxmlformats.org/officeDocument/2006/relationships/image" Target="../media/image280.png"/><Relationship Id="rId2" Type="http://schemas.openxmlformats.org/officeDocument/2006/relationships/image" Target="../media/image279.png"/><Relationship Id="rId1" Type="http://schemas.openxmlformats.org/officeDocument/2006/relationships/image" Target="../media/image278.png"/></Relationships>
</file>

<file path=ppt/slides/_rels/slide33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82.png"/></Relationships>
</file>

<file path=ppt/slides/_rels/slide33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83.png"/></Relationships>
</file>

<file path=ppt/slides/_rels/slide33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84.png"/></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86.png"/><Relationship Id="rId1" Type="http://schemas.openxmlformats.org/officeDocument/2006/relationships/image" Target="../media/image285.png"/></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87.png"/></Relationships>
</file>

<file path=ppt/slides/_rels/slide34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88.png"/></Relationships>
</file>

<file path=ppt/slides/_rels/slide34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89.png"/></Relationships>
</file>

<file path=ppt/slides/_rels/slide34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90.png"/></Relationships>
</file>

<file path=ppt/slides/_rels/slide34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91.png"/></Relationships>
</file>

<file path=ppt/slides/_rels/slide34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92.png"/></Relationships>
</file>

<file path=ppt/slides/_rels/slide34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93.png"/></Relationships>
</file>

<file path=ppt/slides/_rels/slide34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9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95.png"/></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96.png"/></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97.png"/></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98.png"/></Relationships>
</file>

<file path=ppt/slides/_rels/slide35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98.png"/></Relationships>
</file>

<file path=ppt/slides/_rels/slide35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00.png"/><Relationship Id="rId1" Type="http://schemas.openxmlformats.org/officeDocument/2006/relationships/image" Target="../media/image299.pn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2.png"/><Relationship Id="rId1" Type="http://schemas.openxmlformats.org/officeDocument/2006/relationships/image" Target="../media/image21.png"/></Relationships>
</file>

<file path=ppt/slides/_rels/slide36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01.png"/></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02.png"/></Relationships>
</file>

<file path=ppt/slides/_rels/slide36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03.png"/></Relationships>
</file>

<file path=ppt/slides/_rels/slide36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04.png"/></Relationships>
</file>

<file path=ppt/slides/_rels/slide36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05.png"/></Relationships>
</file>

<file path=ppt/slides/_rels/slide36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06.png"/></Relationships>
</file>

<file path=ppt/slides/_rels/slide36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07.png"/></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09.png"/><Relationship Id="rId1" Type="http://schemas.openxmlformats.org/officeDocument/2006/relationships/image" Target="../media/image308.png"/></Relationships>
</file>

<file path=ppt/slides/_rels/slide37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10.png"/></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12.png"/><Relationship Id="rId1" Type="http://schemas.openxmlformats.org/officeDocument/2006/relationships/image" Target="../media/image311.png"/></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15.png"/><Relationship Id="rId2" Type="http://schemas.openxmlformats.org/officeDocument/2006/relationships/image" Target="../media/image314.png"/><Relationship Id="rId1" Type="http://schemas.openxmlformats.org/officeDocument/2006/relationships/image" Target="../media/image313.pn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3.png"/></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17.png"/><Relationship Id="rId2" Type="http://schemas.openxmlformats.org/officeDocument/2006/relationships/image" Target="../media/image316.png"/><Relationship Id="rId1" Type="http://schemas.openxmlformats.org/officeDocument/2006/relationships/tags" Target="../tags/tag9.xml"/></Relationships>
</file>

<file path=ppt/slides/_rels/slide382.xml.rels><?xml version="1.0" encoding="UTF-8" standalone="yes"?>
<Relationships xmlns="http://schemas.openxmlformats.org/package/2006/relationships"><Relationship Id="rId6" Type="http://schemas.openxmlformats.org/officeDocument/2006/relationships/vmlDrawing" Target="../drawings/vmlDrawing11.vml"/><Relationship Id="rId5" Type="http://schemas.openxmlformats.org/officeDocument/2006/relationships/slideLayout" Target="../slideLayouts/slideLayout2.xml"/><Relationship Id="rId4" Type="http://schemas.openxmlformats.org/officeDocument/2006/relationships/image" Target="../media/image320.wmf"/><Relationship Id="rId3" Type="http://schemas.openxmlformats.org/officeDocument/2006/relationships/oleObject" Target="../embeddings/oleObject11.bin"/><Relationship Id="rId2" Type="http://schemas.openxmlformats.org/officeDocument/2006/relationships/image" Target="../media/image319.png"/><Relationship Id="rId1" Type="http://schemas.openxmlformats.org/officeDocument/2006/relationships/image" Target="../media/image318.png"/></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22.png"/><Relationship Id="rId1" Type="http://schemas.openxmlformats.org/officeDocument/2006/relationships/image" Target="../media/image321.png"/></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24.png"/><Relationship Id="rId1" Type="http://schemas.openxmlformats.org/officeDocument/2006/relationships/image" Target="../media/image323.png"/></Relationships>
</file>

<file path=ppt/slides/_rels/slide38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26.png"/><Relationship Id="rId1" Type="http://schemas.openxmlformats.org/officeDocument/2006/relationships/image" Target="../media/image325.png"/></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28.png"/><Relationship Id="rId1" Type="http://schemas.openxmlformats.org/officeDocument/2006/relationships/image" Target="../media/image327.png"/></Relationships>
</file>

<file path=ppt/slides/_rels/slide39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30.png"/><Relationship Id="rId1" Type="http://schemas.openxmlformats.org/officeDocument/2006/relationships/image" Target="../media/image329.png"/></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32.png"/><Relationship Id="rId1" Type="http://schemas.openxmlformats.org/officeDocument/2006/relationships/image" Target="../media/image331.png"/></Relationships>
</file>

<file path=ppt/slides/_rels/slide398.xml.rels><?xml version="1.0" encoding="UTF-8" standalone="yes"?>
<Relationships xmlns="http://schemas.openxmlformats.org/package/2006/relationships"><Relationship Id="rId5" Type="http://schemas.openxmlformats.org/officeDocument/2006/relationships/vmlDrawing" Target="../drawings/vmlDrawing12.vml"/><Relationship Id="rId4" Type="http://schemas.openxmlformats.org/officeDocument/2006/relationships/slideLayout" Target="../slideLayouts/slideLayout2.xml"/><Relationship Id="rId3" Type="http://schemas.openxmlformats.org/officeDocument/2006/relationships/oleObject" Target="../embeddings/oleObject13.bin"/><Relationship Id="rId2" Type="http://schemas.openxmlformats.org/officeDocument/2006/relationships/image" Target="../media/image333.wmf"/><Relationship Id="rId1" Type="http://schemas.openxmlformats.org/officeDocument/2006/relationships/oleObject" Target="../embeddings/oleObject12.bin"/></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34.png"/></Relationships>
</file>

<file path=ppt/slides/_rels/slide40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36.png"/><Relationship Id="rId1" Type="http://schemas.openxmlformats.org/officeDocument/2006/relationships/image" Target="../media/image335.png"/></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37.png"/></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38.png"/></Relationships>
</file>

<file path=ppt/slides/_rels/slide40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40.png"/><Relationship Id="rId1" Type="http://schemas.openxmlformats.org/officeDocument/2006/relationships/image" Target="../media/image339.png"/></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42.png"/><Relationship Id="rId1" Type="http://schemas.openxmlformats.org/officeDocument/2006/relationships/image" Target="../media/image34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44.png"/><Relationship Id="rId1" Type="http://schemas.openxmlformats.org/officeDocument/2006/relationships/image" Target="../media/image343.png"/></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46.png"/><Relationship Id="rId1" Type="http://schemas.openxmlformats.org/officeDocument/2006/relationships/image" Target="../media/image345.png"/></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48.png"/><Relationship Id="rId1" Type="http://schemas.openxmlformats.org/officeDocument/2006/relationships/image" Target="../media/image347.png"/></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50.png"/><Relationship Id="rId1" Type="http://schemas.openxmlformats.org/officeDocument/2006/relationships/image" Target="../media/image349.png"/></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52.png"/><Relationship Id="rId1" Type="http://schemas.openxmlformats.org/officeDocument/2006/relationships/image" Target="../media/image351.png"/></Relationships>
</file>

<file path=ppt/slides/_rels/slide4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54.png"/><Relationship Id="rId1" Type="http://schemas.openxmlformats.org/officeDocument/2006/relationships/image" Target="../media/image353.png"/></Relationships>
</file>

<file path=ppt/slides/_rels/slide4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56.png"/><Relationship Id="rId1" Type="http://schemas.openxmlformats.org/officeDocument/2006/relationships/image" Target="../media/image355.png"/></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58.png"/><Relationship Id="rId1" Type="http://schemas.openxmlformats.org/officeDocument/2006/relationships/image" Target="../media/image357.png"/></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60.png"/><Relationship Id="rId1" Type="http://schemas.openxmlformats.org/officeDocument/2006/relationships/image" Target="../media/image359.png"/></Relationships>
</file>

<file path=ppt/slides/_rels/slide4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62.png"/><Relationship Id="rId1" Type="http://schemas.openxmlformats.org/officeDocument/2006/relationships/image" Target="../media/image36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64.png"/><Relationship Id="rId1" Type="http://schemas.openxmlformats.org/officeDocument/2006/relationships/image" Target="../media/image363.png"/></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66.png"/><Relationship Id="rId1" Type="http://schemas.openxmlformats.org/officeDocument/2006/relationships/image" Target="../media/image365.png"/></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68.png"/><Relationship Id="rId1" Type="http://schemas.openxmlformats.org/officeDocument/2006/relationships/image" Target="../media/image367.png"/></Relationships>
</file>

<file path=ppt/slides/_rels/slide44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71.png"/><Relationship Id="rId2" Type="http://schemas.openxmlformats.org/officeDocument/2006/relationships/image" Target="../media/image370.png"/><Relationship Id="rId1" Type="http://schemas.openxmlformats.org/officeDocument/2006/relationships/image" Target="../media/image369.png"/></Relationships>
</file>

<file path=ppt/slides/_rels/slide44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72.png"/></Relationships>
</file>

<file path=ppt/slides/_rels/slide44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74.png"/><Relationship Id="rId1" Type="http://schemas.openxmlformats.org/officeDocument/2006/relationships/image" Target="../media/image373.png"/></Relationships>
</file>

<file path=ppt/slides/_rels/slide44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76.png"/><Relationship Id="rId1" Type="http://schemas.openxmlformats.org/officeDocument/2006/relationships/image" Target="../media/image37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78.png"/><Relationship Id="rId1" Type="http://schemas.openxmlformats.org/officeDocument/2006/relationships/image" Target="../media/image377.png"/></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79.png"/></Relationships>
</file>

<file path=ppt/slides/_rels/slide45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81.png"/><Relationship Id="rId1" Type="http://schemas.openxmlformats.org/officeDocument/2006/relationships/image" Target="../media/image380.png"/></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83.png"/><Relationship Id="rId1" Type="http://schemas.openxmlformats.org/officeDocument/2006/relationships/image" Target="../media/image382.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0.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387.png"/><Relationship Id="rId3" Type="http://schemas.openxmlformats.org/officeDocument/2006/relationships/image" Target="../media/image386.png"/><Relationship Id="rId2" Type="http://schemas.openxmlformats.org/officeDocument/2006/relationships/image" Target="../media/image385.png"/><Relationship Id="rId1" Type="http://schemas.openxmlformats.org/officeDocument/2006/relationships/image" Target="../media/image384.png"/></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89.png"/><Relationship Id="rId1" Type="http://schemas.openxmlformats.org/officeDocument/2006/relationships/image" Target="../media/image388.png"/></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90.png"/></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92.png"/><Relationship Id="rId1" Type="http://schemas.openxmlformats.org/officeDocument/2006/relationships/image" Target="../media/image391.png"/></Relationships>
</file>

<file path=ppt/slides/_rels/slide46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94.png"/><Relationship Id="rId1" Type="http://schemas.openxmlformats.org/officeDocument/2006/relationships/image" Target="../media/image393.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96.png"/><Relationship Id="rId1" Type="http://schemas.openxmlformats.org/officeDocument/2006/relationships/image" Target="../media/image395.png"/></Relationships>
</file>

<file path=ppt/slides/_rels/slide47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98.png"/><Relationship Id="rId1" Type="http://schemas.openxmlformats.org/officeDocument/2006/relationships/image" Target="../media/image397.png"/></Relationships>
</file>

<file path=ppt/slides/_rels/slide47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00.png"/><Relationship Id="rId1" Type="http://schemas.openxmlformats.org/officeDocument/2006/relationships/image" Target="../media/image399.png"/></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4.xml.rels><?xml version="1.0" encoding="UTF-8" standalone="yes"?>
<Relationships xmlns="http://schemas.openxmlformats.org/package/2006/relationships"><Relationship Id="rId4" Type="http://schemas.openxmlformats.org/officeDocument/2006/relationships/vmlDrawing" Target="../drawings/vmlDrawing13.vml"/><Relationship Id="rId3" Type="http://schemas.openxmlformats.org/officeDocument/2006/relationships/slideLayout" Target="../slideLayouts/slideLayout2.xml"/><Relationship Id="rId2" Type="http://schemas.openxmlformats.org/officeDocument/2006/relationships/image" Target="../media/image401.wmf"/><Relationship Id="rId1" Type="http://schemas.openxmlformats.org/officeDocument/2006/relationships/oleObject" Target="../embeddings/oleObject14.bin"/></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03.png"/><Relationship Id="rId1" Type="http://schemas.openxmlformats.org/officeDocument/2006/relationships/image" Target="../media/image402.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03.png"/></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405.png"/><Relationship Id="rId2" Type="http://schemas.openxmlformats.org/officeDocument/2006/relationships/image" Target="../media/image404.png"/><Relationship Id="rId1" Type="http://schemas.openxmlformats.org/officeDocument/2006/relationships/tags" Target="../tags/tag10.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07.png"/><Relationship Id="rId1" Type="http://schemas.openxmlformats.org/officeDocument/2006/relationships/image" Target="../media/image406.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08.png"/></Relationships>
</file>

<file path=ppt/slides/_rels/slide49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10.png"/><Relationship Id="rId1" Type="http://schemas.openxmlformats.org/officeDocument/2006/relationships/image" Target="../media/image409.png"/></Relationships>
</file>

<file path=ppt/slides/_rels/slide49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11.png"/></Relationships>
</file>

<file path=ppt/slides/_rels/slide49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12.png"/></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13.png"/></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15.png"/><Relationship Id="rId1" Type="http://schemas.openxmlformats.org/officeDocument/2006/relationships/image" Target="../media/image414.png"/></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17.png"/><Relationship Id="rId1" Type="http://schemas.openxmlformats.org/officeDocument/2006/relationships/image" Target="../media/image416.png"/></Relationships>
</file>

<file path=ppt/slides/_rels/slide50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19.png"/><Relationship Id="rId1" Type="http://schemas.openxmlformats.org/officeDocument/2006/relationships/image" Target="../media/image418.png"/></Relationships>
</file>

<file path=ppt/slides/_rels/slide50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21.png"/><Relationship Id="rId1" Type="http://schemas.openxmlformats.org/officeDocument/2006/relationships/image" Target="../media/image420.png"/></Relationships>
</file>

<file path=ppt/slides/_rels/slide50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23.png"/><Relationship Id="rId1" Type="http://schemas.openxmlformats.org/officeDocument/2006/relationships/image" Target="../media/image422.png"/></Relationships>
</file>

<file path=ppt/slides/_rels/slide50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25.png"/><Relationship Id="rId1" Type="http://schemas.openxmlformats.org/officeDocument/2006/relationships/image" Target="../media/image424.png"/></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27.png"/><Relationship Id="rId1" Type="http://schemas.openxmlformats.org/officeDocument/2006/relationships/image" Target="../media/image426.png"/></Relationships>
</file>

<file path=ppt/slides/_rels/slide50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29.png"/><Relationship Id="rId1" Type="http://schemas.openxmlformats.org/officeDocument/2006/relationships/image" Target="../media/image428.png"/></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5.png"/><Relationship Id="rId1" Type="http://schemas.openxmlformats.org/officeDocument/2006/relationships/image" Target="../media/image24.png"/></Relationships>
</file>

<file path=ppt/slides/_rels/slide5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31.png"/><Relationship Id="rId1" Type="http://schemas.openxmlformats.org/officeDocument/2006/relationships/image" Target="../media/image430.png"/></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6.png"/></Relationships>
</file>

<file path=ppt/slides/_rels/slide5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33.png"/><Relationship Id="rId1" Type="http://schemas.openxmlformats.org/officeDocument/2006/relationships/image" Target="../media/image432.png"/></Relationships>
</file>

<file path=ppt/slides/_rels/slide5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34.png"/></Relationships>
</file>

<file path=ppt/slides/_rels/slide5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36.png"/><Relationship Id="rId1" Type="http://schemas.openxmlformats.org/officeDocument/2006/relationships/image" Target="../media/image435.png"/></Relationships>
</file>

<file path=ppt/slides/_rels/slide523.xml.rels><?xml version="1.0" encoding="UTF-8" standalone="yes"?>
<Relationships xmlns="http://schemas.openxmlformats.org/package/2006/relationships"><Relationship Id="rId4" Type="http://schemas.openxmlformats.org/officeDocument/2006/relationships/vmlDrawing" Target="../drawings/vmlDrawing14.vml"/><Relationship Id="rId3" Type="http://schemas.openxmlformats.org/officeDocument/2006/relationships/slideLayout" Target="../slideLayouts/slideLayout2.xml"/><Relationship Id="rId2" Type="http://schemas.openxmlformats.org/officeDocument/2006/relationships/image" Target="../media/image437.wmf"/><Relationship Id="rId1" Type="http://schemas.openxmlformats.org/officeDocument/2006/relationships/oleObject" Target="../embeddings/oleObject15.bin"/></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39.png"/><Relationship Id="rId1" Type="http://schemas.openxmlformats.org/officeDocument/2006/relationships/image" Target="../media/image438.png"/></Relationships>
</file>

<file path=ppt/slides/_rels/slide5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41.png"/><Relationship Id="rId1" Type="http://schemas.openxmlformats.org/officeDocument/2006/relationships/image" Target="../media/image440.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43.png"/><Relationship Id="rId1" Type="http://schemas.openxmlformats.org/officeDocument/2006/relationships/image" Target="../media/image442.png"/></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45.png"/><Relationship Id="rId1" Type="http://schemas.openxmlformats.org/officeDocument/2006/relationships/image" Target="../media/image444.png"/></Relationships>
</file>

<file path=ppt/slides/_rels/slide53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47.png"/><Relationship Id="rId1" Type="http://schemas.openxmlformats.org/officeDocument/2006/relationships/image" Target="../media/image446.png"/></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48.png"/></Relationships>
</file>

<file path=ppt/slides/_rels/slide53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49.png"/></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51.png"/><Relationship Id="rId1" Type="http://schemas.openxmlformats.org/officeDocument/2006/relationships/image" Target="../media/image450.png"/></Relationships>
</file>

<file path=ppt/slides/_rels/slide54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52.png"/></Relationships>
</file>

<file path=ppt/slides/_rels/slide54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53.png"/></Relationships>
</file>

<file path=ppt/slides/_rels/slide54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55.png"/><Relationship Id="rId1" Type="http://schemas.openxmlformats.org/officeDocument/2006/relationships/image" Target="../media/image454.png"/></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56.png"/></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57.png"/></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59.png"/><Relationship Id="rId1" Type="http://schemas.openxmlformats.org/officeDocument/2006/relationships/image" Target="../media/image458.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60.png"/></Relationships>
</file>

<file path=ppt/slides/_rels/slide55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61.png"/></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63.png"/><Relationship Id="rId1" Type="http://schemas.openxmlformats.org/officeDocument/2006/relationships/image" Target="../media/image462.png"/></Relationships>
</file>

<file path=ppt/slides/_rels/slide55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64.png"/></Relationships>
</file>

<file path=ppt/slides/_rels/slide55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65.png"/></Relationships>
</file>

<file path=ppt/slides/_rels/slide55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66.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67.png"/></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69.png"/><Relationship Id="rId1" Type="http://schemas.openxmlformats.org/officeDocument/2006/relationships/image" Target="../media/image468.png"/></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471.png"/><Relationship Id="rId2" Type="http://schemas.openxmlformats.org/officeDocument/2006/relationships/image" Target="../media/image470.png"/><Relationship Id="rId1" Type="http://schemas.openxmlformats.org/officeDocument/2006/relationships/tags" Target="../tags/tag11.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73.png"/><Relationship Id="rId1" Type="http://schemas.openxmlformats.org/officeDocument/2006/relationships/image" Target="../media/image472.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75.png"/><Relationship Id="rId1" Type="http://schemas.openxmlformats.org/officeDocument/2006/relationships/image" Target="../media/image474.png"/></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77.png"/><Relationship Id="rId1" Type="http://schemas.openxmlformats.org/officeDocument/2006/relationships/image" Target="../media/image476.png"/></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4" Type="http://schemas.openxmlformats.org/officeDocument/2006/relationships/vmlDrawing" Target="../drawings/vmlDrawing1.vml"/><Relationship Id="rId3" Type="http://schemas.openxmlformats.org/officeDocument/2006/relationships/slideLayout" Target="../slideLayouts/slideLayout2.xml"/><Relationship Id="rId2" Type="http://schemas.openxmlformats.org/officeDocument/2006/relationships/image" Target="../media/image27.wmf"/><Relationship Id="rId1" Type="http://schemas.openxmlformats.org/officeDocument/2006/relationships/oleObject" Target="../embeddings/oleObject1.bin"/></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79.png"/><Relationship Id="rId1" Type="http://schemas.openxmlformats.org/officeDocument/2006/relationships/image" Target="../media/image478.png"/></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6.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2.xml"/><Relationship Id="rId2" Type="http://schemas.openxmlformats.org/officeDocument/2006/relationships/image" Target="../media/image481.png"/><Relationship Id="rId1" Type="http://schemas.openxmlformats.org/officeDocument/2006/relationships/image" Target="../media/image480.png"/></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83.png"/><Relationship Id="rId1" Type="http://schemas.openxmlformats.org/officeDocument/2006/relationships/image" Target="../media/image482.png"/></Relationships>
</file>

<file path=ppt/slides/_rels/slide5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8.png"/></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85.png"/><Relationship Id="rId1" Type="http://schemas.openxmlformats.org/officeDocument/2006/relationships/image" Target="../media/image484.png"/></Relationships>
</file>

<file path=ppt/slides/_rels/slide59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86.png"/></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88.png"/><Relationship Id="rId1" Type="http://schemas.openxmlformats.org/officeDocument/2006/relationships/image" Target="../media/image487.png"/></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90.png"/><Relationship Id="rId1" Type="http://schemas.openxmlformats.org/officeDocument/2006/relationships/image" Target="../media/image489.png"/></Relationships>
</file>

<file path=ppt/slides/_rels/slide59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8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92.png"/><Relationship Id="rId1" Type="http://schemas.openxmlformats.org/officeDocument/2006/relationships/image" Target="../media/image491.png"/></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3.xml.rels><?xml version="1.0" encoding="UTF-8" standalone="yes"?>
<Relationships xmlns="http://schemas.openxmlformats.org/package/2006/relationships"><Relationship Id="rId4" Type="http://schemas.openxmlformats.org/officeDocument/2006/relationships/vmlDrawing" Target="../drawings/vmlDrawing15.vml"/><Relationship Id="rId3" Type="http://schemas.openxmlformats.org/officeDocument/2006/relationships/slideLayout" Target="../slideLayouts/slideLayout2.xml"/><Relationship Id="rId2" Type="http://schemas.openxmlformats.org/officeDocument/2006/relationships/image" Target="../media/image493.wmf"/><Relationship Id="rId1" Type="http://schemas.openxmlformats.org/officeDocument/2006/relationships/oleObject" Target="../embeddings/oleObject16.bin"/></Relationships>
</file>

<file path=ppt/slides/_rels/slide60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495.png"/><Relationship Id="rId2" Type="http://schemas.openxmlformats.org/officeDocument/2006/relationships/image" Target="../media/image494.png"/><Relationship Id="rId1" Type="http://schemas.openxmlformats.org/officeDocument/2006/relationships/tags" Target="../tags/tag12.xml"/></Relationships>
</file>

<file path=ppt/slides/_rels/slide60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97.png"/><Relationship Id="rId1" Type="http://schemas.openxmlformats.org/officeDocument/2006/relationships/image" Target="../media/image496.png"/></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99.png"/><Relationship Id="rId1" Type="http://schemas.openxmlformats.org/officeDocument/2006/relationships/image" Target="../media/image498.png"/></Relationships>
</file>

<file path=ppt/slides/_rels/slide60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01.png"/><Relationship Id="rId1" Type="http://schemas.openxmlformats.org/officeDocument/2006/relationships/image" Target="../media/image500.png"/></Relationships>
</file>

<file path=ppt/slides/_rels/slide6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0.png"/><Relationship Id="rId1" Type="http://schemas.openxmlformats.org/officeDocument/2006/relationships/image" Target="../media/image29.png"/></Relationships>
</file>

<file path=ppt/slides/_rels/slide6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03.png"/><Relationship Id="rId1" Type="http://schemas.openxmlformats.org/officeDocument/2006/relationships/image" Target="../media/image502.png"/></Relationships>
</file>

<file path=ppt/slides/_rels/slide6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05.png"/><Relationship Id="rId1" Type="http://schemas.openxmlformats.org/officeDocument/2006/relationships/image" Target="../media/image504.png"/></Relationships>
</file>

<file path=ppt/slides/_rels/slide6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07.png"/><Relationship Id="rId1" Type="http://schemas.openxmlformats.org/officeDocument/2006/relationships/image" Target="../media/image506.png"/></Relationships>
</file>

<file path=ppt/slides/_rels/slide6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09.png"/><Relationship Id="rId1" Type="http://schemas.openxmlformats.org/officeDocument/2006/relationships/image" Target="../media/image508.png"/></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11.png"/><Relationship Id="rId1" Type="http://schemas.openxmlformats.org/officeDocument/2006/relationships/image" Target="../media/image510.png"/></Relationships>
</file>

<file path=ppt/slides/_rels/slide6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13.png"/><Relationship Id="rId1" Type="http://schemas.openxmlformats.org/officeDocument/2006/relationships/image" Target="../media/image512.png"/></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15.png"/><Relationship Id="rId1" Type="http://schemas.openxmlformats.org/officeDocument/2006/relationships/image" Target="../media/image514.png"/></Relationships>
</file>

<file path=ppt/slides/_rels/slide6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17.png"/><Relationship Id="rId1" Type="http://schemas.openxmlformats.org/officeDocument/2006/relationships/image" Target="../media/image516.png"/></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19.png"/><Relationship Id="rId1" Type="http://schemas.openxmlformats.org/officeDocument/2006/relationships/image" Target="../media/image518.png"/></Relationships>
</file>

<file path=ppt/slides/_rels/slide626.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523.png"/><Relationship Id="rId3" Type="http://schemas.openxmlformats.org/officeDocument/2006/relationships/image" Target="../media/image522.png"/><Relationship Id="rId2" Type="http://schemas.openxmlformats.org/officeDocument/2006/relationships/image" Target="../media/image521.png"/><Relationship Id="rId1" Type="http://schemas.openxmlformats.org/officeDocument/2006/relationships/image" Target="../media/image520.png"/></Relationships>
</file>

<file path=ppt/slides/_rels/slide6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25.png"/><Relationship Id="rId1" Type="http://schemas.openxmlformats.org/officeDocument/2006/relationships/image" Target="../media/image524.png"/></Relationships>
</file>

<file path=ppt/slides/_rels/slide6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27.png"/><Relationship Id="rId1" Type="http://schemas.openxmlformats.org/officeDocument/2006/relationships/image" Target="../media/image526.png"/></Relationships>
</file>

<file path=ppt/slides/_rels/slide6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29.png"/><Relationship Id="rId1" Type="http://schemas.openxmlformats.org/officeDocument/2006/relationships/image" Target="../media/image528.png"/></Relationships>
</file>

<file path=ppt/slides/_rels/slide63.xml.rels><?xml version="1.0" encoding="UTF-8" standalone="yes"?>
<Relationships xmlns="http://schemas.openxmlformats.org/package/2006/relationships"><Relationship Id="rId5" Type="http://schemas.openxmlformats.org/officeDocument/2006/relationships/vmlDrawing" Target="../drawings/vmlDrawing2.vml"/><Relationship Id="rId4" Type="http://schemas.openxmlformats.org/officeDocument/2006/relationships/slideLayout" Target="../slideLayouts/slideLayout2.xml"/><Relationship Id="rId3" Type="http://schemas.openxmlformats.org/officeDocument/2006/relationships/image" Target="../media/image32.png"/><Relationship Id="rId2" Type="http://schemas.openxmlformats.org/officeDocument/2006/relationships/image" Target="../media/image31.wmf"/><Relationship Id="rId1" Type="http://schemas.openxmlformats.org/officeDocument/2006/relationships/oleObject" Target="../embeddings/oleObject2.bin"/></Relationships>
</file>

<file path=ppt/slides/_rels/slide63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31.png"/><Relationship Id="rId1" Type="http://schemas.openxmlformats.org/officeDocument/2006/relationships/image" Target="../media/image530.png"/></Relationships>
</file>

<file path=ppt/slides/_rels/slide6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33.png"/><Relationship Id="rId1" Type="http://schemas.openxmlformats.org/officeDocument/2006/relationships/image" Target="../media/image532.png"/></Relationships>
</file>

<file path=ppt/slides/_rels/slide63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34.png"/></Relationships>
</file>

<file path=ppt/slides/_rels/slide63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36.png"/><Relationship Id="rId1" Type="http://schemas.openxmlformats.org/officeDocument/2006/relationships/image" Target="../media/image535.png"/></Relationships>
</file>

<file path=ppt/slides/_rels/slide63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38.png"/><Relationship Id="rId1" Type="http://schemas.openxmlformats.org/officeDocument/2006/relationships/image" Target="../media/image537.png"/></Relationships>
</file>

<file path=ppt/slides/_rels/slide63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40.png"/><Relationship Id="rId1" Type="http://schemas.openxmlformats.org/officeDocument/2006/relationships/image" Target="../media/image539.png"/></Relationships>
</file>

<file path=ppt/slides/_rels/slide63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42.png"/><Relationship Id="rId1" Type="http://schemas.openxmlformats.org/officeDocument/2006/relationships/image" Target="../media/image541.png"/></Relationships>
</file>

<file path=ppt/slides/_rels/slide63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44.png"/><Relationship Id="rId1" Type="http://schemas.openxmlformats.org/officeDocument/2006/relationships/image" Target="../media/image543.png"/></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18.png"/><Relationship Id="rId1" Type="http://schemas.openxmlformats.org/officeDocument/2006/relationships/tags" Target="../tags/tag13.xml"/></Relationships>
</file>

<file path=ppt/slides/_rels/slide64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46.png"/><Relationship Id="rId1" Type="http://schemas.openxmlformats.org/officeDocument/2006/relationships/image" Target="../media/image545.png"/></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48.png"/><Relationship Id="rId1" Type="http://schemas.openxmlformats.org/officeDocument/2006/relationships/image" Target="../media/image547.png"/></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3.png"/></Relationships>
</file>

<file path=ppt/slides/_rels/slide65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50.png"/><Relationship Id="rId1" Type="http://schemas.openxmlformats.org/officeDocument/2006/relationships/image" Target="../media/image549.png"/></Relationships>
</file>

<file path=ppt/slides/_rels/slide65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51.png"/></Relationships>
</file>

<file path=ppt/slides/_rels/slide65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53.png"/><Relationship Id="rId1" Type="http://schemas.openxmlformats.org/officeDocument/2006/relationships/image" Target="../media/image552.png"/></Relationships>
</file>

<file path=ppt/slides/_rels/slide65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54.png"/></Relationships>
</file>

<file path=ppt/slides/_rels/slide65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56.png"/><Relationship Id="rId1" Type="http://schemas.openxmlformats.org/officeDocument/2006/relationships/image" Target="../media/image555.png"/></Relationships>
</file>

<file path=ppt/slides/_rels/slide65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57.png"/></Relationships>
</file>

<file path=ppt/slides/_rels/slide65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59.png"/><Relationship Id="rId1" Type="http://schemas.openxmlformats.org/officeDocument/2006/relationships/image" Target="../media/image558.png"/></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4.png"/></Relationships>
</file>

<file path=ppt/slides/_rels/slide66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61.png"/><Relationship Id="rId1" Type="http://schemas.openxmlformats.org/officeDocument/2006/relationships/image" Target="../media/image560.png"/></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63.png"/><Relationship Id="rId1" Type="http://schemas.openxmlformats.org/officeDocument/2006/relationships/image" Target="../media/image562.png"/></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64.png"/></Relationships>
</file>

<file path=ppt/slides/_rels/slide66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66.png"/><Relationship Id="rId1" Type="http://schemas.openxmlformats.org/officeDocument/2006/relationships/image" Target="../media/image565.png"/></Relationships>
</file>

<file path=ppt/slides/_rels/slide66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68.png"/><Relationship Id="rId1" Type="http://schemas.openxmlformats.org/officeDocument/2006/relationships/image" Target="../media/image567.png"/></Relationships>
</file>

<file path=ppt/slides/_rels/slide66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70.png"/><Relationship Id="rId1" Type="http://schemas.openxmlformats.org/officeDocument/2006/relationships/image" Target="../media/image569.png"/></Relationships>
</file>

<file path=ppt/slides/_rels/slide66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72.png"/><Relationship Id="rId1" Type="http://schemas.openxmlformats.org/officeDocument/2006/relationships/image" Target="../media/image571.png"/></Relationships>
</file>

<file path=ppt/slides/_rels/slide6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5.png"/></Relationships>
</file>

<file path=ppt/slides/_rels/slide67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74.png"/><Relationship Id="rId1" Type="http://schemas.openxmlformats.org/officeDocument/2006/relationships/image" Target="../media/image573.png"/></Relationships>
</file>

<file path=ppt/slides/_rels/slide67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76.png"/><Relationship Id="rId1" Type="http://schemas.openxmlformats.org/officeDocument/2006/relationships/image" Target="../media/image575.png"/></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78.png"/><Relationship Id="rId1" Type="http://schemas.openxmlformats.org/officeDocument/2006/relationships/image" Target="../media/image577.png"/></Relationships>
</file>

<file path=ppt/slides/_rels/slide67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64.png"/></Relationships>
</file>

<file path=ppt/slides/_rels/slide6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80.png"/><Relationship Id="rId1" Type="http://schemas.openxmlformats.org/officeDocument/2006/relationships/image" Target="../media/image579.png"/></Relationships>
</file>

<file path=ppt/slides/_rels/slide6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82.png"/><Relationship Id="rId1" Type="http://schemas.openxmlformats.org/officeDocument/2006/relationships/image" Target="../media/image581.png"/></Relationships>
</file>

<file path=ppt/slides/_rels/slide6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6.png"/></Relationships>
</file>

<file path=ppt/slides/_rels/slide6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84.png"/><Relationship Id="rId1" Type="http://schemas.openxmlformats.org/officeDocument/2006/relationships/image" Target="../media/image583.png"/></Relationships>
</file>

<file path=ppt/slides/_rels/slide6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86.png"/><Relationship Id="rId1" Type="http://schemas.openxmlformats.org/officeDocument/2006/relationships/image" Target="../media/image585.png"/></Relationships>
</file>

<file path=ppt/slides/_rels/slide6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88.png"/><Relationship Id="rId1" Type="http://schemas.openxmlformats.org/officeDocument/2006/relationships/image" Target="../media/image587.png"/></Relationships>
</file>

<file path=ppt/slides/_rels/slide6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90.png"/><Relationship Id="rId1" Type="http://schemas.openxmlformats.org/officeDocument/2006/relationships/image" Target="../media/image589.png"/></Relationships>
</file>

<file path=ppt/slides/_rels/slide6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7.png"/></Relationships>
</file>

<file path=ppt/slides/_rels/slide6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92.png"/><Relationship Id="rId1" Type="http://schemas.openxmlformats.org/officeDocument/2006/relationships/image" Target="../media/image591.png"/></Relationships>
</file>

<file path=ppt/slides/_rels/slide6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94.png"/><Relationship Id="rId1" Type="http://schemas.openxmlformats.org/officeDocument/2006/relationships/image" Target="../media/image593.png"/></Relationships>
</file>

<file path=ppt/slides/_rels/slide6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96.png"/><Relationship Id="rId1" Type="http://schemas.openxmlformats.org/officeDocument/2006/relationships/image" Target="../media/image595.png"/></Relationships>
</file>

<file path=ppt/slides/_rels/slide6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98.png"/><Relationship Id="rId1" Type="http://schemas.openxmlformats.org/officeDocument/2006/relationships/image" Target="../media/image59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00.png"/><Relationship Id="rId1" Type="http://schemas.openxmlformats.org/officeDocument/2006/relationships/image" Target="../media/image599.png"/></Relationships>
</file>

<file path=ppt/slides/_rels/slide70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02.png"/><Relationship Id="rId1" Type="http://schemas.openxmlformats.org/officeDocument/2006/relationships/image" Target="../media/image601.png"/></Relationships>
</file>

<file path=ppt/slides/_rels/slide70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04.png"/><Relationship Id="rId1" Type="http://schemas.openxmlformats.org/officeDocument/2006/relationships/image" Target="../media/image603.png"/></Relationships>
</file>

<file path=ppt/slides/_rels/slide7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06.png"/><Relationship Id="rId1" Type="http://schemas.openxmlformats.org/officeDocument/2006/relationships/image" Target="../media/image605.png"/></Relationships>
</file>

<file path=ppt/slides/_rels/slide70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08.png"/><Relationship Id="rId1" Type="http://schemas.openxmlformats.org/officeDocument/2006/relationships/image" Target="../media/image607.png"/></Relationships>
</file>

<file path=ppt/slides/_rels/slide70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10.png"/><Relationship Id="rId1" Type="http://schemas.openxmlformats.org/officeDocument/2006/relationships/image" Target="../media/image609.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12.png"/><Relationship Id="rId1" Type="http://schemas.openxmlformats.org/officeDocument/2006/relationships/image" Target="../media/image611.png"/></Relationships>
</file>

<file path=ppt/slides/_rels/slide7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14.png"/><Relationship Id="rId1" Type="http://schemas.openxmlformats.org/officeDocument/2006/relationships/image" Target="../media/image613.png"/></Relationships>
</file>

<file path=ppt/slides/_rels/slide7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16.png"/><Relationship Id="rId1" Type="http://schemas.openxmlformats.org/officeDocument/2006/relationships/image" Target="../media/image615.png"/></Relationships>
</file>

<file path=ppt/slides/_rels/slide7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18.png"/><Relationship Id="rId1" Type="http://schemas.openxmlformats.org/officeDocument/2006/relationships/image" Target="../media/image617.png"/></Relationships>
</file>

<file path=ppt/slides/_rels/slide7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20.png"/><Relationship Id="rId1" Type="http://schemas.openxmlformats.org/officeDocument/2006/relationships/image" Target="../media/image619.png"/></Relationships>
</file>

<file path=ppt/slides/_rels/slide7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22.png"/><Relationship Id="rId1" Type="http://schemas.openxmlformats.org/officeDocument/2006/relationships/image" Target="../media/image621.png"/></Relationships>
</file>

<file path=ppt/slides/_rels/slide7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24.png"/><Relationship Id="rId1" Type="http://schemas.openxmlformats.org/officeDocument/2006/relationships/image" Target="../media/image623.png"/></Relationships>
</file>

<file path=ppt/slides/_rels/slide7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26.png"/><Relationship Id="rId1" Type="http://schemas.openxmlformats.org/officeDocument/2006/relationships/image" Target="../media/image625.png"/></Relationships>
</file>

<file path=ppt/slides/_rels/slide7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8.png"/></Relationships>
</file>

<file path=ppt/slides/_rels/slide73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27.png"/></Relationships>
</file>

<file path=ppt/slides/_rels/slide7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29.png"/><Relationship Id="rId1" Type="http://schemas.openxmlformats.org/officeDocument/2006/relationships/image" Target="../media/image628.png"/></Relationships>
</file>

<file path=ppt/slides/_rels/slide73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31.png"/><Relationship Id="rId1" Type="http://schemas.openxmlformats.org/officeDocument/2006/relationships/image" Target="../media/image630.png"/></Relationships>
</file>

<file path=ppt/slides/_rels/slide73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33.png"/><Relationship Id="rId1" Type="http://schemas.openxmlformats.org/officeDocument/2006/relationships/image" Target="../media/image632.png"/></Relationships>
</file>

<file path=ppt/slides/_rels/slide7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35.png"/><Relationship Id="rId1" Type="http://schemas.openxmlformats.org/officeDocument/2006/relationships/image" Target="../media/image634.png"/></Relationships>
</file>

<file path=ppt/slides/_rels/slide7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37.png"/><Relationship Id="rId1" Type="http://schemas.openxmlformats.org/officeDocument/2006/relationships/image" Target="../media/image636.png"/></Relationships>
</file>

<file path=ppt/slides/_rels/slide73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39.png"/><Relationship Id="rId1" Type="http://schemas.openxmlformats.org/officeDocument/2006/relationships/image" Target="../media/image638.png"/></Relationships>
</file>

<file path=ppt/slides/_rels/slide74.xml.rels><?xml version="1.0" encoding="UTF-8" standalone="yes"?>
<Relationships xmlns="http://schemas.openxmlformats.org/package/2006/relationships"><Relationship Id="rId6" Type="http://schemas.openxmlformats.org/officeDocument/2006/relationships/vmlDrawing" Target="../drawings/vmlDrawing3.vml"/><Relationship Id="rId5" Type="http://schemas.openxmlformats.org/officeDocument/2006/relationships/slideLayout" Target="../slideLayouts/slideLayout2.xml"/><Relationship Id="rId4" Type="http://schemas.openxmlformats.org/officeDocument/2006/relationships/image" Target="../media/image41.png"/><Relationship Id="rId3" Type="http://schemas.openxmlformats.org/officeDocument/2006/relationships/image" Target="../media/image40.png"/><Relationship Id="rId2" Type="http://schemas.openxmlformats.org/officeDocument/2006/relationships/image" Target="../media/image39.wmf"/><Relationship Id="rId1" Type="http://schemas.openxmlformats.org/officeDocument/2006/relationships/oleObject" Target="../embeddings/oleObject3.bin"/></Relationships>
</file>

<file path=ppt/slides/_rels/slide7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41.png"/><Relationship Id="rId1" Type="http://schemas.openxmlformats.org/officeDocument/2006/relationships/image" Target="../media/image640.png"/></Relationships>
</file>

<file path=ppt/slides/_rels/slide742.xml.rels><?xml version="1.0" encoding="UTF-8" standalone="yes"?>
<Relationships xmlns="http://schemas.openxmlformats.org/package/2006/relationships"><Relationship Id="rId6" Type="http://schemas.openxmlformats.org/officeDocument/2006/relationships/vmlDrawing" Target="../drawings/vmlDrawing16.vml"/><Relationship Id="rId5" Type="http://schemas.openxmlformats.org/officeDocument/2006/relationships/slideLayout" Target="../slideLayouts/slideLayout2.xml"/><Relationship Id="rId4" Type="http://schemas.openxmlformats.org/officeDocument/2006/relationships/image" Target="../media/image644.png"/><Relationship Id="rId3" Type="http://schemas.openxmlformats.org/officeDocument/2006/relationships/image" Target="../media/image643.png"/><Relationship Id="rId2" Type="http://schemas.openxmlformats.org/officeDocument/2006/relationships/image" Target="../media/image642.wmf"/><Relationship Id="rId1" Type="http://schemas.openxmlformats.org/officeDocument/2006/relationships/oleObject" Target="../embeddings/oleObject17.bin"/></Relationships>
</file>

<file path=ppt/slides/_rels/slide7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46.png"/><Relationship Id="rId1" Type="http://schemas.openxmlformats.org/officeDocument/2006/relationships/image" Target="../media/image645.png"/></Relationships>
</file>

<file path=ppt/slides/_rels/slide74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48.png"/><Relationship Id="rId1" Type="http://schemas.openxmlformats.org/officeDocument/2006/relationships/image" Target="../media/image647.png"/></Relationships>
</file>

<file path=ppt/slides/_rels/slide7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8.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652.png"/><Relationship Id="rId3" Type="http://schemas.openxmlformats.org/officeDocument/2006/relationships/image" Target="../media/image651.png"/><Relationship Id="rId2" Type="http://schemas.openxmlformats.org/officeDocument/2006/relationships/image" Target="../media/image650.png"/><Relationship Id="rId1" Type="http://schemas.openxmlformats.org/officeDocument/2006/relationships/image" Target="../media/image649.png"/></Relationships>
</file>

<file path=ppt/slides/_rels/slide74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54.png"/><Relationship Id="rId1" Type="http://schemas.openxmlformats.org/officeDocument/2006/relationships/image" Target="../media/image653.png"/></Relationships>
</file>

<file path=ppt/slides/_rels/slide7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2.png"/></Relationships>
</file>

<file path=ppt/slides/_rels/slide75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56.png"/><Relationship Id="rId1" Type="http://schemas.openxmlformats.org/officeDocument/2006/relationships/image" Target="../media/image655.png"/></Relationships>
</file>

<file path=ppt/slides/_rels/slide75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58.png"/><Relationship Id="rId1" Type="http://schemas.openxmlformats.org/officeDocument/2006/relationships/image" Target="../media/image657.png"/></Relationships>
</file>

<file path=ppt/slides/_rels/slide75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60.png"/><Relationship Id="rId1" Type="http://schemas.openxmlformats.org/officeDocument/2006/relationships/image" Target="../media/image659.png"/></Relationships>
</file>

<file path=ppt/slides/_rels/slide75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62.png"/><Relationship Id="rId1" Type="http://schemas.openxmlformats.org/officeDocument/2006/relationships/image" Target="../media/image661.png"/></Relationships>
</file>

<file path=ppt/slides/_rels/slide7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4" Type="http://schemas.openxmlformats.org/officeDocument/2006/relationships/vmlDrawing" Target="../drawings/vmlDrawing4.vml"/><Relationship Id="rId3" Type="http://schemas.openxmlformats.org/officeDocument/2006/relationships/slideLayout" Target="../slideLayouts/slideLayout2.xml"/><Relationship Id="rId2" Type="http://schemas.openxmlformats.org/officeDocument/2006/relationships/image" Target="../media/image43.wmf"/><Relationship Id="rId1" Type="http://schemas.openxmlformats.org/officeDocument/2006/relationships/oleObject" Target="../embeddings/oleObject4.bin"/></Relationships>
</file>

<file path=ppt/slides/_rels/slide7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64.png"/><Relationship Id="rId1" Type="http://schemas.openxmlformats.org/officeDocument/2006/relationships/image" Target="../media/image663.png"/></Relationships>
</file>

<file path=ppt/slides/_rels/slide76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66.png"/><Relationship Id="rId1" Type="http://schemas.openxmlformats.org/officeDocument/2006/relationships/image" Target="../media/image665.png"/></Relationships>
</file>

<file path=ppt/slides/_rels/slide7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68.png"/><Relationship Id="rId1" Type="http://schemas.openxmlformats.org/officeDocument/2006/relationships/image" Target="../media/image667.png"/></Relationships>
</file>

<file path=ppt/slides/_rels/slide767.xml.rels><?xml version="1.0" encoding="UTF-8" standalone="yes"?>
<Relationships xmlns="http://schemas.openxmlformats.org/package/2006/relationships"><Relationship Id="rId6" Type="http://schemas.openxmlformats.org/officeDocument/2006/relationships/vmlDrawing" Target="../drawings/vmlDrawing17.vml"/><Relationship Id="rId5" Type="http://schemas.openxmlformats.org/officeDocument/2006/relationships/slideLayout" Target="../slideLayouts/slideLayout2.xml"/><Relationship Id="rId4" Type="http://schemas.openxmlformats.org/officeDocument/2006/relationships/image" Target="../media/image195.wmf"/><Relationship Id="rId3" Type="http://schemas.openxmlformats.org/officeDocument/2006/relationships/oleObject" Target="../embeddings/oleObject18.bin"/><Relationship Id="rId2" Type="http://schemas.openxmlformats.org/officeDocument/2006/relationships/image" Target="../media/image670.png"/><Relationship Id="rId1" Type="http://schemas.openxmlformats.org/officeDocument/2006/relationships/image" Target="../media/image669.png"/></Relationships>
</file>

<file path=ppt/slides/_rels/slide76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72.png"/><Relationship Id="rId1" Type="http://schemas.openxmlformats.org/officeDocument/2006/relationships/image" Target="../media/image671.png"/></Relationships>
</file>

<file path=ppt/slides/_rels/slide76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74.png"/><Relationship Id="rId1" Type="http://schemas.openxmlformats.org/officeDocument/2006/relationships/image" Target="../media/image673.png"/></Relationships>
</file>

<file path=ppt/slides/_rels/slide7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4.png"/></Relationships>
</file>

<file path=ppt/slides/_rels/slide77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76.png"/><Relationship Id="rId1" Type="http://schemas.openxmlformats.org/officeDocument/2006/relationships/image" Target="../media/image675.png"/></Relationships>
</file>

<file path=ppt/slides/_rels/slide7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77.png"/></Relationships>
</file>

<file path=ppt/slides/_rels/slide7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78.png"/></Relationships>
</file>

<file path=ppt/slides/_rels/slide7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80.png"/><Relationship Id="rId1" Type="http://schemas.openxmlformats.org/officeDocument/2006/relationships/image" Target="../media/image679.png"/></Relationships>
</file>

<file path=ppt/slides/_rels/slide7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78.png"/></Relationships>
</file>

<file path=ppt/slides/_rels/slide7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82.png"/><Relationship Id="rId1" Type="http://schemas.openxmlformats.org/officeDocument/2006/relationships/image" Target="../media/image681.png"/></Relationships>
</file>

<file path=ppt/slides/_rels/slide78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84.png"/><Relationship Id="rId1" Type="http://schemas.openxmlformats.org/officeDocument/2006/relationships/image" Target="../media/image683.png"/></Relationships>
</file>

<file path=ppt/slides/_rels/slide78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86.png"/><Relationship Id="rId1" Type="http://schemas.openxmlformats.org/officeDocument/2006/relationships/image" Target="../media/image685.png"/></Relationships>
</file>

<file path=ppt/slides/_rels/slide788.xml.rels><?xml version="1.0" encoding="UTF-8" standalone="yes"?>
<Relationships xmlns="http://schemas.openxmlformats.org/package/2006/relationships"><Relationship Id="rId6" Type="http://schemas.openxmlformats.org/officeDocument/2006/relationships/vmlDrawing" Target="../drawings/vmlDrawing18.vml"/><Relationship Id="rId5" Type="http://schemas.openxmlformats.org/officeDocument/2006/relationships/slideLayout" Target="../slideLayouts/slideLayout2.xml"/><Relationship Id="rId4" Type="http://schemas.openxmlformats.org/officeDocument/2006/relationships/image" Target="../media/image689.wmf"/><Relationship Id="rId3" Type="http://schemas.openxmlformats.org/officeDocument/2006/relationships/oleObject" Target="../embeddings/oleObject19.bin"/><Relationship Id="rId2" Type="http://schemas.openxmlformats.org/officeDocument/2006/relationships/image" Target="../media/image688.png"/><Relationship Id="rId1" Type="http://schemas.openxmlformats.org/officeDocument/2006/relationships/image" Target="../media/image687.png"/></Relationships>
</file>

<file path=ppt/slides/_rels/slide789.xml.rels><?xml version="1.0" encoding="UTF-8" standalone="yes"?>
<Relationships xmlns="http://schemas.openxmlformats.org/package/2006/relationships"><Relationship Id="rId6" Type="http://schemas.openxmlformats.org/officeDocument/2006/relationships/vmlDrawing" Target="../drawings/vmlDrawing19.vml"/><Relationship Id="rId5" Type="http://schemas.openxmlformats.org/officeDocument/2006/relationships/slideLayout" Target="../slideLayouts/slideLayout2.xml"/><Relationship Id="rId4" Type="http://schemas.openxmlformats.org/officeDocument/2006/relationships/image" Target="../media/image692.wmf"/><Relationship Id="rId3" Type="http://schemas.openxmlformats.org/officeDocument/2006/relationships/oleObject" Target="../embeddings/oleObject20.bin"/><Relationship Id="rId2" Type="http://schemas.openxmlformats.org/officeDocument/2006/relationships/image" Target="../media/image691.png"/><Relationship Id="rId1" Type="http://schemas.openxmlformats.org/officeDocument/2006/relationships/image" Target="../media/image690.png"/></Relationships>
</file>

<file path=ppt/slides/_rels/slide7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5.png"/></Relationships>
</file>

<file path=ppt/slides/_rels/slide79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94.png"/><Relationship Id="rId1" Type="http://schemas.openxmlformats.org/officeDocument/2006/relationships/image" Target="../media/image693.png"/></Relationships>
</file>

<file path=ppt/slides/_rels/slide7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95.png"/></Relationships>
</file>

<file path=ppt/slides/_rels/slide7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4.xml.rels><?xml version="1.0" encoding="UTF-8" standalone="yes"?>
<Relationships xmlns="http://schemas.openxmlformats.org/package/2006/relationships"><Relationship Id="rId4" Type="http://schemas.openxmlformats.org/officeDocument/2006/relationships/vmlDrawing" Target="../drawings/vmlDrawing20.vml"/><Relationship Id="rId3" Type="http://schemas.openxmlformats.org/officeDocument/2006/relationships/slideLayout" Target="../slideLayouts/slideLayout2.xml"/><Relationship Id="rId2" Type="http://schemas.openxmlformats.org/officeDocument/2006/relationships/image" Target="../media/image696.wmf"/><Relationship Id="rId1" Type="http://schemas.openxmlformats.org/officeDocument/2006/relationships/oleObject" Target="../embeddings/oleObject21.bin"/></Relationships>
</file>

<file path=ppt/slides/_rels/slide7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97.png"/></Relationships>
</file>

<file path=ppt/slides/_rels/slide79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98.png"/></Relationships>
</file>

<file path=ppt/slides/_rels/slide79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00.png"/><Relationship Id="rId1" Type="http://schemas.openxmlformats.org/officeDocument/2006/relationships/image" Target="../media/image699.png"/></Relationships>
</file>

<file path=ppt/slides/_rels/slide7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6.png"/></Relationships>
</file>

<file path=ppt/slides/_rels/slide81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702.png"/><Relationship Id="rId2" Type="http://schemas.openxmlformats.org/officeDocument/2006/relationships/image" Target="../media/image701.png"/><Relationship Id="rId1" Type="http://schemas.openxmlformats.org/officeDocument/2006/relationships/tags" Target="../tags/tag14.xml"/></Relationships>
</file>

<file path=ppt/slides/_rels/slide8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03.png"/></Relationships>
</file>

<file path=ppt/slides/_rels/slide8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04.png"/></Relationships>
</file>

<file path=ppt/slides/_rels/slide8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06.png"/><Relationship Id="rId1" Type="http://schemas.openxmlformats.org/officeDocument/2006/relationships/image" Target="../media/image705.png"/></Relationships>
</file>

<file path=ppt/slides/_rels/slide8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08.png"/><Relationship Id="rId1" Type="http://schemas.openxmlformats.org/officeDocument/2006/relationships/image" Target="../media/image707.png"/></Relationships>
</file>

<file path=ppt/slides/_rels/slide81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711.png"/><Relationship Id="rId2" Type="http://schemas.openxmlformats.org/officeDocument/2006/relationships/image" Target="../media/image710.png"/><Relationship Id="rId1" Type="http://schemas.openxmlformats.org/officeDocument/2006/relationships/image" Target="../media/image709.png"/></Relationships>
</file>

<file path=ppt/slides/_rels/slide81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714.png"/><Relationship Id="rId2" Type="http://schemas.openxmlformats.org/officeDocument/2006/relationships/image" Target="../media/image713.png"/><Relationship Id="rId1" Type="http://schemas.openxmlformats.org/officeDocument/2006/relationships/image" Target="../media/image712.png"/></Relationships>
</file>

<file path=ppt/slides/_rels/slide8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7.png"/></Relationships>
</file>

<file path=ppt/slides/_rels/slide82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717.png"/><Relationship Id="rId2" Type="http://schemas.openxmlformats.org/officeDocument/2006/relationships/image" Target="../media/image716.png"/><Relationship Id="rId1" Type="http://schemas.openxmlformats.org/officeDocument/2006/relationships/image" Target="../media/image715.png"/></Relationships>
</file>

<file path=ppt/slides/_rels/slide8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19.png"/><Relationship Id="rId1" Type="http://schemas.openxmlformats.org/officeDocument/2006/relationships/image" Target="../media/image718.png"/></Relationships>
</file>

<file path=ppt/slides/_rels/slide8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21.png"/><Relationship Id="rId1" Type="http://schemas.openxmlformats.org/officeDocument/2006/relationships/image" Target="../media/image720.png"/></Relationships>
</file>

<file path=ppt/slides/_rels/slide8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22.png"/></Relationships>
</file>

<file path=ppt/slides/_rels/slide82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23.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24.png"/></Relationships>
</file>

<file path=ppt/slides/_rels/slide83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25.png"/></Relationships>
</file>

<file path=ppt/slides/_rels/slide83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26.png"/></Relationships>
</file>

<file path=ppt/slides/_rels/slide83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27.png"/></Relationships>
</file>

<file path=ppt/slides/_rels/slide83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29.png"/><Relationship Id="rId1" Type="http://schemas.openxmlformats.org/officeDocument/2006/relationships/image" Target="../media/image728.png"/></Relationships>
</file>

<file path=ppt/slides/_rels/slide83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31.png"/><Relationship Id="rId1" Type="http://schemas.openxmlformats.org/officeDocument/2006/relationships/image" Target="../media/image730.png"/></Relationships>
</file>

<file path=ppt/slides/_rels/slide8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32.png"/></Relationships>
</file>

<file path=ppt/slides/_rels/slide83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34.png"/><Relationship Id="rId1" Type="http://schemas.openxmlformats.org/officeDocument/2006/relationships/image" Target="../media/image733.png"/></Relationships>
</file>

<file path=ppt/slides/_rels/slide8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36.png"/><Relationship Id="rId1" Type="http://schemas.openxmlformats.org/officeDocument/2006/relationships/image" Target="../media/image735.png"/></Relationships>
</file>

<file path=ppt/slides/_rels/slide8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38.png"/><Relationship Id="rId1" Type="http://schemas.openxmlformats.org/officeDocument/2006/relationships/image" Target="../media/image737.png"/></Relationships>
</file>

<file path=ppt/slides/_rels/slide8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40.png"/><Relationship Id="rId1" Type="http://schemas.openxmlformats.org/officeDocument/2006/relationships/image" Target="../media/image739.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42.png"/><Relationship Id="rId1" Type="http://schemas.openxmlformats.org/officeDocument/2006/relationships/image" Target="../media/image741.png"/></Relationships>
</file>

<file path=ppt/slides/_rels/slide85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44.png"/><Relationship Id="rId1" Type="http://schemas.openxmlformats.org/officeDocument/2006/relationships/image" Target="../media/image743.png"/></Relationships>
</file>

<file path=ppt/slides/_rels/slide85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46.png"/><Relationship Id="rId1" Type="http://schemas.openxmlformats.org/officeDocument/2006/relationships/image" Target="../media/image745.png"/></Relationships>
</file>

<file path=ppt/slides/_rels/slide85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48.png"/><Relationship Id="rId1" Type="http://schemas.openxmlformats.org/officeDocument/2006/relationships/image" Target="../media/image747.png"/></Relationships>
</file>

<file path=ppt/slides/_rels/slide8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50.png"/><Relationship Id="rId1" Type="http://schemas.openxmlformats.org/officeDocument/2006/relationships/image" Target="../media/image749.png"/></Relationships>
</file>

<file path=ppt/slides/_rels/slide8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52.png"/><Relationship Id="rId1" Type="http://schemas.openxmlformats.org/officeDocument/2006/relationships/image" Target="../media/image751.png"/></Relationships>
</file>

<file path=ppt/slides/_rels/slide86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54.png"/><Relationship Id="rId1" Type="http://schemas.openxmlformats.org/officeDocument/2006/relationships/image" Target="../media/image753.png"/></Relationships>
</file>

<file path=ppt/slides/_rels/slide86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56.png"/><Relationship Id="rId1" Type="http://schemas.openxmlformats.org/officeDocument/2006/relationships/image" Target="../media/image755.png"/></Relationships>
</file>

<file path=ppt/slides/_rels/slide86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57.png"/></Relationships>
</file>

<file path=ppt/slides/_rels/slide86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59.png"/><Relationship Id="rId1" Type="http://schemas.openxmlformats.org/officeDocument/2006/relationships/image" Target="../media/image758.png"/></Relationships>
</file>

<file path=ppt/slides/_rels/slide8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60.png"/></Relationships>
</file>

<file path=ppt/slides/_rels/slide86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62.png"/><Relationship Id="rId1" Type="http://schemas.openxmlformats.org/officeDocument/2006/relationships/image" Target="../media/image761.png"/></Relationships>
</file>

<file path=ppt/slides/_rels/slide86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63.png"/></Relationships>
</file>

<file path=ppt/slides/_rels/slide8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8.png"/></Relationships>
</file>

<file path=ppt/slides/_rels/slide87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65.png"/><Relationship Id="rId1" Type="http://schemas.openxmlformats.org/officeDocument/2006/relationships/image" Target="../media/image764.png"/></Relationships>
</file>

<file path=ppt/slides/_rels/slide87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66.png"/></Relationships>
</file>

<file path=ppt/slides/_rels/slide87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68.png"/><Relationship Id="rId1" Type="http://schemas.openxmlformats.org/officeDocument/2006/relationships/image" Target="../media/image767.png"/></Relationships>
</file>

<file path=ppt/slides/_rels/slide87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70.png"/><Relationship Id="rId1" Type="http://schemas.openxmlformats.org/officeDocument/2006/relationships/image" Target="../media/image769.png"/></Relationships>
</file>

<file path=ppt/slides/_rels/slide8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72.png"/><Relationship Id="rId1" Type="http://schemas.openxmlformats.org/officeDocument/2006/relationships/image" Target="../media/image771.png"/></Relationships>
</file>

<file path=ppt/slides/_rels/slide8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7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74.png"/><Relationship Id="rId1" Type="http://schemas.openxmlformats.org/officeDocument/2006/relationships/image" Target="../media/image773.png"/></Relationships>
</file>

<file path=ppt/slides/_rels/slide8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76.png"/><Relationship Id="rId1" Type="http://schemas.openxmlformats.org/officeDocument/2006/relationships/image" Target="../media/image775.png"/></Relationships>
</file>

<file path=ppt/slides/_rels/slide88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78.png"/><Relationship Id="rId1" Type="http://schemas.openxmlformats.org/officeDocument/2006/relationships/image" Target="../media/image777.png"/></Relationships>
</file>

<file path=ppt/slides/_rels/slide88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79.png"/><Relationship Id="rId1" Type="http://schemas.openxmlformats.org/officeDocument/2006/relationships/image" Target="../media/image771.png"/></Relationships>
</file>

<file path=ppt/slides/_rels/slide8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81.png"/><Relationship Id="rId1" Type="http://schemas.openxmlformats.org/officeDocument/2006/relationships/image" Target="../media/image780.png"/></Relationships>
</file>

<file path=ppt/slides/_rels/slide88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82.png"/></Relationships>
</file>

<file path=ppt/slides/_rels/slide88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84.png"/><Relationship Id="rId1" Type="http://schemas.openxmlformats.org/officeDocument/2006/relationships/image" Target="../media/image783.png"/></Relationships>
</file>

<file path=ppt/slides/_rels/slide88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86.png"/><Relationship Id="rId1" Type="http://schemas.openxmlformats.org/officeDocument/2006/relationships/image" Target="../media/image785.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87.png"/></Relationships>
</file>

<file path=ppt/slides/_rels/slide89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790.png"/><Relationship Id="rId2" Type="http://schemas.openxmlformats.org/officeDocument/2006/relationships/image" Target="../media/image789.png"/><Relationship Id="rId1" Type="http://schemas.openxmlformats.org/officeDocument/2006/relationships/image" Target="../media/image788.png"/></Relationships>
</file>

<file path=ppt/slides/_rels/slide89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779.png"/><Relationship Id="rId2" Type="http://schemas.openxmlformats.org/officeDocument/2006/relationships/image" Target="../media/image771.png"/><Relationship Id="rId1" Type="http://schemas.openxmlformats.org/officeDocument/2006/relationships/image" Target="../media/image790.png"/></Relationships>
</file>

<file path=ppt/slides/_rels/slide8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92.png"/><Relationship Id="rId1" Type="http://schemas.openxmlformats.org/officeDocument/2006/relationships/image" Target="../media/image791.png"/></Relationships>
</file>

<file path=ppt/slides/_rels/slide8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94.png"/><Relationship Id="rId1" Type="http://schemas.openxmlformats.org/officeDocument/2006/relationships/image" Target="../media/image793.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png"/><Relationship Id="rId1" Type="http://schemas.openxmlformats.org/officeDocument/2006/relationships/tags" Target="../tags/tag1.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96.png"/><Relationship Id="rId1" Type="http://schemas.openxmlformats.org/officeDocument/2006/relationships/image" Target="../media/image795.png"/></Relationships>
</file>

<file path=ppt/slides/_rels/slide902.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800.png"/><Relationship Id="rId3" Type="http://schemas.openxmlformats.org/officeDocument/2006/relationships/image" Target="../media/image799.png"/><Relationship Id="rId2" Type="http://schemas.openxmlformats.org/officeDocument/2006/relationships/image" Target="../media/image798.png"/><Relationship Id="rId1" Type="http://schemas.openxmlformats.org/officeDocument/2006/relationships/image" Target="../media/image797.png"/></Relationships>
</file>

<file path=ppt/slides/_rels/slide9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02.png"/><Relationship Id="rId1" Type="http://schemas.openxmlformats.org/officeDocument/2006/relationships/image" Target="../media/image801.png"/></Relationships>
</file>

<file path=ppt/slides/_rels/slide9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03.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05.png"/><Relationship Id="rId1" Type="http://schemas.openxmlformats.org/officeDocument/2006/relationships/image" Target="../media/image804.png"/></Relationships>
</file>

<file path=ppt/slides/_rels/slide9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07.png"/><Relationship Id="rId1" Type="http://schemas.openxmlformats.org/officeDocument/2006/relationships/image" Target="../media/image806.png"/></Relationships>
</file>

<file path=ppt/slides/_rels/slide9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08.png"/></Relationships>
</file>

<file path=ppt/slides/_rels/slide9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10.png"/><Relationship Id="rId1" Type="http://schemas.openxmlformats.org/officeDocument/2006/relationships/image" Target="../media/image809.png"/></Relationships>
</file>

<file path=ppt/slides/_rels/slide9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12.png"/><Relationship Id="rId1" Type="http://schemas.openxmlformats.org/officeDocument/2006/relationships/image" Target="../media/image811.png"/></Relationships>
</file>

<file path=ppt/slides/_rels/slide9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14.png"/><Relationship Id="rId1" Type="http://schemas.openxmlformats.org/officeDocument/2006/relationships/image" Target="../media/image813.png"/></Relationships>
</file>

<file path=ppt/slides/_rels/slide9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9.png"/></Relationships>
</file>

<file path=ppt/slides/_rels/slide9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16.png"/><Relationship Id="rId1" Type="http://schemas.openxmlformats.org/officeDocument/2006/relationships/image" Target="../media/image815.png"/></Relationships>
</file>

<file path=ppt/slides/_rels/slide9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18.png"/><Relationship Id="rId1" Type="http://schemas.openxmlformats.org/officeDocument/2006/relationships/image" Target="../media/image817.png"/></Relationships>
</file>

<file path=ppt/slides/_rels/slide9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20.png"/><Relationship Id="rId1" Type="http://schemas.openxmlformats.org/officeDocument/2006/relationships/image" Target="../media/image819.png"/></Relationships>
</file>

<file path=ppt/slides/_rels/slide9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22.png"/><Relationship Id="rId1" Type="http://schemas.openxmlformats.org/officeDocument/2006/relationships/image" Target="../media/image821.png"/></Relationships>
</file>

<file path=ppt/slides/_rels/slide9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24.png"/><Relationship Id="rId1" Type="http://schemas.openxmlformats.org/officeDocument/2006/relationships/image" Target="../media/image823.png"/></Relationships>
</file>

<file path=ppt/slides/_rels/slide9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26.png"/><Relationship Id="rId1" Type="http://schemas.openxmlformats.org/officeDocument/2006/relationships/image" Target="../media/image825.png"/></Relationships>
</file>

<file path=ppt/slides/_rels/slide9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28.png"/><Relationship Id="rId1" Type="http://schemas.openxmlformats.org/officeDocument/2006/relationships/image" Target="../media/image827.png"/></Relationships>
</file>

<file path=ppt/slides/_rels/slide9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30.png"/><Relationship Id="rId1" Type="http://schemas.openxmlformats.org/officeDocument/2006/relationships/image" Target="../media/image829.png"/></Relationships>
</file>

<file path=ppt/slides/_rels/slide9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32.png"/><Relationship Id="rId1" Type="http://schemas.openxmlformats.org/officeDocument/2006/relationships/image" Target="../media/image831.png"/></Relationships>
</file>

<file path=ppt/slides/_rels/slide9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0.png"/></Relationships>
</file>

<file path=ppt/slides/_rels/slide9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34.png"/><Relationship Id="rId1" Type="http://schemas.openxmlformats.org/officeDocument/2006/relationships/image" Target="../media/image833.png"/></Relationships>
</file>

<file path=ppt/slides/_rels/slide9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36.png"/><Relationship Id="rId1" Type="http://schemas.openxmlformats.org/officeDocument/2006/relationships/image" Target="../media/image835.png"/></Relationships>
</file>

<file path=ppt/slides/_rels/slide93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38.png"/><Relationship Id="rId1" Type="http://schemas.openxmlformats.org/officeDocument/2006/relationships/image" Target="../media/image837.png"/></Relationships>
</file>

<file path=ppt/slides/_rels/slide9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40.png"/><Relationship Id="rId1" Type="http://schemas.openxmlformats.org/officeDocument/2006/relationships/image" Target="../media/image839.png"/></Relationships>
</file>

<file path=ppt/slides/_rels/slide93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42.png"/><Relationship Id="rId1" Type="http://schemas.openxmlformats.org/officeDocument/2006/relationships/image" Target="../media/image841.png"/></Relationships>
</file>

<file path=ppt/slides/_rels/slide9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44.png"/><Relationship Id="rId1" Type="http://schemas.openxmlformats.org/officeDocument/2006/relationships/image" Target="../media/image843.png"/></Relationships>
</file>

<file path=ppt/slides/_rels/slide9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46.png"/><Relationship Id="rId1" Type="http://schemas.openxmlformats.org/officeDocument/2006/relationships/image" Target="../media/image845.png"/></Relationships>
</file>

<file path=ppt/slides/_rels/slide94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48.png"/><Relationship Id="rId1" Type="http://schemas.openxmlformats.org/officeDocument/2006/relationships/image" Target="../media/image847.png"/></Relationships>
</file>

<file path=ppt/slides/_rels/slide9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50.png"/><Relationship Id="rId1" Type="http://schemas.openxmlformats.org/officeDocument/2006/relationships/image" Target="../media/image849.png"/></Relationships>
</file>

<file path=ppt/slides/_rels/slide9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1.png"/></Relationships>
</file>

<file path=ppt/slides/_rels/slide95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853.png"/><Relationship Id="rId2" Type="http://schemas.openxmlformats.org/officeDocument/2006/relationships/image" Target="../media/image852.png"/><Relationship Id="rId1" Type="http://schemas.openxmlformats.org/officeDocument/2006/relationships/image" Target="../media/image851.png"/></Relationships>
</file>

<file path=ppt/slides/_rels/slide9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2.png"/><Relationship Id="rId1" Type="http://schemas.openxmlformats.org/officeDocument/2006/relationships/tags" Target="../tags/tag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dirty="0">
                <a:latin typeface="微软雅黑 Light" panose="020B0502040204020203" pitchFamily="34" charset="-122"/>
                <a:ea typeface="微软雅黑 Light" panose="020B0502040204020203" pitchFamily="34" charset="-122"/>
              </a:rPr>
              <a:t>数据结构与算法分析</a:t>
            </a:r>
            <a:br>
              <a:rPr lang="zh-CN" altLang="en-US" dirty="0">
                <a:latin typeface="微软雅黑 Light" panose="020B0502040204020203" pitchFamily="34" charset="-122"/>
                <a:ea typeface="微软雅黑 Light" panose="020B0502040204020203" pitchFamily="34" charset="-122"/>
              </a:rPr>
            </a:br>
            <a:r>
              <a:rPr lang="en-US" altLang="zh-CN" dirty="0">
                <a:latin typeface="微软雅黑 Light" panose="020B0502040204020203" pitchFamily="34" charset="-122"/>
                <a:ea typeface="微软雅黑 Light" panose="020B0502040204020203" pitchFamily="34" charset="-122"/>
              </a:rPr>
              <a:t>				  </a:t>
            </a:r>
            <a:r>
              <a:rPr lang="en-US" altLang="zh-CN" sz="3600" dirty="0">
                <a:latin typeface="微软雅黑 Light" panose="020B0502040204020203" pitchFamily="34" charset="-122"/>
                <a:ea typeface="微软雅黑 Light" panose="020B0502040204020203" pitchFamily="34" charset="-122"/>
              </a:rPr>
              <a:t>—C</a:t>
            </a:r>
            <a:r>
              <a:rPr lang="zh-CN" altLang="en-US" sz="3600" dirty="0">
                <a:latin typeface="微软雅黑 Light" panose="020B0502040204020203" pitchFamily="34" charset="-122"/>
                <a:ea typeface="微软雅黑 Light" panose="020B0502040204020203" pitchFamily="34" charset="-122"/>
              </a:rPr>
              <a:t>语言描述</a:t>
            </a:r>
            <a:endParaRPr lang="zh-CN" altLang="en-US" sz="3600" dirty="0">
              <a:latin typeface="微软雅黑 Light" panose="020B0502040204020203" pitchFamily="34" charset="-122"/>
              <a:ea typeface="微软雅黑 Light" panose="020B0502040204020203" pitchFamily="34" charset="-122"/>
            </a:endParaRPr>
          </a:p>
        </p:txBody>
      </p:sp>
      <p:sp>
        <p:nvSpPr>
          <p:cNvPr id="3" name="副标题 2"/>
          <p:cNvSpPr>
            <a:spLocks noGrp="1"/>
          </p:cNvSpPr>
          <p:nvPr>
            <p:ph type="subTitle" idx="1"/>
          </p:nvPr>
        </p:nvSpPr>
        <p:spPr>
          <a:xfrm>
            <a:off x="1524000" y="3602038"/>
            <a:ext cx="9144000" cy="1655762"/>
          </a:xfrm>
        </p:spPr>
        <p:txBody>
          <a:bodyPr/>
          <a:lstStyle/>
          <a:p>
            <a:endParaRPr lang="en-US" altLang="zh-CN" dirty="0"/>
          </a:p>
          <a:p>
            <a:r>
              <a:rPr lang="zh-CN" altLang="en-US" dirty="0"/>
              <a:t>讲解：</a:t>
            </a:r>
            <a:r>
              <a:rPr lang="en-US" altLang="zh-CN" dirty="0"/>
              <a:t>JZ</a:t>
            </a:r>
            <a:endParaRPr lang="en-US" altLang="zh-CN" dirty="0"/>
          </a:p>
          <a:p>
            <a:endParaRPr lang="zh-CN" altLang="en-US" dirty="0">
              <a:latin typeface="Arial" panose="020B0604020202020204" pitchFamily="34" charset="0"/>
              <a:cs typeface="Arial" panose="020B0604020202020204"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zh-CN" altLang="en-US" dirty="0"/>
              <a:t>现在至少也有两种直观的算法来求解这个问题。对单词表中的每个单词，我们检查每一个有序三元组</a:t>
            </a:r>
            <a:endParaRPr lang="zh-CN" altLang="en-US" dirty="0"/>
          </a:p>
          <a:p>
            <a:r>
              <a:rPr lang="zh-CN" altLang="en-US" dirty="0"/>
              <a:t>(行、列、方向) 验证是否有单词存在。这需要大量嵌套的for循环，但它基本上是直观的算法。</a:t>
            </a:r>
            <a:endParaRPr lang="zh-CN" altLang="en-US" dirty="0"/>
          </a:p>
          <a:p>
            <a:endParaRPr lang="zh-CN" altLang="en-US" dirty="0"/>
          </a:p>
          <a:p>
            <a:endParaRPr lang="zh-CN" altLang="en-US" dirty="0"/>
          </a:p>
          <a:p>
            <a:r>
              <a:rPr lang="zh-CN" altLang="en-US" dirty="0"/>
              <a:t>也可以这样，对于每一个尚未越出谜板边缘的有序四元组(行、列、方向、字符数)我们可以测试是否所</a:t>
            </a:r>
            <a:endParaRPr lang="zh-CN" altLang="en-US" dirty="0"/>
          </a:p>
          <a:p>
            <a:r>
              <a:rPr lang="zh-CN" altLang="en-US" dirty="0"/>
              <a:t>指的单词在</a:t>
            </a:r>
            <a:r>
              <a:rPr lang="zh-CN" altLang="en-US" dirty="0">
                <a:solidFill>
                  <a:srgbClr val="FF0000"/>
                </a:solidFill>
              </a:rPr>
              <a:t>单词表</a:t>
            </a:r>
            <a:r>
              <a:rPr lang="zh-CN" altLang="en-US" dirty="0"/>
              <a:t>中。这也导致使用大量嵌套的for循环。如果在任意单词中的最大字符数已知，那么</a:t>
            </a:r>
            <a:endParaRPr lang="zh-CN" altLang="en-US" dirty="0"/>
          </a:p>
          <a:p>
            <a:r>
              <a:rPr lang="zh-CN" altLang="en-US" dirty="0"/>
              <a:t>该算法有可能节省一些时间。</a:t>
            </a:r>
            <a:endParaRPr lang="zh-CN" altLang="en-US" dirty="0"/>
          </a:p>
        </p:txBody>
      </p:sp>
      <p:sp>
        <p:nvSpPr>
          <p:cNvPr id="2" name="标题 1"/>
          <p:cNvSpPr>
            <a:spLocks noGrp="1"/>
          </p:cNvSpPr>
          <p:nvPr>
            <p:ph type="title"/>
          </p:nvPr>
        </p:nvSpPr>
        <p:spPr/>
        <p:txBody>
          <a:bodyPr/>
          <a:lstStyle/>
          <a:p>
            <a:r>
              <a:rPr dirty="0"/>
              <a:t>1.1 本书讨论的内容</a:t>
            </a:r>
            <a:endParaRPr dirty="0"/>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38200" y="1690688"/>
            <a:ext cx="10515600" cy="4731477"/>
          </a:xfrm>
        </p:spPr>
        <p:txBody>
          <a:bodyPr>
            <a:normAutofit/>
          </a:bodyPr>
          <a:lstStyle/>
          <a:p>
            <a:r>
              <a:rPr lang="zh-CN" dirty="0">
                <a:sym typeface="+mn-ea"/>
              </a:rPr>
              <a:t>例如</a:t>
            </a:r>
            <a:r>
              <a:rPr lang="en-US" altLang="zh-CN" dirty="0">
                <a:sym typeface="+mn-ea"/>
              </a:rPr>
              <a:t>,</a:t>
            </a:r>
            <a:r>
              <a:rPr lang="zh-CN" dirty="0">
                <a:sym typeface="+mn-ea"/>
              </a:rPr>
              <a:t>为了计算X</a:t>
            </a:r>
            <a:r>
              <a:rPr lang="zh-CN" baseline="30000" dirty="0">
                <a:sym typeface="+mn-ea"/>
              </a:rPr>
              <a:t>62</a:t>
            </a:r>
            <a:r>
              <a:rPr lang="en-US" altLang="zh-CN" dirty="0">
                <a:sym typeface="+mn-ea"/>
              </a:rPr>
              <a:t>,</a:t>
            </a:r>
            <a:r>
              <a:rPr lang="zh-CN" dirty="0">
                <a:sym typeface="+mn-ea"/>
              </a:rPr>
              <a:t>算法将如下进行，它只用到9次乘法</a:t>
            </a:r>
            <a:r>
              <a:rPr lang="en-US" altLang="zh-CN" dirty="0">
                <a:sym typeface="+mn-ea"/>
              </a:rPr>
              <a:t>:</a:t>
            </a:r>
            <a:endParaRPr lang="en-US" altLang="zh-CN" dirty="0">
              <a:sym typeface="+mn-ea"/>
            </a:endParaRPr>
          </a:p>
          <a:p>
            <a:r>
              <a:rPr lang="en-US" altLang="zh-CN" dirty="0">
                <a:sym typeface="+mn-ea"/>
              </a:rPr>
              <a:t>		X</a:t>
            </a:r>
            <a:r>
              <a:rPr lang="en-US" altLang="zh-CN" baseline="30000" dirty="0">
                <a:sym typeface="+mn-ea"/>
              </a:rPr>
              <a:t>3</a:t>
            </a:r>
            <a:r>
              <a:rPr lang="en-US" altLang="zh-CN" dirty="0">
                <a:sym typeface="+mn-ea"/>
              </a:rPr>
              <a:t>=(X²)X，X</a:t>
            </a:r>
            <a:r>
              <a:rPr lang="en-US" altLang="zh-CN" baseline="30000" dirty="0">
                <a:sym typeface="+mn-ea"/>
              </a:rPr>
              <a:t>7</a:t>
            </a:r>
            <a:r>
              <a:rPr lang="en-US" altLang="zh-CN" dirty="0">
                <a:sym typeface="+mn-ea"/>
              </a:rPr>
              <a:t>=(X</a:t>
            </a:r>
            <a:r>
              <a:rPr lang="en-US" altLang="zh-CN" baseline="30000" dirty="0">
                <a:sym typeface="+mn-ea"/>
              </a:rPr>
              <a:t>3</a:t>
            </a:r>
            <a:r>
              <a:rPr lang="en-US" altLang="zh-CN" dirty="0">
                <a:sym typeface="+mn-ea"/>
              </a:rPr>
              <a:t>)²X，X</a:t>
            </a:r>
            <a:r>
              <a:rPr lang="en-US" altLang="zh-CN" baseline="30000" dirty="0">
                <a:sym typeface="+mn-ea"/>
              </a:rPr>
              <a:t>15</a:t>
            </a:r>
            <a:r>
              <a:rPr lang="en-US" altLang="zh-CN" dirty="0">
                <a:sym typeface="+mn-ea"/>
              </a:rPr>
              <a:t>=(X</a:t>
            </a:r>
            <a:r>
              <a:rPr lang="en-US" altLang="zh-CN" baseline="30000" dirty="0">
                <a:sym typeface="+mn-ea"/>
              </a:rPr>
              <a:t>7</a:t>
            </a:r>
            <a:r>
              <a:rPr lang="en-US" altLang="zh-CN" dirty="0">
                <a:sym typeface="+mn-ea"/>
              </a:rPr>
              <a:t>)²X，X</a:t>
            </a:r>
            <a:r>
              <a:rPr lang="en-US" altLang="zh-CN" baseline="30000" dirty="0">
                <a:sym typeface="+mn-ea"/>
              </a:rPr>
              <a:t>31</a:t>
            </a:r>
            <a:r>
              <a:rPr lang="en-US" altLang="zh-CN" dirty="0">
                <a:sym typeface="+mn-ea"/>
              </a:rPr>
              <a:t>=(X</a:t>
            </a:r>
            <a:r>
              <a:rPr lang="en-US" altLang="zh-CN" baseline="30000" dirty="0">
                <a:sym typeface="+mn-ea"/>
              </a:rPr>
              <a:t>15</a:t>
            </a:r>
            <a:r>
              <a:rPr lang="en-US" altLang="zh-CN" dirty="0">
                <a:sym typeface="+mn-ea"/>
              </a:rPr>
              <a:t>)²X，X</a:t>
            </a:r>
            <a:r>
              <a:rPr lang="en-US" altLang="zh-CN" baseline="30000" dirty="0">
                <a:sym typeface="+mn-ea"/>
              </a:rPr>
              <a:t>62</a:t>
            </a:r>
            <a:r>
              <a:rPr lang="en-US" altLang="zh-CN" dirty="0">
                <a:sym typeface="+mn-ea"/>
              </a:rPr>
              <a:t>=(X</a:t>
            </a:r>
            <a:r>
              <a:rPr lang="en-US" altLang="zh-CN" baseline="30000" dirty="0">
                <a:sym typeface="+mn-ea"/>
              </a:rPr>
              <a:t>3l</a:t>
            </a:r>
            <a:r>
              <a:rPr lang="en-US" altLang="zh-CN" dirty="0">
                <a:sym typeface="+mn-ea"/>
              </a:rPr>
              <a:t>)</a:t>
            </a:r>
            <a:r>
              <a:rPr lang="en-US" altLang="zh-CN" baseline="30000" dirty="0">
                <a:sym typeface="+mn-ea"/>
              </a:rPr>
              <a:t>2</a:t>
            </a:r>
            <a:endParaRPr lang="en-US" altLang="zh-CN" dirty="0">
              <a:sym typeface="+mn-ea"/>
            </a:endParaRPr>
          </a:p>
          <a:p>
            <a:endParaRPr lang="en-US" altLang="zh-CN" dirty="0">
              <a:sym typeface="+mn-ea"/>
            </a:endParaRPr>
          </a:p>
          <a:p>
            <a:r>
              <a:rPr lang="en-US" altLang="zh-CN" dirty="0">
                <a:sym typeface="+mn-ea"/>
              </a:rPr>
              <a:t>显然，所需要的乘法次数</a:t>
            </a:r>
            <a:r>
              <a:rPr lang="en-US" altLang="zh-CN" dirty="0">
                <a:solidFill>
                  <a:srgbClr val="FF0000"/>
                </a:solidFill>
                <a:sym typeface="+mn-ea"/>
              </a:rPr>
              <a:t>最多是2logN</a:t>
            </a:r>
            <a:r>
              <a:rPr lang="en-US" altLang="zh-CN" dirty="0">
                <a:sym typeface="+mn-ea"/>
              </a:rPr>
              <a:t>，因为把问题分半最多需要</a:t>
            </a:r>
            <a:r>
              <a:rPr lang="zh-CN" altLang="en-US" dirty="0">
                <a:sym typeface="+mn-ea"/>
              </a:rPr>
              <a:t>两</a:t>
            </a:r>
            <a:r>
              <a:rPr lang="en-US" altLang="zh-CN" dirty="0">
                <a:sym typeface="+mn-ea"/>
              </a:rPr>
              <a:t>次乘法(如果N是奇数)。这里，我们</a:t>
            </a:r>
            <a:endParaRPr lang="en-US" altLang="zh-CN" dirty="0">
              <a:sym typeface="+mn-ea"/>
            </a:endParaRPr>
          </a:p>
          <a:p>
            <a:r>
              <a:rPr lang="en-US" altLang="zh-CN" dirty="0">
                <a:sym typeface="+mn-ea"/>
              </a:rPr>
              <a:t>又写出一个递归公式并将其解出。简单的直觉避免了盲目的强行处理</a:t>
            </a:r>
            <a:r>
              <a:rPr lang="zh-CN" altLang="en-US" dirty="0">
                <a:sym typeface="+mn-ea"/>
              </a:rPr>
              <a:t>。</a:t>
            </a:r>
            <a:endParaRPr lang="zh-CN" altLang="en-US" dirty="0">
              <a:sym typeface="+mn-ea"/>
            </a:endParaRPr>
          </a:p>
          <a:p>
            <a:endParaRPr lang="zh-CN" altLang="en-US" dirty="0">
              <a:sym typeface="+mn-ea"/>
            </a:endParaRPr>
          </a:p>
          <a:p>
            <a:endParaRPr lang="zh-CN" altLang="en-US" dirty="0">
              <a:sym typeface="+mn-ea"/>
            </a:endParaRPr>
          </a:p>
          <a:p>
            <a:r>
              <a:rPr lang="zh-CN" altLang="en-US" dirty="0">
                <a:sym typeface="+mn-ea"/>
              </a:rPr>
              <a:t>有时候看一看程序能够进行多大的调整而不影响其正确性倒是很有意思的。在图2-11中，第3行到第4行</a:t>
            </a:r>
            <a:endParaRPr lang="zh-CN" altLang="en-US" dirty="0">
              <a:sym typeface="+mn-ea"/>
            </a:endParaRPr>
          </a:p>
          <a:p>
            <a:r>
              <a:rPr lang="zh-CN" altLang="en-US" dirty="0">
                <a:sym typeface="+mn-ea"/>
              </a:rPr>
              <a:t>实际上不是必须的，因为如果N是1，那么第7行将做同样的事情。第7行还可以写成</a:t>
            </a:r>
            <a:endParaRPr lang="zh-CN" altLang="en-US" dirty="0">
              <a:sym typeface="+mn-ea"/>
            </a:endParaRPr>
          </a:p>
        </p:txBody>
      </p:sp>
      <p:sp>
        <p:nvSpPr>
          <p:cNvPr id="2" name="标题 1"/>
          <p:cNvSpPr>
            <a:spLocks noGrp="1"/>
          </p:cNvSpPr>
          <p:nvPr>
            <p:ph type="title"/>
          </p:nvPr>
        </p:nvSpPr>
        <p:spPr/>
        <p:txBody>
          <a:bodyPr/>
          <a:lstStyle/>
          <a:p>
            <a:r>
              <a:rPr dirty="0"/>
              <a:t>2.4.4 运行时间中的对数</a:t>
            </a:r>
            <a:endParaRPr dirty="0"/>
          </a:p>
        </p:txBody>
      </p:sp>
      <p:pic>
        <p:nvPicPr>
          <p:cNvPr id="4" name="图片 3"/>
          <p:cNvPicPr>
            <a:picLocks noChangeAspect="1"/>
          </p:cNvPicPr>
          <p:nvPr/>
        </p:nvPicPr>
        <p:blipFill>
          <a:blip r:embed="rId1"/>
          <a:stretch>
            <a:fillRect/>
          </a:stretch>
        </p:blipFill>
        <p:spPr>
          <a:xfrm>
            <a:off x="3209290" y="5377815"/>
            <a:ext cx="4581525" cy="390525"/>
          </a:xfrm>
          <a:prstGeom prst="rect">
            <a:avLst/>
          </a:prstGeom>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38200" y="1690688"/>
            <a:ext cx="10515600" cy="4731477"/>
          </a:xfrm>
        </p:spPr>
        <p:txBody>
          <a:bodyPr>
            <a:normAutofit lnSpcReduction="10000"/>
          </a:bodyPr>
          <a:lstStyle/>
          <a:p>
            <a:r>
              <a:rPr dirty="0">
                <a:sym typeface="+mn-ea"/>
              </a:rPr>
              <a:t>而不影响程序的正确性。事实上，程序仍将以</a:t>
            </a:r>
            <a:r>
              <a:rPr lang="en-US" b="1" dirty="0">
                <a:sym typeface="+mn-ea"/>
              </a:rPr>
              <a:t>O</a:t>
            </a:r>
            <a:r>
              <a:rPr dirty="0">
                <a:sym typeface="+mn-ea"/>
              </a:rPr>
              <a:t>(logN) 运行，因为乘法的序列同以前一样。不过，下面</a:t>
            </a:r>
            <a:endParaRPr dirty="0">
              <a:sym typeface="+mn-ea"/>
            </a:endParaRPr>
          </a:p>
          <a:p>
            <a:r>
              <a:rPr dirty="0">
                <a:sym typeface="+mn-ea"/>
              </a:rPr>
              <a:t>所有对第6行的修改都是不可取的，虽然它们看起来似乎都正确：</a:t>
            </a:r>
            <a:endParaRPr dirty="0">
              <a:sym typeface="+mn-ea"/>
            </a:endParaRPr>
          </a:p>
          <a:p>
            <a:endParaRPr dirty="0">
              <a:sym typeface="+mn-ea"/>
            </a:endParaRPr>
          </a:p>
          <a:p>
            <a:endParaRPr dirty="0">
              <a:sym typeface="+mn-ea"/>
            </a:endParaRPr>
          </a:p>
          <a:p>
            <a:endParaRPr dirty="0">
              <a:sym typeface="+mn-ea"/>
            </a:endParaRPr>
          </a:p>
          <a:p>
            <a:endParaRPr dirty="0">
              <a:sym typeface="+mn-ea"/>
            </a:endParaRPr>
          </a:p>
          <a:p>
            <a:r>
              <a:rPr dirty="0">
                <a:sym typeface="+mn-ea"/>
              </a:rPr>
              <a:t>6a和6b两行都是不正确的，因为当N是2的时候递归调用Pow中有一个是以2作为第二个参数。这样，程</a:t>
            </a:r>
            <a:endParaRPr dirty="0">
              <a:sym typeface="+mn-ea"/>
            </a:endParaRPr>
          </a:p>
          <a:p>
            <a:r>
              <a:rPr dirty="0">
                <a:sym typeface="+mn-ea"/>
              </a:rPr>
              <a:t>序产生一个无限循环，将不能往下进行(最终导致程序崩溃)</a:t>
            </a:r>
            <a:r>
              <a:rPr lang="zh-CN" dirty="0">
                <a:sym typeface="+mn-ea"/>
              </a:rPr>
              <a:t>。</a:t>
            </a:r>
            <a:endParaRPr lang="zh-CN" dirty="0">
              <a:sym typeface="+mn-ea"/>
            </a:endParaRPr>
          </a:p>
          <a:p>
            <a:endParaRPr lang="zh-CN" dirty="0">
              <a:sym typeface="+mn-ea"/>
            </a:endParaRPr>
          </a:p>
          <a:p>
            <a:r>
              <a:rPr lang="zh-CN" dirty="0">
                <a:sym typeface="+mn-ea"/>
              </a:rPr>
              <a:t>使用6c行影响程序的效率，因为此时有两个大小为N/2的递归调用而不是一个。分析指出，其运行时间</a:t>
            </a:r>
            <a:endParaRPr lang="zh-CN" dirty="0">
              <a:sym typeface="+mn-ea"/>
            </a:endParaRPr>
          </a:p>
          <a:p>
            <a:r>
              <a:rPr lang="zh-CN" dirty="0">
                <a:sym typeface="+mn-ea"/>
              </a:rPr>
              <a:t>不再是</a:t>
            </a:r>
            <a:r>
              <a:rPr lang="zh-CN" b="1" dirty="0">
                <a:sym typeface="+mn-ea"/>
              </a:rPr>
              <a:t>O</a:t>
            </a:r>
            <a:r>
              <a:rPr lang="zh-CN" dirty="0">
                <a:sym typeface="+mn-ea"/>
              </a:rPr>
              <a:t>(logN)。我们把确定新的运行时间作为练习留给读者。</a:t>
            </a:r>
            <a:endParaRPr lang="zh-CN" dirty="0">
              <a:sym typeface="+mn-ea"/>
            </a:endParaRPr>
          </a:p>
        </p:txBody>
      </p:sp>
      <p:sp>
        <p:nvSpPr>
          <p:cNvPr id="2" name="标题 1"/>
          <p:cNvSpPr>
            <a:spLocks noGrp="1"/>
          </p:cNvSpPr>
          <p:nvPr>
            <p:ph type="title"/>
          </p:nvPr>
        </p:nvSpPr>
        <p:spPr/>
        <p:txBody>
          <a:bodyPr/>
          <a:lstStyle/>
          <a:p>
            <a:r>
              <a:rPr dirty="0"/>
              <a:t>2.4.4 运行时间中的对数</a:t>
            </a:r>
            <a:endParaRPr dirty="0"/>
          </a:p>
        </p:txBody>
      </p:sp>
      <p:pic>
        <p:nvPicPr>
          <p:cNvPr id="5" name="图片 4"/>
          <p:cNvPicPr>
            <a:picLocks noChangeAspect="1"/>
          </p:cNvPicPr>
          <p:nvPr/>
        </p:nvPicPr>
        <p:blipFill>
          <a:blip r:embed="rId1"/>
          <a:stretch>
            <a:fillRect/>
          </a:stretch>
        </p:blipFill>
        <p:spPr>
          <a:xfrm>
            <a:off x="3004820" y="2663825"/>
            <a:ext cx="6181725" cy="762000"/>
          </a:xfrm>
          <a:prstGeom prst="rect">
            <a:avLst/>
          </a:prstGeom>
        </p:spPr>
      </p:pic>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38200" y="1690688"/>
            <a:ext cx="10515600" cy="4731477"/>
          </a:xfrm>
        </p:spPr>
        <p:txBody>
          <a:bodyPr>
            <a:normAutofit lnSpcReduction="10000"/>
          </a:bodyPr>
          <a:lstStyle/>
          <a:p>
            <a:r>
              <a:rPr dirty="0">
                <a:sym typeface="+mn-ea"/>
              </a:rPr>
              <a:t>一旦分析进行过后，则需要看一看答案是否正确，是否尽可能地好。</a:t>
            </a:r>
            <a:r>
              <a:rPr lang="zh-CN" dirty="0">
                <a:sym typeface="+mn-ea"/>
              </a:rPr>
              <a:t>一</a:t>
            </a:r>
            <a:r>
              <a:rPr dirty="0">
                <a:sym typeface="+mn-ea"/>
              </a:rPr>
              <a:t>种实现方法是编程并比较实际观</a:t>
            </a:r>
            <a:endParaRPr dirty="0">
              <a:sym typeface="+mn-ea"/>
            </a:endParaRPr>
          </a:p>
          <a:p>
            <a:r>
              <a:rPr dirty="0">
                <a:sym typeface="+mn-ea"/>
              </a:rPr>
              <a:t>察到的运行时间与通过分析所描述的运行时间是否相匹配。当N扩大一倍时，则线性程序的运行时间乘</a:t>
            </a:r>
            <a:endParaRPr dirty="0">
              <a:sym typeface="+mn-ea"/>
            </a:endParaRPr>
          </a:p>
          <a:p>
            <a:r>
              <a:rPr dirty="0">
                <a:sym typeface="+mn-ea"/>
              </a:rPr>
              <a:t>以因子2，二次程序的运行时间乘以因子4，</a:t>
            </a:r>
            <a:r>
              <a:rPr lang="zh-CN" dirty="0">
                <a:sym typeface="+mn-ea"/>
              </a:rPr>
              <a:t>而</a:t>
            </a:r>
            <a:r>
              <a:rPr dirty="0">
                <a:sym typeface="+mn-ea"/>
              </a:rPr>
              <a:t>三次程序则乘因子8。以对数时间运行的程序当N增加一倍</a:t>
            </a:r>
            <a:endParaRPr dirty="0">
              <a:sym typeface="+mn-ea"/>
            </a:endParaRPr>
          </a:p>
          <a:p>
            <a:r>
              <a:rPr dirty="0">
                <a:sym typeface="+mn-ea"/>
              </a:rPr>
              <a:t>时其运行时间只是多加一个常数，而以</a:t>
            </a:r>
            <a:r>
              <a:rPr b="1" dirty="0">
                <a:solidFill>
                  <a:srgbClr val="FF0000"/>
                </a:solidFill>
                <a:sym typeface="+mn-ea"/>
              </a:rPr>
              <a:t>O</a:t>
            </a:r>
            <a:r>
              <a:rPr dirty="0">
                <a:solidFill>
                  <a:srgbClr val="FF0000"/>
                </a:solidFill>
                <a:sym typeface="+mn-ea"/>
              </a:rPr>
              <a:t>(NlogN) </a:t>
            </a:r>
            <a:r>
              <a:rPr dirty="0">
                <a:sym typeface="+mn-ea"/>
              </a:rPr>
              <a:t>运行的程序则花费比在相同环境下运行时间的两倍稍</a:t>
            </a:r>
            <a:endParaRPr dirty="0">
              <a:sym typeface="+mn-ea"/>
            </a:endParaRPr>
          </a:p>
          <a:p>
            <a:r>
              <a:rPr dirty="0">
                <a:sym typeface="+mn-ea"/>
              </a:rPr>
              <a:t>多一些的时间。如果低阶项的系数相对地大，并且N又不是足够地</a:t>
            </a:r>
            <a:r>
              <a:rPr lang="zh-CN" dirty="0">
                <a:sym typeface="+mn-ea"/>
              </a:rPr>
              <a:t>大</a:t>
            </a:r>
            <a:r>
              <a:rPr dirty="0">
                <a:sym typeface="+mn-ea"/>
              </a:rPr>
              <a:t>，那么运行时间的变化量很难观察</a:t>
            </a:r>
            <a:endParaRPr dirty="0">
              <a:sym typeface="+mn-ea"/>
            </a:endParaRPr>
          </a:p>
          <a:p>
            <a:r>
              <a:rPr dirty="0">
                <a:sym typeface="+mn-ea"/>
              </a:rPr>
              <a:t>清楚。</a:t>
            </a:r>
            <a:endParaRPr dirty="0">
              <a:sym typeface="+mn-ea"/>
            </a:endParaRPr>
          </a:p>
          <a:p>
            <a:endParaRPr dirty="0">
              <a:sym typeface="+mn-ea"/>
            </a:endParaRPr>
          </a:p>
          <a:p>
            <a:r>
              <a:rPr dirty="0">
                <a:sym typeface="+mn-ea"/>
              </a:rPr>
              <a:t>例如，对于最大子序列和问题，当从N=10增到N=100时，运行时间的变化就是一个例子</a:t>
            </a:r>
            <a:r>
              <a:rPr lang="zh-CN" dirty="0">
                <a:sym typeface="+mn-ea"/>
              </a:rPr>
              <a:t>，</a:t>
            </a:r>
            <a:r>
              <a:rPr dirty="0">
                <a:sym typeface="+mn-ea"/>
              </a:rPr>
              <a:t>单纯凭实践区</a:t>
            </a:r>
            <a:endParaRPr dirty="0">
              <a:sym typeface="+mn-ea"/>
            </a:endParaRPr>
          </a:p>
          <a:p>
            <a:r>
              <a:rPr dirty="0">
                <a:sym typeface="+mn-ea"/>
              </a:rPr>
              <a:t>分线性程序还是</a:t>
            </a:r>
            <a:r>
              <a:rPr b="1" dirty="0">
                <a:sym typeface="+mn-ea"/>
              </a:rPr>
              <a:t>O</a:t>
            </a:r>
            <a:r>
              <a:rPr dirty="0">
                <a:sym typeface="+mn-ea"/>
              </a:rPr>
              <a:t>(</a:t>
            </a:r>
            <a:r>
              <a:rPr lang="en-US" dirty="0">
                <a:sym typeface="+mn-ea"/>
              </a:rPr>
              <a:t>N</a:t>
            </a:r>
            <a:r>
              <a:rPr dirty="0">
                <a:sym typeface="+mn-ea"/>
              </a:rPr>
              <a:t>logN)程序是非常困难的</a:t>
            </a:r>
            <a:r>
              <a:rPr lang="zh-CN" dirty="0">
                <a:sym typeface="+mn-ea"/>
              </a:rPr>
              <a:t>。</a:t>
            </a:r>
            <a:endParaRPr lang="zh-CN" dirty="0">
              <a:sym typeface="+mn-ea"/>
            </a:endParaRPr>
          </a:p>
        </p:txBody>
      </p:sp>
      <p:sp>
        <p:nvSpPr>
          <p:cNvPr id="2" name="标题 1"/>
          <p:cNvSpPr>
            <a:spLocks noGrp="1"/>
          </p:cNvSpPr>
          <p:nvPr>
            <p:ph type="title"/>
          </p:nvPr>
        </p:nvSpPr>
        <p:spPr/>
        <p:txBody>
          <a:bodyPr/>
          <a:lstStyle/>
          <a:p>
            <a:r>
              <a:rPr dirty="0"/>
              <a:t>2.4.5 检验你的分析</a:t>
            </a:r>
            <a:endParaRPr dirty="0"/>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38200" y="1690688"/>
            <a:ext cx="10515600" cy="4731477"/>
          </a:xfrm>
        </p:spPr>
        <p:txBody>
          <a:bodyPr>
            <a:normAutofit lnSpcReduction="10000"/>
          </a:bodyPr>
          <a:lstStyle/>
          <a:p>
            <a:r>
              <a:rPr dirty="0">
                <a:sym typeface="+mn-ea"/>
              </a:rPr>
              <a:t>验证一个程序是否是</a:t>
            </a:r>
            <a:r>
              <a:rPr b="1" dirty="0">
                <a:sym typeface="+mn-ea"/>
              </a:rPr>
              <a:t>O</a:t>
            </a:r>
            <a:r>
              <a:rPr dirty="0">
                <a:sym typeface="+mn-ea"/>
              </a:rPr>
              <a:t>(f(N))的另一个常用的技巧是对N的某个范围(通常用2的倍数隔开)计算比值</a:t>
            </a:r>
            <a:endParaRPr dirty="0">
              <a:sym typeface="+mn-ea"/>
            </a:endParaRPr>
          </a:p>
          <a:p>
            <a:r>
              <a:rPr dirty="0">
                <a:sym typeface="+mn-ea"/>
              </a:rPr>
              <a:t>T(N)/f(N)，其中T(N)是凭经验观察到的运行时间。如果f(N)</a:t>
            </a:r>
            <a:r>
              <a:rPr lang="zh-CN" dirty="0">
                <a:sym typeface="+mn-ea"/>
              </a:rPr>
              <a:t>是</a:t>
            </a:r>
            <a:r>
              <a:rPr dirty="0">
                <a:sym typeface="+mn-ea"/>
              </a:rPr>
              <a:t>运行时间的理想近似，那么所算出的值</a:t>
            </a:r>
            <a:endParaRPr dirty="0">
              <a:sym typeface="+mn-ea"/>
            </a:endParaRPr>
          </a:p>
          <a:p>
            <a:r>
              <a:rPr dirty="0">
                <a:sym typeface="+mn-ea"/>
              </a:rPr>
              <a:t>收敛于一个正常数。如果f(N)估计过大，则算出的值收敛于0。如果f(N)估计过低从而程序不是</a:t>
            </a:r>
            <a:r>
              <a:rPr lang="en-US" b="1" dirty="0">
                <a:sym typeface="+mn-ea"/>
              </a:rPr>
              <a:t>O</a:t>
            </a:r>
            <a:r>
              <a:rPr dirty="0">
                <a:sym typeface="+mn-ea"/>
              </a:rPr>
              <a:t>(f(N))</a:t>
            </a:r>
            <a:endParaRPr dirty="0">
              <a:sym typeface="+mn-ea"/>
            </a:endParaRPr>
          </a:p>
          <a:p>
            <a:r>
              <a:rPr dirty="0">
                <a:sym typeface="+mn-ea"/>
              </a:rPr>
              <a:t>的，那么算出的值发散。</a:t>
            </a:r>
            <a:endParaRPr dirty="0">
              <a:sym typeface="+mn-ea"/>
            </a:endParaRPr>
          </a:p>
        </p:txBody>
      </p:sp>
      <p:sp>
        <p:nvSpPr>
          <p:cNvPr id="2" name="标题 1"/>
          <p:cNvSpPr>
            <a:spLocks noGrp="1"/>
          </p:cNvSpPr>
          <p:nvPr>
            <p:ph type="title"/>
          </p:nvPr>
        </p:nvSpPr>
        <p:spPr/>
        <p:txBody>
          <a:bodyPr/>
          <a:lstStyle/>
          <a:p>
            <a:r>
              <a:rPr dirty="0"/>
              <a:t>2.4.5 检验你的分析</a:t>
            </a:r>
            <a:endParaRPr dirty="0"/>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38200" y="1690688"/>
            <a:ext cx="10515600" cy="4731477"/>
          </a:xfrm>
        </p:spPr>
        <p:txBody>
          <a:bodyPr>
            <a:normAutofit lnSpcReduction="10000"/>
          </a:bodyPr>
          <a:lstStyle/>
          <a:p>
            <a:r>
              <a:rPr dirty="0">
                <a:sym typeface="+mn-ea"/>
              </a:rPr>
              <a:t>作为一个例子，图2-12中的程序段计算两个随机选取出并小于或等于N的互异正整数互素的概率。(当N</a:t>
            </a:r>
            <a:endParaRPr dirty="0">
              <a:sym typeface="+mn-ea"/>
            </a:endParaRPr>
          </a:p>
          <a:p>
            <a:r>
              <a:rPr dirty="0">
                <a:sym typeface="+mn-ea"/>
              </a:rPr>
              <a:t>增大时，结果将趋向于6/</a:t>
            </a:r>
            <a:r>
              <a:rPr dirty="0">
                <a:latin typeface="Arial" panose="020B0604020202020204" pitchFamily="34" charset="0"/>
                <a:cs typeface="Arial" panose="020B0604020202020204" pitchFamily="34" charset="0"/>
                <a:sym typeface="+mn-ea"/>
              </a:rPr>
              <a:t>π</a:t>
            </a:r>
            <a:r>
              <a:rPr dirty="0">
                <a:sym typeface="+mn-ea"/>
              </a:rPr>
              <a:t>²。)</a:t>
            </a:r>
            <a:endParaRPr dirty="0">
              <a:sym typeface="+mn-ea"/>
            </a:endParaRPr>
          </a:p>
          <a:p>
            <a:endParaRPr lang="zh-CN" dirty="0">
              <a:sym typeface="+mn-ea"/>
            </a:endParaRPr>
          </a:p>
          <a:p>
            <a:endParaRPr lang="zh-CN" dirty="0">
              <a:sym typeface="+mn-ea"/>
            </a:endParaRPr>
          </a:p>
          <a:p>
            <a:endParaRPr lang="zh-CN" dirty="0">
              <a:sym typeface="+mn-ea"/>
            </a:endParaRPr>
          </a:p>
          <a:p>
            <a:endParaRPr lang="zh-CN" dirty="0">
              <a:sym typeface="+mn-ea"/>
            </a:endParaRPr>
          </a:p>
          <a:p>
            <a:endParaRPr lang="zh-CN" dirty="0">
              <a:sym typeface="+mn-ea"/>
            </a:endParaRPr>
          </a:p>
          <a:p>
            <a:endParaRPr lang="zh-CN" dirty="0">
              <a:sym typeface="+mn-ea"/>
            </a:endParaRPr>
          </a:p>
          <a:p>
            <a:endParaRPr lang="zh-CN" dirty="0">
              <a:sym typeface="+mn-ea"/>
            </a:endParaRPr>
          </a:p>
          <a:p>
            <a:endParaRPr lang="zh-CN" dirty="0">
              <a:sym typeface="+mn-ea"/>
            </a:endParaRPr>
          </a:p>
          <a:p>
            <a:r>
              <a:rPr lang="en-US" dirty="0">
                <a:sym typeface="+mn-ea"/>
              </a:rPr>
              <a:t>				</a:t>
            </a:r>
            <a:r>
              <a:rPr lang="zh-CN" dirty="0">
                <a:sym typeface="+mn-ea"/>
              </a:rPr>
              <a:t>图</a:t>
            </a:r>
            <a:r>
              <a:rPr lang="en-US" altLang="zh-CN" dirty="0">
                <a:sym typeface="+mn-ea"/>
              </a:rPr>
              <a:t>2-12 </a:t>
            </a:r>
            <a:r>
              <a:rPr lang="zh-CN" altLang="en-US" dirty="0">
                <a:sym typeface="+mn-ea"/>
              </a:rPr>
              <a:t>估计两个随机数互素的概率</a:t>
            </a:r>
            <a:endParaRPr lang="zh-CN" altLang="en-US" dirty="0">
              <a:sym typeface="+mn-ea"/>
            </a:endParaRPr>
          </a:p>
        </p:txBody>
      </p:sp>
      <p:sp>
        <p:nvSpPr>
          <p:cNvPr id="2" name="标题 1"/>
          <p:cNvSpPr>
            <a:spLocks noGrp="1"/>
          </p:cNvSpPr>
          <p:nvPr>
            <p:ph type="title"/>
          </p:nvPr>
        </p:nvSpPr>
        <p:spPr/>
        <p:txBody>
          <a:bodyPr/>
          <a:lstStyle/>
          <a:p>
            <a:r>
              <a:rPr dirty="0"/>
              <a:t>2.4.5 检验你的分析</a:t>
            </a:r>
            <a:endParaRPr dirty="0"/>
          </a:p>
        </p:txBody>
      </p:sp>
      <p:pic>
        <p:nvPicPr>
          <p:cNvPr id="5" name="图片 4"/>
          <p:cNvPicPr>
            <a:picLocks noChangeAspect="1"/>
          </p:cNvPicPr>
          <p:nvPr/>
        </p:nvPicPr>
        <p:blipFill>
          <a:blip r:embed="rId1"/>
          <a:stretch>
            <a:fillRect/>
          </a:stretch>
        </p:blipFill>
        <p:spPr>
          <a:xfrm>
            <a:off x="2823845" y="2718435"/>
            <a:ext cx="6886575" cy="2305050"/>
          </a:xfrm>
          <a:prstGeom prst="rect">
            <a:avLst/>
          </a:prstGeom>
        </p:spPr>
      </p:pic>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38200" y="1690688"/>
            <a:ext cx="10515600" cy="4731477"/>
          </a:xfrm>
        </p:spPr>
        <p:txBody>
          <a:bodyPr>
            <a:normAutofit lnSpcReduction="10000"/>
          </a:bodyPr>
          <a:lstStyle/>
          <a:p>
            <a:r>
              <a:rPr dirty="0">
                <a:sym typeface="+mn-ea"/>
              </a:rPr>
              <a:t>读者应该能够立即对这个程序做出分析</a:t>
            </a:r>
            <a:r>
              <a:rPr lang="zh-CN" dirty="0">
                <a:sym typeface="+mn-ea"/>
              </a:rPr>
              <a:t>。</a:t>
            </a:r>
            <a:r>
              <a:rPr dirty="0">
                <a:sym typeface="+mn-ea"/>
              </a:rPr>
              <a:t>图2-13显示实际观察到的该例程在一台具体的计算机上的运行</a:t>
            </a:r>
            <a:endParaRPr dirty="0">
              <a:sym typeface="+mn-ea"/>
            </a:endParaRPr>
          </a:p>
          <a:p>
            <a:r>
              <a:rPr dirty="0">
                <a:sym typeface="+mn-ea"/>
              </a:rPr>
              <a:t>时间，该图表指出，表中的最后一列</a:t>
            </a:r>
            <a:r>
              <a:rPr lang="zh-CN" dirty="0">
                <a:sym typeface="+mn-ea"/>
              </a:rPr>
              <a:t>是</a:t>
            </a:r>
            <a:r>
              <a:rPr dirty="0">
                <a:sym typeface="+mn-ea"/>
              </a:rPr>
              <a:t>最有可能的，因此所得出的这个分析很可能正确。注意，在</a:t>
            </a:r>
            <a:endParaRPr dirty="0">
              <a:sym typeface="+mn-ea"/>
            </a:endParaRPr>
          </a:p>
          <a:p>
            <a:r>
              <a:rPr b="1" dirty="0">
                <a:sym typeface="+mn-ea"/>
              </a:rPr>
              <a:t>O</a:t>
            </a:r>
            <a:r>
              <a:rPr dirty="0">
                <a:sym typeface="+mn-ea"/>
              </a:rPr>
              <a:t>(N²)和</a:t>
            </a:r>
            <a:r>
              <a:rPr b="1" dirty="0">
                <a:sym typeface="+mn-ea"/>
              </a:rPr>
              <a:t>O</a:t>
            </a:r>
            <a:r>
              <a:rPr dirty="0">
                <a:sym typeface="+mn-ea"/>
              </a:rPr>
              <a:t>(N²log</a:t>
            </a:r>
            <a:r>
              <a:rPr lang="en-US" dirty="0">
                <a:sym typeface="+mn-ea"/>
              </a:rPr>
              <a:t>N</a:t>
            </a:r>
            <a:r>
              <a:rPr dirty="0">
                <a:sym typeface="+mn-ea"/>
              </a:rPr>
              <a:t>)之间没有多大差别</a:t>
            </a:r>
            <a:r>
              <a:rPr lang="zh-CN" dirty="0">
                <a:sym typeface="+mn-ea"/>
              </a:rPr>
              <a:t>，</a:t>
            </a:r>
            <a:r>
              <a:rPr dirty="0">
                <a:sym typeface="+mn-ea"/>
              </a:rPr>
              <a:t>因为</a:t>
            </a:r>
            <a:r>
              <a:rPr dirty="0">
                <a:solidFill>
                  <a:srgbClr val="FF0000"/>
                </a:solidFill>
                <a:sym typeface="+mn-ea"/>
              </a:rPr>
              <a:t>对数增长得很慢</a:t>
            </a:r>
            <a:r>
              <a:rPr lang="zh-CN" dirty="0">
                <a:sym typeface="+mn-ea"/>
              </a:rPr>
              <a:t>。</a:t>
            </a:r>
            <a:endParaRPr lang="zh-CN" dirty="0">
              <a:sym typeface="+mn-ea"/>
            </a:endParaRPr>
          </a:p>
        </p:txBody>
      </p:sp>
      <p:sp>
        <p:nvSpPr>
          <p:cNvPr id="2" name="标题 1"/>
          <p:cNvSpPr>
            <a:spLocks noGrp="1"/>
          </p:cNvSpPr>
          <p:nvPr>
            <p:ph type="title"/>
          </p:nvPr>
        </p:nvSpPr>
        <p:spPr/>
        <p:txBody>
          <a:bodyPr/>
          <a:lstStyle/>
          <a:p>
            <a:r>
              <a:rPr dirty="0"/>
              <a:t>2.4.5 检验你的分析</a:t>
            </a:r>
            <a:endParaRPr dirty="0"/>
          </a:p>
        </p:txBody>
      </p:sp>
      <p:pic>
        <p:nvPicPr>
          <p:cNvPr id="4" name="图片 3"/>
          <p:cNvPicPr>
            <a:picLocks noChangeAspect="1"/>
          </p:cNvPicPr>
          <p:nvPr/>
        </p:nvPicPr>
        <p:blipFill>
          <a:blip r:embed="rId1"/>
          <a:stretch>
            <a:fillRect/>
          </a:stretch>
        </p:blipFill>
        <p:spPr>
          <a:xfrm>
            <a:off x="3547745" y="2793365"/>
            <a:ext cx="4619625" cy="3362325"/>
          </a:xfrm>
          <a:prstGeom prst="rect">
            <a:avLst/>
          </a:prstGeom>
        </p:spPr>
      </p:pic>
      <p:pic>
        <p:nvPicPr>
          <p:cNvPr id="6" name="图片 5"/>
          <p:cNvPicPr>
            <a:picLocks noChangeAspect="1"/>
          </p:cNvPicPr>
          <p:nvPr/>
        </p:nvPicPr>
        <p:blipFill>
          <a:blip r:embed="rId2"/>
          <a:stretch>
            <a:fillRect/>
          </a:stretch>
        </p:blipFill>
        <p:spPr>
          <a:xfrm>
            <a:off x="4424045" y="6272530"/>
            <a:ext cx="2867025" cy="323850"/>
          </a:xfrm>
          <a:prstGeom prst="rect">
            <a:avLst/>
          </a:prstGeom>
        </p:spPr>
      </p:pic>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38200" y="1690688"/>
            <a:ext cx="10515600" cy="4731477"/>
          </a:xfrm>
        </p:spPr>
        <p:txBody>
          <a:bodyPr>
            <a:normAutofit lnSpcReduction="10000"/>
          </a:bodyPr>
          <a:lstStyle/>
          <a:p>
            <a:r>
              <a:rPr dirty="0">
                <a:sym typeface="+mn-ea"/>
              </a:rPr>
              <a:t>经验指出，有时分析会估计过大。如果这种情况发生，那么或者需要分析得</a:t>
            </a:r>
            <a:r>
              <a:rPr lang="zh-CN" dirty="0">
                <a:sym typeface="+mn-ea"/>
              </a:rPr>
              <a:t>更</a:t>
            </a:r>
            <a:r>
              <a:rPr dirty="0">
                <a:sym typeface="+mn-ea"/>
              </a:rPr>
              <a:t>细(一般通过机敏的观察)，</a:t>
            </a:r>
            <a:endParaRPr dirty="0">
              <a:sym typeface="+mn-ea"/>
            </a:endParaRPr>
          </a:p>
          <a:p>
            <a:r>
              <a:rPr dirty="0">
                <a:sym typeface="+mn-ea"/>
              </a:rPr>
              <a:t>或者可能是平均运行时间显著小于最坏情形的运行时间而又不可能对所得的界再加以改进。对于许多复</a:t>
            </a:r>
            <a:endParaRPr dirty="0">
              <a:sym typeface="+mn-ea"/>
            </a:endParaRPr>
          </a:p>
          <a:p>
            <a:r>
              <a:rPr dirty="0">
                <a:sym typeface="+mn-ea"/>
              </a:rPr>
              <a:t>杂的算法，最坏的界通过某个不良输</a:t>
            </a:r>
            <a:r>
              <a:rPr lang="zh-CN" altLang="en-US" dirty="0">
                <a:sym typeface="+mn-ea"/>
              </a:rPr>
              <a:t>入</a:t>
            </a:r>
            <a:r>
              <a:rPr dirty="0">
                <a:sym typeface="+mn-ea"/>
              </a:rPr>
              <a:t>是可以达到的，但在实践中它通常是估计过大的，遗憾的是，对</a:t>
            </a:r>
            <a:endParaRPr dirty="0">
              <a:sym typeface="+mn-ea"/>
            </a:endParaRPr>
          </a:p>
          <a:p>
            <a:r>
              <a:rPr dirty="0">
                <a:sym typeface="+mn-ea"/>
              </a:rPr>
              <a:t>于大多数这种问题，平均情形的分析是极其复杂的(在许多情形下还是未解决的)，而最坏情形的界尽管</a:t>
            </a:r>
            <a:endParaRPr dirty="0">
              <a:sym typeface="+mn-ea"/>
            </a:endParaRPr>
          </a:p>
          <a:p>
            <a:r>
              <a:rPr dirty="0">
                <a:sym typeface="+mn-ea"/>
              </a:rPr>
              <a:t>有些过分悲观但却是最好的已知解析结果。</a:t>
            </a:r>
            <a:endParaRPr dirty="0">
              <a:sym typeface="+mn-ea"/>
            </a:endParaRPr>
          </a:p>
        </p:txBody>
      </p:sp>
      <p:sp>
        <p:nvSpPr>
          <p:cNvPr id="2" name="标题 1"/>
          <p:cNvSpPr>
            <a:spLocks noGrp="1"/>
          </p:cNvSpPr>
          <p:nvPr>
            <p:ph type="title"/>
          </p:nvPr>
        </p:nvSpPr>
        <p:spPr/>
        <p:txBody>
          <a:bodyPr/>
          <a:lstStyle/>
          <a:p>
            <a:r>
              <a:rPr dirty="0"/>
              <a:t>2.4.6</a:t>
            </a:r>
            <a:r>
              <a:rPr lang="en-US" dirty="0"/>
              <a:t> </a:t>
            </a:r>
            <a:r>
              <a:rPr dirty="0"/>
              <a:t>分析结果的准确性</a:t>
            </a:r>
            <a:endParaRPr dirty="0"/>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38200" y="1690688"/>
            <a:ext cx="10515600" cy="4731477"/>
          </a:xfrm>
        </p:spPr>
        <p:txBody>
          <a:bodyPr>
            <a:normAutofit lnSpcReduction="20000"/>
          </a:bodyPr>
          <a:lstStyle/>
          <a:p>
            <a:r>
              <a:rPr dirty="0">
                <a:sym typeface="+mn-ea"/>
              </a:rPr>
              <a:t>本章对如何分析程序的复杂性给出一些提示。遗憾的是，它并不是完善的分析指南。简单的程序通常给</a:t>
            </a:r>
            <a:endParaRPr dirty="0">
              <a:sym typeface="+mn-ea"/>
            </a:endParaRPr>
          </a:p>
          <a:p>
            <a:r>
              <a:rPr dirty="0">
                <a:sym typeface="+mn-ea"/>
              </a:rPr>
              <a:t>出简单的分析，但是情况也并不总是如此。作为一个例子，在本书稍后我们将看到一个排序算法(希尔</a:t>
            </a:r>
            <a:endParaRPr dirty="0">
              <a:sym typeface="+mn-ea"/>
            </a:endParaRPr>
          </a:p>
          <a:p>
            <a:r>
              <a:rPr dirty="0">
                <a:sym typeface="+mn-ea"/>
              </a:rPr>
              <a:t>排序，第7章)和一个保持不相交集的算法(第8章)，它们大约都需要20行程序代码。</a:t>
            </a:r>
            <a:r>
              <a:rPr dirty="0">
                <a:solidFill>
                  <a:srgbClr val="FF0000"/>
                </a:solidFill>
                <a:sym typeface="+mn-ea"/>
              </a:rPr>
              <a:t>希尔排序</a:t>
            </a:r>
            <a:r>
              <a:rPr dirty="0">
                <a:sym typeface="+mn-ea"/>
              </a:rPr>
              <a:t>(Shel</a:t>
            </a:r>
            <a:r>
              <a:rPr lang="en-US" dirty="0">
                <a:sym typeface="+mn-ea"/>
              </a:rPr>
              <a:t>l</a:t>
            </a:r>
            <a:r>
              <a:rPr dirty="0">
                <a:sym typeface="+mn-ea"/>
              </a:rPr>
              <a:t> </a:t>
            </a:r>
            <a:endParaRPr dirty="0">
              <a:sym typeface="+mn-ea"/>
            </a:endParaRPr>
          </a:p>
          <a:p>
            <a:r>
              <a:rPr dirty="0">
                <a:sym typeface="+mn-ea"/>
              </a:rPr>
              <a:t>sort)的分析仍然不完善，而不相交集算法分析非常困难，需要许多页错综复杂的计算。不过，我们</a:t>
            </a:r>
            <a:endParaRPr dirty="0">
              <a:sym typeface="+mn-ea"/>
            </a:endParaRPr>
          </a:p>
          <a:p>
            <a:r>
              <a:rPr dirty="0">
                <a:sym typeface="+mn-ea"/>
              </a:rPr>
              <a:t>在这里遇到的大部分的分析都是简单的，它们涉及到对循环的计数。</a:t>
            </a:r>
            <a:endParaRPr dirty="0">
              <a:sym typeface="+mn-ea"/>
            </a:endParaRPr>
          </a:p>
          <a:p>
            <a:endParaRPr dirty="0">
              <a:sym typeface="+mn-ea"/>
            </a:endParaRPr>
          </a:p>
          <a:p>
            <a:endParaRPr dirty="0">
              <a:sym typeface="+mn-ea"/>
            </a:endParaRPr>
          </a:p>
          <a:p>
            <a:r>
              <a:rPr lang="zh-CN" dirty="0">
                <a:sym typeface="+mn-ea"/>
              </a:rPr>
              <a:t>一</a:t>
            </a:r>
            <a:r>
              <a:rPr dirty="0">
                <a:sym typeface="+mn-ea"/>
              </a:rPr>
              <a:t>类有趣的分析是下界分析，我们尚未接触到。在第7章我们将看到这方面的一个例子：证明任何仅通</a:t>
            </a:r>
            <a:endParaRPr dirty="0">
              <a:sym typeface="+mn-ea"/>
            </a:endParaRPr>
          </a:p>
          <a:p>
            <a:r>
              <a:rPr dirty="0">
                <a:sym typeface="+mn-ea"/>
              </a:rPr>
              <a:t>过使用比较来进行排序的算法在最坏的情形下只需要2(NlogN)次比较。下界的证明一般是最困难的，</a:t>
            </a:r>
            <a:endParaRPr dirty="0">
              <a:sym typeface="+mn-ea"/>
            </a:endParaRPr>
          </a:p>
          <a:p>
            <a:r>
              <a:rPr dirty="0">
                <a:sym typeface="+mn-ea"/>
              </a:rPr>
              <a:t>因为它们不只适用求解某个问题的一个算法而是适用求解该问题的一类算法。</a:t>
            </a:r>
            <a:endParaRPr dirty="0">
              <a:sym typeface="+mn-ea"/>
            </a:endParaRPr>
          </a:p>
        </p:txBody>
      </p:sp>
      <p:sp>
        <p:nvSpPr>
          <p:cNvPr id="2" name="标题 1"/>
          <p:cNvSpPr>
            <a:spLocks noGrp="1"/>
          </p:cNvSpPr>
          <p:nvPr>
            <p:ph type="title"/>
          </p:nvPr>
        </p:nvSpPr>
        <p:spPr/>
        <p:txBody>
          <a:bodyPr/>
          <a:lstStyle/>
          <a:p>
            <a:r>
              <a:rPr lang="zh-CN" altLang="en-US" dirty="0"/>
              <a:t>总结</a:t>
            </a:r>
            <a:endParaRPr lang="zh-CN" altLang="en-US" dirty="0"/>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38200" y="1690688"/>
            <a:ext cx="10515600" cy="4731477"/>
          </a:xfrm>
        </p:spPr>
        <p:txBody>
          <a:bodyPr>
            <a:normAutofit lnSpcReduction="20000"/>
          </a:bodyPr>
          <a:lstStyle/>
          <a:p>
            <a:r>
              <a:rPr dirty="0">
                <a:sym typeface="+mn-ea"/>
              </a:rPr>
              <a:t>在本章结束前，我们指出此处描述的某些算法在实际生活中的应用。</a:t>
            </a:r>
            <a:r>
              <a:rPr dirty="0">
                <a:solidFill>
                  <a:srgbClr val="FF0000"/>
                </a:solidFill>
                <a:sym typeface="+mn-ea"/>
              </a:rPr>
              <a:t>G</a:t>
            </a:r>
            <a:r>
              <a:rPr lang="en-US" dirty="0">
                <a:solidFill>
                  <a:srgbClr val="FF0000"/>
                </a:solidFill>
                <a:sym typeface="+mn-ea"/>
              </a:rPr>
              <a:t>c</a:t>
            </a:r>
            <a:r>
              <a:rPr dirty="0">
                <a:solidFill>
                  <a:srgbClr val="FF0000"/>
                </a:solidFill>
                <a:sym typeface="+mn-ea"/>
              </a:rPr>
              <a:t>d算法</a:t>
            </a:r>
            <a:r>
              <a:rPr dirty="0">
                <a:sym typeface="+mn-ea"/>
              </a:rPr>
              <a:t>和</a:t>
            </a:r>
            <a:r>
              <a:rPr dirty="0">
                <a:solidFill>
                  <a:srgbClr val="FF0000"/>
                </a:solidFill>
                <a:sym typeface="+mn-ea"/>
              </a:rPr>
              <a:t>求幂算法</a:t>
            </a:r>
            <a:r>
              <a:rPr dirty="0">
                <a:sym typeface="+mn-ea"/>
              </a:rPr>
              <a:t>应用在密码学</a:t>
            </a:r>
            <a:endParaRPr dirty="0">
              <a:sym typeface="+mn-ea"/>
            </a:endParaRPr>
          </a:p>
          <a:p>
            <a:r>
              <a:rPr dirty="0">
                <a:sym typeface="+mn-ea"/>
              </a:rPr>
              <a:t>中。特别地，200位的数字自乘至一个大的幂次(通常为另一个200位的数)而在每乘一次后只有低200位</a:t>
            </a:r>
            <a:endParaRPr dirty="0">
              <a:sym typeface="+mn-ea"/>
            </a:endParaRPr>
          </a:p>
          <a:p>
            <a:r>
              <a:rPr dirty="0">
                <a:sym typeface="+mn-ea"/>
              </a:rPr>
              <a:t>左右的数字保留下来。由于这种计算需要处理200位的数字，因此效率显然是非常重要的。求幂运算的</a:t>
            </a:r>
            <a:endParaRPr dirty="0">
              <a:sym typeface="+mn-ea"/>
            </a:endParaRPr>
          </a:p>
          <a:p>
            <a:r>
              <a:rPr dirty="0">
                <a:sym typeface="+mn-ea"/>
              </a:rPr>
              <a:t>直接相乘会需要大约10</a:t>
            </a:r>
            <a:r>
              <a:rPr baseline="30000" dirty="0">
                <a:sym typeface="+mn-ea"/>
              </a:rPr>
              <a:t>200</a:t>
            </a:r>
            <a:r>
              <a:rPr dirty="0">
                <a:sym typeface="+mn-ea"/>
              </a:rPr>
              <a:t>次乘法，而上面描述的算法只需要大约1200次乘法。</a:t>
            </a:r>
            <a:endParaRPr dirty="0">
              <a:sym typeface="+mn-ea"/>
            </a:endParaRPr>
          </a:p>
        </p:txBody>
      </p:sp>
      <p:sp>
        <p:nvSpPr>
          <p:cNvPr id="2" name="标题 1"/>
          <p:cNvSpPr>
            <a:spLocks noGrp="1"/>
          </p:cNvSpPr>
          <p:nvPr>
            <p:ph type="title"/>
          </p:nvPr>
        </p:nvSpPr>
        <p:spPr/>
        <p:txBody>
          <a:bodyPr/>
          <a:lstStyle/>
          <a:p>
            <a:r>
              <a:rPr lang="zh-CN" altLang="en-US" dirty="0"/>
              <a:t>总结</a:t>
            </a:r>
            <a:endParaRPr lang="zh-CN" altLang="en-US" dirty="0"/>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38200" y="1690688"/>
            <a:ext cx="10515600" cy="4731477"/>
          </a:xfrm>
        </p:spPr>
        <p:txBody>
          <a:bodyPr>
            <a:normAutofit lnSpcReduction="20000"/>
          </a:bodyPr>
          <a:lstStyle/>
          <a:p>
            <a:r>
              <a:rPr dirty="0">
                <a:sym typeface="+mn-ea"/>
              </a:rPr>
              <a:t>本章讨论最简单和最基本的二种数据结构实际上，每一个有意义的程序都将明晰地至少使用一种这样的</a:t>
            </a:r>
            <a:endParaRPr dirty="0">
              <a:sym typeface="+mn-ea"/>
            </a:endParaRPr>
          </a:p>
          <a:p>
            <a:r>
              <a:rPr dirty="0">
                <a:sym typeface="+mn-ea"/>
              </a:rPr>
              <a:t>数据结构</a:t>
            </a:r>
            <a:r>
              <a:rPr lang="zh-CN" dirty="0">
                <a:sym typeface="+mn-ea"/>
              </a:rPr>
              <a:t>。而</a:t>
            </a:r>
            <a:r>
              <a:rPr dirty="0">
                <a:sym typeface="+mn-ea"/>
              </a:rPr>
              <a:t>栈则在程序中总是要间接地用到，不管你在程序中是否做了声明在本章中，我们将重点</a:t>
            </a:r>
            <a:endParaRPr dirty="0">
              <a:sym typeface="+mn-ea"/>
            </a:endParaRPr>
          </a:p>
          <a:p>
            <a:endParaRPr dirty="0">
              <a:sym typeface="+mn-ea"/>
            </a:endParaRPr>
          </a:p>
          <a:p>
            <a:pPr marL="285750" indent="-285750">
              <a:buFont typeface="Arial" panose="020B0604020202020204" pitchFamily="34" charset="0"/>
              <a:buChar char="•"/>
            </a:pPr>
            <a:r>
              <a:rPr dirty="0">
                <a:sym typeface="+mn-ea"/>
              </a:rPr>
              <a:t>介绍</a:t>
            </a:r>
            <a:r>
              <a:rPr dirty="0">
                <a:solidFill>
                  <a:srgbClr val="FF0000"/>
                </a:solidFill>
                <a:sym typeface="+mn-ea"/>
              </a:rPr>
              <a:t>抽象数据类型(ADT)</a:t>
            </a:r>
            <a:r>
              <a:rPr dirty="0">
                <a:sym typeface="+mn-ea"/>
              </a:rPr>
              <a:t>的概念</a:t>
            </a:r>
            <a:endParaRPr dirty="0">
              <a:sym typeface="+mn-ea"/>
            </a:endParaRPr>
          </a:p>
          <a:p>
            <a:pPr marL="285750" indent="-285750">
              <a:buFont typeface="Arial" panose="020B0604020202020204" pitchFamily="34" charset="0"/>
              <a:buChar char="•"/>
            </a:pPr>
            <a:r>
              <a:rPr dirty="0">
                <a:sym typeface="+mn-ea"/>
              </a:rPr>
              <a:t>阐述如何对</a:t>
            </a:r>
            <a:r>
              <a:rPr dirty="0">
                <a:solidFill>
                  <a:srgbClr val="FF0000"/>
                </a:solidFill>
                <a:sym typeface="+mn-ea"/>
              </a:rPr>
              <a:t>表</a:t>
            </a:r>
            <a:r>
              <a:rPr dirty="0">
                <a:sym typeface="+mn-ea"/>
              </a:rPr>
              <a:t>进行有效的操作</a:t>
            </a:r>
            <a:endParaRPr dirty="0">
              <a:sym typeface="+mn-ea"/>
            </a:endParaRPr>
          </a:p>
          <a:p>
            <a:pPr marL="285750" indent="-285750">
              <a:buFont typeface="Arial" panose="020B0604020202020204" pitchFamily="34" charset="0"/>
              <a:buChar char="•"/>
            </a:pPr>
            <a:r>
              <a:rPr dirty="0">
                <a:sym typeface="+mn-ea"/>
              </a:rPr>
              <a:t>介绍</a:t>
            </a:r>
            <a:r>
              <a:rPr dirty="0">
                <a:solidFill>
                  <a:srgbClr val="FF0000"/>
                </a:solidFill>
                <a:sym typeface="+mn-ea"/>
              </a:rPr>
              <a:t>栈ADT</a:t>
            </a:r>
            <a:r>
              <a:rPr dirty="0">
                <a:sym typeface="+mn-ea"/>
              </a:rPr>
              <a:t>及其在实现递归方面的应用</a:t>
            </a:r>
            <a:endParaRPr dirty="0">
              <a:sym typeface="+mn-ea"/>
            </a:endParaRPr>
          </a:p>
          <a:p>
            <a:pPr marL="285750" indent="-285750">
              <a:buFont typeface="Arial" panose="020B0604020202020204" pitchFamily="34" charset="0"/>
              <a:buChar char="•"/>
            </a:pPr>
            <a:r>
              <a:rPr dirty="0">
                <a:sym typeface="+mn-ea"/>
              </a:rPr>
              <a:t>介绍</a:t>
            </a:r>
            <a:r>
              <a:rPr dirty="0">
                <a:solidFill>
                  <a:srgbClr val="FF0000"/>
                </a:solidFill>
                <a:sym typeface="+mn-ea"/>
              </a:rPr>
              <a:t>队列A</a:t>
            </a:r>
            <a:r>
              <a:rPr lang="en-US" dirty="0">
                <a:solidFill>
                  <a:srgbClr val="FF0000"/>
                </a:solidFill>
                <a:sym typeface="+mn-ea"/>
              </a:rPr>
              <a:t>D</a:t>
            </a:r>
            <a:r>
              <a:rPr dirty="0">
                <a:solidFill>
                  <a:srgbClr val="FF0000"/>
                </a:solidFill>
                <a:sym typeface="+mn-ea"/>
              </a:rPr>
              <a:t>T</a:t>
            </a:r>
            <a:r>
              <a:rPr dirty="0">
                <a:sym typeface="+mn-ea"/>
              </a:rPr>
              <a:t>及其在操作系统和算法设计中的应用</a:t>
            </a:r>
            <a:endParaRPr dirty="0">
              <a:sym typeface="+mn-ea"/>
            </a:endParaRPr>
          </a:p>
          <a:p>
            <a:pPr marL="285750" indent="-285750"/>
            <a:endParaRPr dirty="0">
              <a:sym typeface="+mn-ea"/>
            </a:endParaRPr>
          </a:p>
          <a:p>
            <a:endParaRPr dirty="0">
              <a:sym typeface="+mn-ea"/>
            </a:endParaRPr>
          </a:p>
          <a:p>
            <a:endParaRPr dirty="0">
              <a:sym typeface="+mn-ea"/>
            </a:endParaRPr>
          </a:p>
          <a:p>
            <a:r>
              <a:rPr dirty="0">
                <a:sym typeface="+mn-ea"/>
              </a:rPr>
              <a:t>因为这些数据结构非常重要</a:t>
            </a:r>
            <a:r>
              <a:rPr lang="zh-CN" dirty="0">
                <a:sym typeface="+mn-ea"/>
              </a:rPr>
              <a:t>，</a:t>
            </a:r>
            <a:r>
              <a:rPr dirty="0">
                <a:sym typeface="+mn-ea"/>
              </a:rPr>
              <a:t>所以有人可能会以为它们很难实现事实上，它们极容易编程，主要的困难</a:t>
            </a:r>
            <a:endParaRPr dirty="0">
              <a:sym typeface="+mn-ea"/>
            </a:endParaRPr>
          </a:p>
          <a:p>
            <a:r>
              <a:rPr dirty="0">
                <a:sym typeface="+mn-ea"/>
              </a:rPr>
              <a:t>是要经过足够的训练来写出好的一般只有</a:t>
            </a:r>
            <a:r>
              <a:rPr lang="zh-CN" dirty="0">
                <a:sym typeface="+mn-ea"/>
              </a:rPr>
              <a:t>几</a:t>
            </a:r>
            <a:r>
              <a:rPr dirty="0">
                <a:sym typeface="+mn-ea"/>
              </a:rPr>
              <a:t>行大小的通用例程</a:t>
            </a:r>
            <a:r>
              <a:rPr lang="zh-CN" dirty="0">
                <a:sym typeface="+mn-ea"/>
              </a:rPr>
              <a:t>。</a:t>
            </a:r>
            <a:endParaRPr lang="zh-CN" dirty="0">
              <a:sym typeface="+mn-ea"/>
            </a:endParaRPr>
          </a:p>
        </p:txBody>
      </p:sp>
      <p:sp>
        <p:nvSpPr>
          <p:cNvPr id="2" name="标题 1"/>
          <p:cNvSpPr>
            <a:spLocks noGrp="1"/>
          </p:cNvSpPr>
          <p:nvPr>
            <p:ph type="title"/>
          </p:nvPr>
        </p:nvSpPr>
        <p:spPr/>
        <p:txBody>
          <a:bodyPr/>
          <a:lstStyle/>
          <a:p>
            <a:r>
              <a:rPr lang="zh-CN" altLang="en-US" dirty="0"/>
              <a:t>第</a:t>
            </a:r>
            <a:r>
              <a:rPr lang="en-US" altLang="zh-CN" dirty="0"/>
              <a:t>3</a:t>
            </a:r>
            <a:r>
              <a:rPr lang="zh-CN" altLang="en-US" dirty="0"/>
              <a:t>章</a:t>
            </a:r>
            <a:r>
              <a:rPr lang="en-US" altLang="zh-CN" dirty="0"/>
              <a:t> </a:t>
            </a:r>
            <a:r>
              <a:rPr lang="zh-CN" altLang="en-US" dirty="0"/>
              <a:t>表、栈和队列</a:t>
            </a:r>
            <a:r>
              <a:rPr lang="en-US" altLang="zh-CN" dirty="0"/>
              <a:t> </a:t>
            </a:r>
            <a:endParaRPr lang="en-US" altLang="zh-CN"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zh-CN" altLang="en-US" dirty="0"/>
              <a:t>上述两种方法相对来说都不难编码并可求解通常发表于杂志上的许多现实的字谜游戏。这些字谜通常有</a:t>
            </a:r>
            <a:endParaRPr lang="zh-CN" altLang="en-US" dirty="0"/>
          </a:p>
          <a:p>
            <a:r>
              <a:rPr lang="zh-CN" altLang="en-US" dirty="0"/>
              <a:t>16行16列以及40个左右的单词。然而，假设我们把字谜变成为只给字谜板(puzzle board) 而单词表基</a:t>
            </a:r>
            <a:endParaRPr lang="zh-CN" altLang="en-US" dirty="0"/>
          </a:p>
          <a:p>
            <a:r>
              <a:rPr lang="zh-CN" altLang="en-US" dirty="0"/>
              <a:t>本上是一本英语词典， 则上面提出的两种解法均需要相当长的时间来解决这个问题，从而这两种方法</a:t>
            </a:r>
            <a:endParaRPr lang="zh-CN" altLang="en-US" dirty="0"/>
          </a:p>
          <a:p>
            <a:r>
              <a:rPr lang="zh-CN" altLang="en-US" dirty="0"/>
              <a:t>都是不可接受的。不过，这样的问题还是有可能在数秒内解决的，甚至单词表可以很大。</a:t>
            </a:r>
            <a:endParaRPr lang="zh-CN" altLang="en-US" dirty="0"/>
          </a:p>
        </p:txBody>
      </p:sp>
      <p:sp>
        <p:nvSpPr>
          <p:cNvPr id="2" name="标题 1"/>
          <p:cNvSpPr>
            <a:spLocks noGrp="1"/>
          </p:cNvSpPr>
          <p:nvPr>
            <p:ph type="title"/>
          </p:nvPr>
        </p:nvSpPr>
        <p:spPr/>
        <p:txBody>
          <a:bodyPr/>
          <a:lstStyle/>
          <a:p>
            <a:r>
              <a:rPr dirty="0"/>
              <a:t>1.1 本书讨论的内容</a:t>
            </a:r>
            <a:endParaRPr dirty="0"/>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38200" y="1690688"/>
            <a:ext cx="10515600" cy="4731477"/>
          </a:xfrm>
        </p:spPr>
        <p:txBody>
          <a:bodyPr>
            <a:normAutofit lnSpcReduction="20000"/>
          </a:bodyPr>
          <a:lstStyle/>
          <a:p>
            <a:r>
              <a:rPr lang="zh-CN" dirty="0">
                <a:sym typeface="+mn-ea"/>
              </a:rPr>
              <a:t>程序设计的基本法则之一是例程不应超过一页，这可以通过把程序分割为一些模块(</a:t>
            </a:r>
            <a:r>
              <a:rPr lang="en-US" altLang="zh-CN" dirty="0">
                <a:sym typeface="+mn-ea"/>
              </a:rPr>
              <a:t>mo</a:t>
            </a:r>
            <a:r>
              <a:rPr lang="zh-CN" dirty="0">
                <a:sym typeface="+mn-ea"/>
              </a:rPr>
              <a:t>dule)来实现。每</a:t>
            </a:r>
            <a:endParaRPr lang="zh-CN" dirty="0">
              <a:sym typeface="+mn-ea"/>
            </a:endParaRPr>
          </a:p>
          <a:p>
            <a:r>
              <a:rPr lang="zh-CN" dirty="0">
                <a:sym typeface="+mn-ea"/>
              </a:rPr>
              <a:t>个模块是一个逻辑单位并执行某个特定的任务。它通过调用其他模块而使本身保持很小。</a:t>
            </a:r>
            <a:endParaRPr lang="zh-CN" dirty="0">
              <a:sym typeface="+mn-ea"/>
            </a:endParaRPr>
          </a:p>
          <a:p>
            <a:endParaRPr lang="zh-CN" dirty="0">
              <a:sym typeface="+mn-ea"/>
            </a:endParaRPr>
          </a:p>
          <a:p>
            <a:endParaRPr lang="zh-CN" dirty="0">
              <a:sym typeface="+mn-ea"/>
            </a:endParaRPr>
          </a:p>
          <a:p>
            <a:r>
              <a:rPr lang="zh-CN" dirty="0">
                <a:sym typeface="+mn-ea"/>
              </a:rPr>
              <a:t>模块化有几个优点：</a:t>
            </a:r>
            <a:endParaRPr lang="zh-CN" dirty="0">
              <a:sym typeface="+mn-ea"/>
            </a:endParaRPr>
          </a:p>
          <a:p>
            <a:r>
              <a:rPr lang="zh-CN" dirty="0">
                <a:sym typeface="+mn-ea"/>
              </a:rPr>
              <a:t>首先，调试小程序比调试大程序要容易得多。</a:t>
            </a:r>
            <a:endParaRPr lang="zh-CN" dirty="0">
              <a:sym typeface="+mn-ea"/>
            </a:endParaRPr>
          </a:p>
          <a:p>
            <a:r>
              <a:rPr lang="zh-CN" dirty="0">
                <a:sym typeface="+mn-ea"/>
              </a:rPr>
              <a:t>第二，多个人同时对一个模块式程序编程要更容易。</a:t>
            </a:r>
            <a:endParaRPr lang="zh-CN" dirty="0">
              <a:sym typeface="+mn-ea"/>
            </a:endParaRPr>
          </a:p>
          <a:p>
            <a:r>
              <a:rPr lang="zh-CN" dirty="0">
                <a:sym typeface="+mn-ea"/>
              </a:rPr>
              <a:t>第三，一个写得好的模块化程序把某些依赖关系只局限在一个例程中，这样使得修改起来会更容易。</a:t>
            </a:r>
            <a:endParaRPr lang="zh-CN" dirty="0">
              <a:sym typeface="+mn-ea"/>
            </a:endParaRPr>
          </a:p>
          <a:p>
            <a:endParaRPr lang="zh-CN" dirty="0">
              <a:sym typeface="+mn-ea"/>
            </a:endParaRPr>
          </a:p>
          <a:p>
            <a:endParaRPr lang="zh-CN" dirty="0">
              <a:sym typeface="+mn-ea"/>
            </a:endParaRPr>
          </a:p>
          <a:p>
            <a:r>
              <a:rPr lang="zh-CN" dirty="0">
                <a:sym typeface="+mn-ea"/>
              </a:rPr>
              <a:t>例如，需要以某种格式编与输出，那么重要的当然是让个例程去实现它。如果打印语句分散在程序各处，</a:t>
            </a:r>
            <a:endParaRPr lang="zh-CN" dirty="0">
              <a:sym typeface="+mn-ea"/>
            </a:endParaRPr>
          </a:p>
          <a:p>
            <a:r>
              <a:rPr lang="zh-CN" dirty="0">
                <a:sym typeface="+mn-ea"/>
              </a:rPr>
              <a:t>那么修改所费的时间就会明显地拖长，全局变量和副作用是有害的观念也正是出于模块化是有益的想法。</a:t>
            </a:r>
            <a:endParaRPr lang="zh-CN" dirty="0">
              <a:sym typeface="+mn-ea"/>
            </a:endParaRPr>
          </a:p>
        </p:txBody>
      </p:sp>
      <p:sp>
        <p:nvSpPr>
          <p:cNvPr id="2" name="标题 1"/>
          <p:cNvSpPr>
            <a:spLocks noGrp="1"/>
          </p:cNvSpPr>
          <p:nvPr>
            <p:ph type="title"/>
          </p:nvPr>
        </p:nvSpPr>
        <p:spPr/>
        <p:txBody>
          <a:bodyPr/>
          <a:lstStyle/>
          <a:p>
            <a:r>
              <a:rPr lang="en-US" dirty="0"/>
              <a:t>3.1 </a:t>
            </a:r>
            <a:r>
              <a:rPr lang="zh-CN" altLang="en-US" dirty="0"/>
              <a:t>抽象数据类型</a:t>
            </a:r>
            <a:endParaRPr lang="zh-CN" altLang="en-US" dirty="0"/>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38200" y="1690688"/>
            <a:ext cx="10515600" cy="4731477"/>
          </a:xfrm>
        </p:spPr>
        <p:txBody>
          <a:bodyPr>
            <a:normAutofit lnSpcReduction="20000"/>
          </a:bodyPr>
          <a:lstStyle/>
          <a:p>
            <a:r>
              <a:rPr dirty="0">
                <a:solidFill>
                  <a:srgbClr val="FF0000"/>
                </a:solidFill>
                <a:sym typeface="+mn-ea"/>
              </a:rPr>
              <a:t>抽象数据类型</a:t>
            </a:r>
            <a:r>
              <a:rPr dirty="0">
                <a:sym typeface="+mn-ea"/>
              </a:rPr>
              <a:t>(abstra</a:t>
            </a:r>
            <a:r>
              <a:rPr lang="en-US" dirty="0">
                <a:sym typeface="+mn-ea"/>
              </a:rPr>
              <a:t>ct</a:t>
            </a:r>
            <a:r>
              <a:rPr dirty="0">
                <a:sym typeface="+mn-ea"/>
              </a:rPr>
              <a:t> data</a:t>
            </a:r>
            <a:r>
              <a:rPr lang="en-US" dirty="0">
                <a:sym typeface="+mn-ea"/>
              </a:rPr>
              <a:t> </a:t>
            </a:r>
            <a:r>
              <a:rPr dirty="0">
                <a:sym typeface="+mn-ea"/>
              </a:rPr>
              <a:t>type</a:t>
            </a:r>
            <a:r>
              <a:rPr lang="zh-CN" dirty="0">
                <a:sym typeface="+mn-ea"/>
              </a:rPr>
              <a:t>，</a:t>
            </a:r>
            <a:r>
              <a:rPr dirty="0">
                <a:solidFill>
                  <a:srgbClr val="FF0000"/>
                </a:solidFill>
                <a:sym typeface="+mn-ea"/>
              </a:rPr>
              <a:t>ADT</a:t>
            </a:r>
            <a:r>
              <a:rPr dirty="0">
                <a:sym typeface="+mn-ea"/>
              </a:rPr>
              <a:t>) 是</a:t>
            </a:r>
            <a:r>
              <a:rPr lang="zh-CN" dirty="0">
                <a:solidFill>
                  <a:srgbClr val="FF0000"/>
                </a:solidFill>
                <a:sym typeface="+mn-ea"/>
              </a:rPr>
              <a:t>一些</a:t>
            </a:r>
            <a:r>
              <a:rPr dirty="0">
                <a:solidFill>
                  <a:srgbClr val="FF0000"/>
                </a:solidFill>
                <a:sym typeface="+mn-ea"/>
              </a:rPr>
              <a:t>操作的集合</a:t>
            </a:r>
            <a:r>
              <a:rPr lang="zh-CN" dirty="0">
                <a:sym typeface="+mn-ea"/>
              </a:rPr>
              <a:t>。</a:t>
            </a:r>
            <a:r>
              <a:rPr dirty="0">
                <a:sym typeface="+mn-ea"/>
              </a:rPr>
              <a:t>抽象数据类型是数学的抽象</a:t>
            </a:r>
            <a:r>
              <a:rPr lang="zh-CN" dirty="0">
                <a:sym typeface="+mn-ea"/>
              </a:rPr>
              <a:t>，</a:t>
            </a:r>
            <a:r>
              <a:rPr dirty="0">
                <a:sym typeface="+mn-ea"/>
              </a:rPr>
              <a:t>在ADT的</a:t>
            </a:r>
            <a:endParaRPr dirty="0">
              <a:sym typeface="+mn-ea"/>
            </a:endParaRPr>
          </a:p>
          <a:p>
            <a:r>
              <a:rPr dirty="0">
                <a:sym typeface="+mn-ea"/>
              </a:rPr>
              <a:t>定义中根本</a:t>
            </a:r>
            <a:r>
              <a:rPr dirty="0">
                <a:solidFill>
                  <a:srgbClr val="FF0000"/>
                </a:solidFill>
                <a:sym typeface="+mn-ea"/>
              </a:rPr>
              <a:t>没涉及如何实现操作</a:t>
            </a:r>
            <a:r>
              <a:rPr dirty="0">
                <a:sym typeface="+mn-ea"/>
              </a:rPr>
              <a:t>的集合，这可以看作是模块化设计的</a:t>
            </a:r>
            <a:r>
              <a:rPr lang="zh-CN" dirty="0">
                <a:sym typeface="+mn-ea"/>
              </a:rPr>
              <a:t>扩充。</a:t>
            </a:r>
            <a:endParaRPr lang="zh-CN" dirty="0">
              <a:sym typeface="+mn-ea"/>
            </a:endParaRPr>
          </a:p>
          <a:p>
            <a:endParaRPr lang="zh-CN" dirty="0">
              <a:sym typeface="+mn-ea"/>
            </a:endParaRPr>
          </a:p>
          <a:p>
            <a:endParaRPr lang="zh-CN" dirty="0">
              <a:sym typeface="+mn-ea"/>
            </a:endParaRPr>
          </a:p>
          <a:p>
            <a:r>
              <a:rPr lang="zh-CN" dirty="0">
                <a:sym typeface="+mn-ea"/>
              </a:rPr>
              <a:t>对诸如表、集合、图和它们的操作一起可以看作是抽象数据类型，就像整数、实数和布尔量是数据类型</a:t>
            </a:r>
            <a:endParaRPr lang="zh-CN" dirty="0">
              <a:sym typeface="+mn-ea"/>
            </a:endParaRPr>
          </a:p>
          <a:p>
            <a:r>
              <a:rPr lang="zh-CN" dirty="0">
                <a:sym typeface="+mn-ea"/>
              </a:rPr>
              <a:t>一样。整数、实数及布尔量有与它们相关的操作而抽象数据类型也有与它们自己相关的操作。对于集合</a:t>
            </a:r>
            <a:endParaRPr lang="zh-CN" dirty="0">
              <a:sym typeface="+mn-ea"/>
            </a:endParaRPr>
          </a:p>
          <a:p>
            <a:r>
              <a:rPr lang="zh-CN" dirty="0">
                <a:sym typeface="+mn-ea"/>
              </a:rPr>
              <a:t>ADT，我们可以有诸如并(union)、交(intersection)、测定大小(si</a:t>
            </a:r>
            <a:r>
              <a:rPr lang="en-US" altLang="zh-CN" dirty="0">
                <a:sym typeface="+mn-ea"/>
              </a:rPr>
              <a:t>z</a:t>
            </a:r>
            <a:r>
              <a:rPr lang="zh-CN" dirty="0">
                <a:sym typeface="+mn-ea"/>
              </a:rPr>
              <a:t>e) 以及取余(complernent) 等操</a:t>
            </a:r>
            <a:endParaRPr lang="zh-CN" dirty="0">
              <a:sym typeface="+mn-ea"/>
            </a:endParaRPr>
          </a:p>
          <a:p>
            <a:r>
              <a:rPr lang="zh-CN" dirty="0">
                <a:sym typeface="+mn-ea"/>
              </a:rPr>
              <a:t>作，或者，我们也可以只要两种操作：并和查找(f</a:t>
            </a:r>
            <a:r>
              <a:rPr lang="en-US" altLang="zh-CN" dirty="0">
                <a:sym typeface="+mn-ea"/>
              </a:rPr>
              <a:t>i</a:t>
            </a:r>
            <a:r>
              <a:rPr lang="zh-CN" dirty="0">
                <a:sym typeface="+mn-ea"/>
              </a:rPr>
              <a:t>nd)，这两种操作又在该集合上定义了一种不同的</a:t>
            </a:r>
            <a:endParaRPr lang="zh-CN" dirty="0">
              <a:sym typeface="+mn-ea"/>
            </a:endParaRPr>
          </a:p>
          <a:p>
            <a:r>
              <a:rPr lang="zh-CN" dirty="0">
                <a:sym typeface="+mn-ea"/>
              </a:rPr>
              <a:t>ADT。</a:t>
            </a:r>
            <a:endParaRPr lang="zh-CN" dirty="0">
              <a:sym typeface="+mn-ea"/>
            </a:endParaRPr>
          </a:p>
        </p:txBody>
      </p:sp>
      <p:sp>
        <p:nvSpPr>
          <p:cNvPr id="2" name="标题 1"/>
          <p:cNvSpPr>
            <a:spLocks noGrp="1"/>
          </p:cNvSpPr>
          <p:nvPr>
            <p:ph type="title"/>
          </p:nvPr>
        </p:nvSpPr>
        <p:spPr/>
        <p:txBody>
          <a:bodyPr/>
          <a:lstStyle/>
          <a:p>
            <a:r>
              <a:rPr lang="en-US" dirty="0"/>
              <a:t>3.1 </a:t>
            </a:r>
            <a:r>
              <a:rPr lang="zh-CN" altLang="en-US" dirty="0"/>
              <a:t>抽象数据类型</a:t>
            </a:r>
            <a:endParaRPr lang="zh-CN" altLang="en-US" dirty="0"/>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38200" y="1690688"/>
            <a:ext cx="10515600" cy="4731477"/>
          </a:xfrm>
        </p:spPr>
        <p:txBody>
          <a:bodyPr>
            <a:normAutofit lnSpcReduction="20000"/>
          </a:bodyPr>
          <a:lstStyle/>
          <a:p>
            <a:r>
              <a:rPr lang="zh-CN" dirty="0">
                <a:sym typeface="+mn-ea"/>
              </a:rPr>
              <a:t>我们的基本的想法是，这些操作的实现只在程序中编写一次，而程序中任何其他部分需要在该ADT上运</a:t>
            </a:r>
            <a:endParaRPr lang="zh-CN" dirty="0">
              <a:sym typeface="+mn-ea"/>
            </a:endParaRPr>
          </a:p>
          <a:p>
            <a:r>
              <a:rPr lang="zh-CN" dirty="0">
                <a:sym typeface="+mn-ea"/>
              </a:rPr>
              <a:t>行其中的一种操作时可以通过调用适当的函数来进行如果由于某种原因需要改变操作的细节。那么通过</a:t>
            </a:r>
            <a:endParaRPr lang="zh-CN" dirty="0">
              <a:sym typeface="+mn-ea"/>
            </a:endParaRPr>
          </a:p>
          <a:p>
            <a:r>
              <a:rPr lang="zh-CN" dirty="0">
                <a:sym typeface="+mn-ea"/>
              </a:rPr>
              <a:t>只修改运行这此ADT操作的例程应该容易实现在理想的情况下这种改变对于程序的其余部分通常是完全</a:t>
            </a:r>
            <a:endParaRPr lang="zh-CN" dirty="0">
              <a:sym typeface="+mn-ea"/>
            </a:endParaRPr>
          </a:p>
          <a:p>
            <a:r>
              <a:rPr lang="zh-CN" dirty="0">
                <a:sym typeface="+mn-ea"/>
              </a:rPr>
              <a:t>透明的。</a:t>
            </a:r>
            <a:endParaRPr lang="zh-CN" dirty="0">
              <a:sym typeface="+mn-ea"/>
            </a:endParaRPr>
          </a:p>
          <a:p>
            <a:endParaRPr lang="zh-CN" dirty="0">
              <a:sym typeface="+mn-ea"/>
            </a:endParaRPr>
          </a:p>
          <a:p>
            <a:endParaRPr lang="zh-CN" dirty="0">
              <a:sym typeface="+mn-ea"/>
            </a:endParaRPr>
          </a:p>
          <a:p>
            <a:r>
              <a:rPr lang="zh-CN" dirty="0">
                <a:sym typeface="+mn-ea"/>
              </a:rPr>
              <a:t>对于每种ADT并不存在什么法则来告诉我们必须要有哪些操作；这是一个设计决策错误处理和关系的重</a:t>
            </a:r>
            <a:endParaRPr lang="zh-CN" dirty="0">
              <a:sym typeface="+mn-ea"/>
            </a:endParaRPr>
          </a:p>
          <a:p>
            <a:r>
              <a:rPr lang="zh-CN" dirty="0">
                <a:sym typeface="+mn-ea"/>
              </a:rPr>
              <a:t>组(在适当的地方)一般也取决于程序设计者：我们在本章中将要讨论的这三种数据结构是ADT的最基本</a:t>
            </a:r>
            <a:endParaRPr lang="zh-CN" dirty="0">
              <a:sym typeface="+mn-ea"/>
            </a:endParaRPr>
          </a:p>
          <a:p>
            <a:r>
              <a:rPr lang="zh-CN" dirty="0">
                <a:sym typeface="+mn-ea"/>
              </a:rPr>
              <a:t>的例子。我们将会看到它们中的每一种是如何以多种方法实现的，不过，使用它们的程序却没有必要知</a:t>
            </a:r>
            <a:endParaRPr lang="zh-CN" dirty="0">
              <a:sym typeface="+mn-ea"/>
            </a:endParaRPr>
          </a:p>
          <a:p>
            <a:r>
              <a:rPr lang="zh-CN" dirty="0">
                <a:sym typeface="+mn-ea"/>
              </a:rPr>
              <a:t>道它们是如何正确实现的。</a:t>
            </a:r>
            <a:endParaRPr lang="zh-CN" dirty="0">
              <a:sym typeface="+mn-ea"/>
            </a:endParaRPr>
          </a:p>
        </p:txBody>
      </p:sp>
      <p:sp>
        <p:nvSpPr>
          <p:cNvPr id="2" name="标题 1"/>
          <p:cNvSpPr>
            <a:spLocks noGrp="1"/>
          </p:cNvSpPr>
          <p:nvPr>
            <p:ph type="title"/>
          </p:nvPr>
        </p:nvSpPr>
        <p:spPr/>
        <p:txBody>
          <a:bodyPr/>
          <a:lstStyle/>
          <a:p>
            <a:r>
              <a:rPr lang="en-US" dirty="0"/>
              <a:t>3.1 </a:t>
            </a:r>
            <a:r>
              <a:rPr lang="zh-CN" altLang="en-US" dirty="0"/>
              <a:t>抽象数据类型</a:t>
            </a:r>
            <a:endParaRPr lang="zh-CN" altLang="en-US" dirty="0"/>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38200" y="1690688"/>
            <a:ext cx="10515600" cy="4731477"/>
          </a:xfrm>
        </p:spPr>
        <p:txBody>
          <a:bodyPr>
            <a:normAutofit lnSpcReduction="20000"/>
          </a:bodyPr>
          <a:lstStyle/>
          <a:p>
            <a:r>
              <a:rPr lang="zh-CN" dirty="0">
                <a:sym typeface="+mn-ea"/>
              </a:rPr>
              <a:t>我们将处理一般的形如A</a:t>
            </a:r>
            <a:r>
              <a:rPr lang="en-US" altLang="zh-CN" baseline="-25000" dirty="0">
                <a:sym typeface="+mn-ea"/>
              </a:rPr>
              <a:t>1</a:t>
            </a:r>
            <a:r>
              <a:rPr lang="zh-CN" altLang="en-US" baseline="-25000" dirty="0">
                <a:sym typeface="+mn-ea"/>
              </a:rPr>
              <a:t>，</a:t>
            </a:r>
            <a:r>
              <a:rPr lang="zh-CN" dirty="0">
                <a:sym typeface="+mn-ea"/>
              </a:rPr>
              <a:t>A</a:t>
            </a:r>
            <a:r>
              <a:rPr lang="en-US" altLang="zh-CN" baseline="-25000" dirty="0">
                <a:sym typeface="+mn-ea"/>
              </a:rPr>
              <a:t>2</a:t>
            </a:r>
            <a:r>
              <a:rPr lang="zh-CN" dirty="0">
                <a:sym typeface="+mn-ea"/>
              </a:rPr>
              <a:t>，A</a:t>
            </a:r>
            <a:r>
              <a:rPr lang="en-US" altLang="zh-CN" baseline="-25000" dirty="0">
                <a:sym typeface="+mn-ea"/>
              </a:rPr>
              <a:t>3</a:t>
            </a:r>
            <a:r>
              <a:rPr lang="zh-CN" dirty="0">
                <a:sym typeface="+mn-ea"/>
              </a:rPr>
              <a:t>.....A</a:t>
            </a:r>
            <a:r>
              <a:rPr lang="en-US" altLang="zh-CN" baseline="-25000" dirty="0">
                <a:sym typeface="+mn-ea"/>
              </a:rPr>
              <a:t>N</a:t>
            </a:r>
            <a:r>
              <a:rPr lang="zh-CN" dirty="0">
                <a:sym typeface="+mn-ea"/>
              </a:rPr>
              <a:t>的表。我们说，这个表的大小是N。我们称</a:t>
            </a:r>
            <a:r>
              <a:rPr lang="zh-CN" dirty="0">
                <a:solidFill>
                  <a:srgbClr val="FF0000"/>
                </a:solidFill>
                <a:sym typeface="+mn-ea"/>
              </a:rPr>
              <a:t>大小为0</a:t>
            </a:r>
            <a:r>
              <a:rPr lang="zh-CN" dirty="0">
                <a:sym typeface="+mn-ea"/>
              </a:rPr>
              <a:t>的表为</a:t>
            </a:r>
            <a:r>
              <a:rPr lang="zh-CN" dirty="0">
                <a:solidFill>
                  <a:srgbClr val="FF0000"/>
                </a:solidFill>
                <a:sym typeface="+mn-ea"/>
              </a:rPr>
              <a:t>空表</a:t>
            </a:r>
            <a:endParaRPr lang="zh-CN" dirty="0">
              <a:sym typeface="+mn-ea"/>
            </a:endParaRPr>
          </a:p>
          <a:p>
            <a:r>
              <a:rPr lang="zh-CN" dirty="0">
                <a:solidFill>
                  <a:srgbClr val="FF0000"/>
                </a:solidFill>
                <a:sym typeface="+mn-ea"/>
              </a:rPr>
              <a:t>(empty list)</a:t>
            </a:r>
            <a:r>
              <a:rPr lang="zh-CN" dirty="0">
                <a:sym typeface="+mn-ea"/>
              </a:rPr>
              <a:t>。</a:t>
            </a:r>
            <a:endParaRPr lang="zh-CN" dirty="0">
              <a:sym typeface="+mn-ea"/>
            </a:endParaRPr>
          </a:p>
          <a:p>
            <a:endParaRPr lang="zh-CN" dirty="0">
              <a:sym typeface="+mn-ea"/>
            </a:endParaRPr>
          </a:p>
          <a:p>
            <a:r>
              <a:rPr lang="zh-CN" dirty="0">
                <a:sym typeface="+mn-ea"/>
              </a:rPr>
              <a:t>对于除空表外的任何表，我们说A</a:t>
            </a:r>
            <a:r>
              <a:rPr lang="en-US" altLang="zh-CN" baseline="-25000" dirty="0">
                <a:sym typeface="+mn-ea"/>
              </a:rPr>
              <a:t>i</a:t>
            </a:r>
            <a:r>
              <a:rPr lang="zh-CN" baseline="-25000" dirty="0">
                <a:sym typeface="+mn-ea"/>
              </a:rPr>
              <a:t>+1</a:t>
            </a:r>
            <a:r>
              <a:rPr lang="zh-CN" dirty="0">
                <a:solidFill>
                  <a:srgbClr val="FF0000"/>
                </a:solidFill>
                <a:sym typeface="+mn-ea"/>
              </a:rPr>
              <a:t>后继</a:t>
            </a:r>
            <a:r>
              <a:rPr lang="zh-CN" dirty="0">
                <a:sym typeface="+mn-ea"/>
              </a:rPr>
              <a:t>A</a:t>
            </a:r>
            <a:r>
              <a:rPr lang="en-US" altLang="zh-CN" baseline="-25000" dirty="0">
                <a:sym typeface="+mn-ea"/>
              </a:rPr>
              <a:t>i</a:t>
            </a:r>
            <a:r>
              <a:rPr lang="zh-CN" dirty="0">
                <a:sym typeface="+mn-ea"/>
              </a:rPr>
              <a:t>(或继A</a:t>
            </a:r>
            <a:r>
              <a:rPr lang="en-US" altLang="zh-CN" baseline="-25000" dirty="0">
                <a:sym typeface="+mn-ea"/>
              </a:rPr>
              <a:t>i</a:t>
            </a:r>
            <a:r>
              <a:rPr lang="zh-CN" dirty="0">
                <a:sym typeface="+mn-ea"/>
              </a:rPr>
              <a:t>之后)并称A</a:t>
            </a:r>
            <a:r>
              <a:rPr lang="en-US" altLang="zh-CN" baseline="-25000" dirty="0">
                <a:sym typeface="+mn-ea"/>
              </a:rPr>
              <a:t>i-1</a:t>
            </a:r>
            <a:r>
              <a:rPr lang="en-US" altLang="zh-CN" dirty="0">
                <a:sym typeface="+mn-ea"/>
              </a:rPr>
              <a:t>(i</a:t>
            </a:r>
            <a:r>
              <a:rPr lang="zh-CN" dirty="0">
                <a:sym typeface="+mn-ea"/>
              </a:rPr>
              <a:t>&lt;N)</a:t>
            </a:r>
            <a:r>
              <a:rPr lang="zh-CN" dirty="0">
                <a:solidFill>
                  <a:srgbClr val="FF0000"/>
                </a:solidFill>
                <a:sym typeface="+mn-ea"/>
              </a:rPr>
              <a:t>前驱</a:t>
            </a:r>
            <a:r>
              <a:rPr lang="zh-CN" dirty="0">
                <a:sym typeface="+mn-ea"/>
              </a:rPr>
              <a:t>A</a:t>
            </a:r>
            <a:r>
              <a:rPr lang="en-US" altLang="zh-CN" baseline="-25000" dirty="0">
                <a:sym typeface="+mn-ea"/>
              </a:rPr>
              <a:t>i</a:t>
            </a:r>
            <a:r>
              <a:rPr lang="zh-CN" dirty="0">
                <a:sym typeface="+mn-ea"/>
              </a:rPr>
              <a:t>(i&gt;1)。表中的第一个元素</a:t>
            </a:r>
            <a:endParaRPr lang="zh-CN" dirty="0">
              <a:sym typeface="+mn-ea"/>
            </a:endParaRPr>
          </a:p>
          <a:p>
            <a:r>
              <a:rPr lang="zh-CN" dirty="0">
                <a:sym typeface="+mn-ea"/>
              </a:rPr>
              <a:t>是A</a:t>
            </a:r>
            <a:r>
              <a:rPr lang="en-US" altLang="zh-CN" baseline="-25000" dirty="0">
                <a:sym typeface="+mn-ea"/>
              </a:rPr>
              <a:t>1</a:t>
            </a:r>
            <a:r>
              <a:rPr lang="zh-CN" dirty="0">
                <a:sym typeface="+mn-ea"/>
              </a:rPr>
              <a:t>，而最后一个元素是A</a:t>
            </a:r>
            <a:r>
              <a:rPr lang="en-US" altLang="zh-CN" baseline="-25000" dirty="0">
                <a:sym typeface="+mn-ea"/>
              </a:rPr>
              <a:t>N</a:t>
            </a:r>
            <a:r>
              <a:rPr lang="zh-CN" altLang="en-US" dirty="0">
                <a:sym typeface="+mn-ea"/>
              </a:rPr>
              <a:t>。</a:t>
            </a:r>
            <a:r>
              <a:rPr lang="zh-CN" dirty="0">
                <a:sym typeface="+mn-ea"/>
              </a:rPr>
              <a:t>我们将</a:t>
            </a:r>
            <a:r>
              <a:rPr lang="zh-CN" dirty="0">
                <a:solidFill>
                  <a:srgbClr val="FF0000"/>
                </a:solidFill>
                <a:sym typeface="+mn-ea"/>
              </a:rPr>
              <a:t>不定义A</a:t>
            </a:r>
            <a:r>
              <a:rPr lang="zh-CN" baseline="-25000" dirty="0">
                <a:solidFill>
                  <a:srgbClr val="FF0000"/>
                </a:solidFill>
                <a:sym typeface="+mn-ea"/>
              </a:rPr>
              <a:t>1</a:t>
            </a:r>
            <a:r>
              <a:rPr lang="zh-CN" dirty="0">
                <a:solidFill>
                  <a:srgbClr val="FF0000"/>
                </a:solidFill>
                <a:sym typeface="+mn-ea"/>
              </a:rPr>
              <a:t>的前驱元素，也不定义A</a:t>
            </a:r>
            <a:r>
              <a:rPr lang="en-US" altLang="zh-CN" baseline="-25000" dirty="0">
                <a:solidFill>
                  <a:srgbClr val="FF0000"/>
                </a:solidFill>
                <a:sym typeface="+mn-ea"/>
              </a:rPr>
              <a:t>N</a:t>
            </a:r>
            <a:r>
              <a:rPr lang="zh-CN" dirty="0">
                <a:solidFill>
                  <a:srgbClr val="FF0000"/>
                </a:solidFill>
                <a:sym typeface="+mn-ea"/>
              </a:rPr>
              <a:t>的后继元素</a:t>
            </a:r>
            <a:r>
              <a:rPr lang="zh-CN" dirty="0">
                <a:sym typeface="+mn-ea"/>
              </a:rPr>
              <a:t>。元素A</a:t>
            </a:r>
            <a:r>
              <a:rPr lang="en-US" altLang="zh-CN" baseline="-25000" dirty="0">
                <a:sym typeface="+mn-ea"/>
              </a:rPr>
              <a:t>i</a:t>
            </a:r>
            <a:r>
              <a:rPr lang="zh-CN" dirty="0">
                <a:sym typeface="+mn-ea"/>
              </a:rPr>
              <a:t>在表中的位置</a:t>
            </a:r>
            <a:endParaRPr lang="zh-CN" dirty="0">
              <a:sym typeface="+mn-ea"/>
            </a:endParaRPr>
          </a:p>
          <a:p>
            <a:r>
              <a:rPr lang="zh-CN" dirty="0">
                <a:sym typeface="+mn-ea"/>
              </a:rPr>
              <a:t>为i。为了简单起见，我们在讨论中将假设表中的元素是整数，但一般说来任意的复元素也是允许的。</a:t>
            </a:r>
            <a:endParaRPr lang="zh-CN" dirty="0">
              <a:sym typeface="+mn-ea"/>
            </a:endParaRPr>
          </a:p>
        </p:txBody>
      </p:sp>
      <p:sp>
        <p:nvSpPr>
          <p:cNvPr id="2" name="标题 1"/>
          <p:cNvSpPr>
            <a:spLocks noGrp="1"/>
          </p:cNvSpPr>
          <p:nvPr>
            <p:ph type="title"/>
          </p:nvPr>
        </p:nvSpPr>
        <p:spPr/>
        <p:txBody>
          <a:bodyPr/>
          <a:lstStyle/>
          <a:p>
            <a:r>
              <a:rPr lang="en-US" dirty="0"/>
              <a:t>3.2 表ADT</a:t>
            </a:r>
            <a:endParaRPr lang="en-US" dirty="0"/>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38200" y="1690688"/>
            <a:ext cx="10515600" cy="4731477"/>
          </a:xfrm>
        </p:spPr>
        <p:txBody>
          <a:bodyPr>
            <a:normAutofit lnSpcReduction="20000"/>
          </a:bodyPr>
          <a:lstStyle/>
          <a:p>
            <a:r>
              <a:rPr dirty="0">
                <a:sym typeface="+mn-ea"/>
              </a:rPr>
              <a:t>与这些“定义”相关的是我们要在表ADT上进行的操作的集合。</a:t>
            </a:r>
            <a:r>
              <a:rPr dirty="0">
                <a:solidFill>
                  <a:srgbClr val="FF0000"/>
                </a:solidFill>
                <a:sym typeface="+mn-ea"/>
              </a:rPr>
              <a:t>PrintList</a:t>
            </a:r>
            <a:r>
              <a:rPr dirty="0">
                <a:sym typeface="+mn-ea"/>
              </a:rPr>
              <a:t>和</a:t>
            </a:r>
            <a:r>
              <a:rPr dirty="0">
                <a:solidFill>
                  <a:srgbClr val="FF0000"/>
                </a:solidFill>
                <a:sym typeface="+mn-ea"/>
              </a:rPr>
              <a:t>MakeEmpty</a:t>
            </a:r>
            <a:r>
              <a:rPr dirty="0">
                <a:sym typeface="+mn-ea"/>
              </a:rPr>
              <a:t>是常用的操作， </a:t>
            </a:r>
            <a:endParaRPr dirty="0">
              <a:sym typeface="+mn-ea"/>
            </a:endParaRPr>
          </a:p>
          <a:p>
            <a:r>
              <a:rPr dirty="0">
                <a:sym typeface="+mn-ea"/>
              </a:rPr>
              <a:t>其功能显而易见；</a:t>
            </a:r>
            <a:r>
              <a:rPr dirty="0">
                <a:solidFill>
                  <a:srgbClr val="FF0000"/>
                </a:solidFill>
                <a:sym typeface="+mn-ea"/>
              </a:rPr>
              <a:t>Find</a:t>
            </a:r>
            <a:r>
              <a:rPr dirty="0">
                <a:sym typeface="+mn-ea"/>
              </a:rPr>
              <a:t>返回关键字首次出现的位置；</a:t>
            </a:r>
            <a:r>
              <a:rPr dirty="0">
                <a:solidFill>
                  <a:srgbClr val="FF0000"/>
                </a:solidFill>
                <a:sym typeface="+mn-ea"/>
              </a:rPr>
              <a:t>Insert</a:t>
            </a:r>
            <a:r>
              <a:rPr dirty="0">
                <a:sym typeface="+mn-ea"/>
              </a:rPr>
              <a:t>和</a:t>
            </a:r>
            <a:r>
              <a:rPr dirty="0">
                <a:solidFill>
                  <a:srgbClr val="FF0000"/>
                </a:solidFill>
                <a:sym typeface="+mn-ea"/>
              </a:rPr>
              <a:t>Delete</a:t>
            </a:r>
            <a:r>
              <a:rPr dirty="0">
                <a:sym typeface="+mn-ea"/>
              </a:rPr>
              <a:t>一般是从表的某个位置插</a:t>
            </a:r>
            <a:r>
              <a:rPr lang="zh-CN" altLang="en-US" dirty="0">
                <a:sym typeface="+mn-ea"/>
              </a:rPr>
              <a:t>入</a:t>
            </a:r>
            <a:r>
              <a:rPr dirty="0">
                <a:sym typeface="+mn-ea"/>
              </a:rPr>
              <a:t>和删除</a:t>
            </a:r>
            <a:endParaRPr dirty="0">
              <a:sym typeface="+mn-ea"/>
            </a:endParaRPr>
          </a:p>
          <a:p>
            <a:r>
              <a:rPr dirty="0">
                <a:sym typeface="+mn-ea"/>
              </a:rPr>
              <a:t>某个关键字；而</a:t>
            </a:r>
            <a:r>
              <a:rPr dirty="0">
                <a:solidFill>
                  <a:srgbClr val="FF0000"/>
                </a:solidFill>
                <a:sym typeface="+mn-ea"/>
              </a:rPr>
              <a:t>FindKth</a:t>
            </a:r>
            <a:r>
              <a:rPr dirty="0">
                <a:sym typeface="+mn-ea"/>
              </a:rPr>
              <a:t>则返回某个位置上(作为参数而被指定)的元素。</a:t>
            </a:r>
            <a:endParaRPr dirty="0">
              <a:sym typeface="+mn-ea"/>
            </a:endParaRPr>
          </a:p>
          <a:p>
            <a:endParaRPr dirty="0">
              <a:sym typeface="+mn-ea"/>
            </a:endParaRPr>
          </a:p>
          <a:p>
            <a:r>
              <a:rPr dirty="0">
                <a:sym typeface="+mn-ea"/>
              </a:rPr>
              <a:t>如果34，12，52，16，12是一个表</a:t>
            </a:r>
            <a:r>
              <a:rPr lang="zh-CN" dirty="0">
                <a:sym typeface="+mn-ea"/>
              </a:rPr>
              <a:t>。</a:t>
            </a:r>
            <a:r>
              <a:rPr dirty="0">
                <a:sym typeface="+mn-ea"/>
              </a:rPr>
              <a:t>则Find(52)会返回3；Insert(X，3) 可能把表变成34，12，52， </a:t>
            </a:r>
            <a:endParaRPr dirty="0">
              <a:sym typeface="+mn-ea"/>
            </a:endParaRPr>
          </a:p>
          <a:p>
            <a:r>
              <a:rPr lang="en-US" dirty="0">
                <a:sym typeface="+mn-ea"/>
              </a:rPr>
              <a:t>X</a:t>
            </a:r>
            <a:r>
              <a:rPr dirty="0">
                <a:sym typeface="+mn-ea"/>
              </a:rPr>
              <a:t>，16，12(如果我们在给定位置的后面插</a:t>
            </a:r>
            <a:r>
              <a:rPr lang="zh-CN" dirty="0">
                <a:sym typeface="+mn-ea"/>
              </a:rPr>
              <a:t>入</a:t>
            </a:r>
            <a:r>
              <a:rPr dirty="0">
                <a:sym typeface="+mn-ea"/>
              </a:rPr>
              <a:t>的话)；而Delete(52)则将该表变为34，12，X</a:t>
            </a:r>
            <a:r>
              <a:rPr lang="zh-CN" dirty="0">
                <a:sym typeface="+mn-ea"/>
              </a:rPr>
              <a:t>，</a:t>
            </a:r>
            <a:r>
              <a:rPr dirty="0">
                <a:sym typeface="+mn-ea"/>
              </a:rPr>
              <a:t>16，12。</a:t>
            </a:r>
            <a:endParaRPr dirty="0">
              <a:sym typeface="+mn-ea"/>
            </a:endParaRPr>
          </a:p>
          <a:p>
            <a:endParaRPr dirty="0">
              <a:sym typeface="+mn-ea"/>
            </a:endParaRPr>
          </a:p>
          <a:p>
            <a:r>
              <a:rPr dirty="0">
                <a:sym typeface="+mn-ea"/>
              </a:rPr>
              <a:t>当然，一个函数的功能怎样才算恰当，完全要由程序设计员来确定，就像对特殊情况的处理那样(例如， </a:t>
            </a:r>
            <a:endParaRPr dirty="0">
              <a:sym typeface="+mn-ea"/>
            </a:endParaRPr>
          </a:p>
          <a:p>
            <a:r>
              <a:rPr dirty="0">
                <a:sym typeface="+mn-ea"/>
              </a:rPr>
              <a:t>上述Find(1)返回什么?)。我们还可以添加一些运算，比如</a:t>
            </a:r>
            <a:r>
              <a:rPr dirty="0">
                <a:solidFill>
                  <a:srgbClr val="FF0000"/>
                </a:solidFill>
                <a:sym typeface="+mn-ea"/>
              </a:rPr>
              <a:t>Ne</a:t>
            </a:r>
            <a:r>
              <a:rPr lang="en-US" dirty="0">
                <a:solidFill>
                  <a:srgbClr val="FF0000"/>
                </a:solidFill>
                <a:sym typeface="+mn-ea"/>
              </a:rPr>
              <a:t>x</a:t>
            </a:r>
            <a:r>
              <a:rPr dirty="0">
                <a:solidFill>
                  <a:srgbClr val="FF0000"/>
                </a:solidFill>
                <a:sym typeface="+mn-ea"/>
              </a:rPr>
              <a:t>t和Pr</a:t>
            </a:r>
            <a:r>
              <a:rPr lang="en-US" dirty="0">
                <a:solidFill>
                  <a:srgbClr val="FF0000"/>
                </a:solidFill>
                <a:sym typeface="+mn-ea"/>
              </a:rPr>
              <a:t>ev</a:t>
            </a:r>
            <a:r>
              <a:rPr dirty="0">
                <a:solidFill>
                  <a:srgbClr val="FF0000"/>
                </a:solidFill>
                <a:sym typeface="+mn-ea"/>
              </a:rPr>
              <a:t>ious</a:t>
            </a:r>
            <a:r>
              <a:rPr dirty="0">
                <a:sym typeface="+mn-ea"/>
              </a:rPr>
              <a:t>，它们会取一个位置作为参</a:t>
            </a:r>
            <a:endParaRPr dirty="0">
              <a:sym typeface="+mn-ea"/>
            </a:endParaRPr>
          </a:p>
          <a:p>
            <a:r>
              <a:rPr dirty="0">
                <a:sym typeface="+mn-ea"/>
              </a:rPr>
              <a:t>数并分别返回其后继元和前驱元的</a:t>
            </a:r>
            <a:r>
              <a:rPr dirty="0">
                <a:solidFill>
                  <a:srgbClr val="FF0000"/>
                </a:solidFill>
                <a:sym typeface="+mn-ea"/>
              </a:rPr>
              <a:t>位置</a:t>
            </a:r>
            <a:r>
              <a:rPr dirty="0">
                <a:sym typeface="+mn-ea"/>
              </a:rPr>
              <a:t>。</a:t>
            </a:r>
            <a:endParaRPr dirty="0">
              <a:sym typeface="+mn-ea"/>
            </a:endParaRPr>
          </a:p>
        </p:txBody>
      </p:sp>
      <p:sp>
        <p:nvSpPr>
          <p:cNvPr id="2" name="标题 1"/>
          <p:cNvSpPr>
            <a:spLocks noGrp="1"/>
          </p:cNvSpPr>
          <p:nvPr>
            <p:ph type="title"/>
          </p:nvPr>
        </p:nvSpPr>
        <p:spPr/>
        <p:txBody>
          <a:bodyPr/>
          <a:lstStyle/>
          <a:p>
            <a:r>
              <a:rPr lang="en-US" dirty="0"/>
              <a:t>3.2 表ADT</a:t>
            </a:r>
            <a:endParaRPr lang="en-US" dirty="0"/>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38200" y="1690688"/>
            <a:ext cx="10515600" cy="4731477"/>
          </a:xfrm>
        </p:spPr>
        <p:txBody>
          <a:bodyPr>
            <a:normAutofit lnSpcReduction="20000"/>
          </a:bodyPr>
          <a:lstStyle/>
          <a:p>
            <a:r>
              <a:rPr dirty="0">
                <a:sym typeface="+mn-ea"/>
              </a:rPr>
              <a:t>对表的所有操作都可以通过使用</a:t>
            </a:r>
            <a:r>
              <a:rPr dirty="0">
                <a:solidFill>
                  <a:srgbClr val="FF0000"/>
                </a:solidFill>
                <a:sym typeface="+mn-ea"/>
              </a:rPr>
              <a:t>数组</a:t>
            </a:r>
            <a:r>
              <a:rPr dirty="0">
                <a:sym typeface="+mn-ea"/>
              </a:rPr>
              <a:t>来实现。虽然数组是动态指定的，但是还是需要对表的大小的最大</a:t>
            </a:r>
            <a:endParaRPr dirty="0">
              <a:sym typeface="+mn-ea"/>
            </a:endParaRPr>
          </a:p>
          <a:p>
            <a:r>
              <a:rPr dirty="0">
                <a:sym typeface="+mn-ea"/>
              </a:rPr>
              <a:t>值进行估计。通常需要估计得大一些，从而会浪费大量的空间。这是严重的局限，特别是在存在许多未</a:t>
            </a:r>
            <a:endParaRPr dirty="0">
              <a:sym typeface="+mn-ea"/>
            </a:endParaRPr>
          </a:p>
          <a:p>
            <a:r>
              <a:rPr dirty="0">
                <a:sym typeface="+mn-ea"/>
              </a:rPr>
              <a:t>知大小的表的情况下</a:t>
            </a:r>
            <a:r>
              <a:rPr lang="zh-CN" dirty="0">
                <a:sym typeface="+mn-ea"/>
              </a:rPr>
              <a:t>。</a:t>
            </a:r>
            <a:endParaRPr lang="zh-CN" dirty="0">
              <a:sym typeface="+mn-ea"/>
            </a:endParaRPr>
          </a:p>
          <a:p>
            <a:endParaRPr lang="zh-CN" dirty="0">
              <a:sym typeface="+mn-ea"/>
            </a:endParaRPr>
          </a:p>
          <a:p>
            <a:r>
              <a:rPr lang="zh-CN" dirty="0">
                <a:sym typeface="+mn-ea"/>
              </a:rPr>
              <a:t>数组实现使得PrintList和Find正如所预期的那样以线性时间执行，而FindKth则花费常数时间。然而，</a:t>
            </a:r>
            <a:endParaRPr lang="zh-CN" dirty="0">
              <a:sym typeface="+mn-ea"/>
            </a:endParaRPr>
          </a:p>
          <a:p>
            <a:r>
              <a:rPr lang="zh-CN" dirty="0">
                <a:sym typeface="+mn-ea"/>
              </a:rPr>
              <a:t>插入和删除的花费是昂贵的。例如，在位置0的插入(这实际上是做一个新的第一元素)首先需要将整个</a:t>
            </a:r>
            <a:endParaRPr lang="zh-CN" dirty="0">
              <a:sym typeface="+mn-ea"/>
            </a:endParaRPr>
          </a:p>
          <a:p>
            <a:r>
              <a:rPr lang="zh-CN" dirty="0">
                <a:sym typeface="+mn-ea"/>
              </a:rPr>
              <a:t>数组后移一个位置以空出空间来，而删除第一个元索则需要将表中的所有元素前移一个位置，因此这两</a:t>
            </a:r>
            <a:endParaRPr lang="zh-CN" dirty="0">
              <a:sym typeface="+mn-ea"/>
            </a:endParaRPr>
          </a:p>
          <a:p>
            <a:r>
              <a:rPr lang="zh-CN" dirty="0">
                <a:sym typeface="+mn-ea"/>
              </a:rPr>
              <a:t>种操作的最坏情况为</a:t>
            </a:r>
            <a:r>
              <a:rPr lang="zh-CN" b="1" dirty="0">
                <a:sym typeface="+mn-ea"/>
              </a:rPr>
              <a:t>O</a:t>
            </a:r>
            <a:r>
              <a:rPr lang="zh-CN" dirty="0">
                <a:sym typeface="+mn-ea"/>
              </a:rPr>
              <a:t>(N)，平均来看，这两种运算都需要移动表的一半的元素，因此仍然需要线性时间。</a:t>
            </a:r>
            <a:endParaRPr lang="zh-CN" dirty="0">
              <a:sym typeface="+mn-ea"/>
            </a:endParaRPr>
          </a:p>
          <a:p>
            <a:r>
              <a:rPr lang="zh-CN" dirty="0">
                <a:sym typeface="+mn-ea"/>
              </a:rPr>
              <a:t>只通过N次相继插</a:t>
            </a:r>
            <a:r>
              <a:rPr lang="zh-CN" altLang="en-US" dirty="0">
                <a:sym typeface="+mn-ea"/>
              </a:rPr>
              <a:t>入</a:t>
            </a:r>
            <a:r>
              <a:rPr lang="zh-CN" dirty="0">
                <a:sym typeface="+mn-ea"/>
              </a:rPr>
              <a:t>来建立一个表将需要二次时间。</a:t>
            </a:r>
            <a:endParaRPr lang="zh-CN" dirty="0">
              <a:sym typeface="+mn-ea"/>
            </a:endParaRPr>
          </a:p>
          <a:p>
            <a:endParaRPr lang="zh-CN" dirty="0">
              <a:sym typeface="+mn-ea"/>
            </a:endParaRPr>
          </a:p>
          <a:p>
            <a:r>
              <a:rPr lang="zh-CN" dirty="0">
                <a:sym typeface="+mn-ea"/>
              </a:rPr>
              <a:t>因为</a:t>
            </a:r>
            <a:r>
              <a:rPr lang="zh-CN" dirty="0">
                <a:solidFill>
                  <a:srgbClr val="FF0000"/>
                </a:solidFill>
                <a:sym typeface="+mn-ea"/>
              </a:rPr>
              <a:t>插入和删除</a:t>
            </a:r>
            <a:r>
              <a:rPr lang="zh-CN" dirty="0">
                <a:sym typeface="+mn-ea"/>
              </a:rPr>
              <a:t>的运行时间是如此的慢以及表的大小还必须事先己知，所以简单数组一般不用来实现表</a:t>
            </a:r>
            <a:endParaRPr lang="zh-CN" dirty="0">
              <a:sym typeface="+mn-ea"/>
            </a:endParaRPr>
          </a:p>
          <a:p>
            <a:r>
              <a:rPr lang="zh-CN" dirty="0">
                <a:sym typeface="+mn-ea"/>
              </a:rPr>
              <a:t>这种结构。</a:t>
            </a:r>
            <a:endParaRPr lang="zh-CN" dirty="0">
              <a:sym typeface="+mn-ea"/>
            </a:endParaRPr>
          </a:p>
        </p:txBody>
      </p:sp>
      <p:sp>
        <p:nvSpPr>
          <p:cNvPr id="2" name="标题 1"/>
          <p:cNvSpPr>
            <a:spLocks noGrp="1"/>
          </p:cNvSpPr>
          <p:nvPr>
            <p:ph type="title"/>
          </p:nvPr>
        </p:nvSpPr>
        <p:spPr/>
        <p:txBody>
          <a:bodyPr/>
          <a:lstStyle/>
          <a:p>
            <a:r>
              <a:rPr lang="en-US" dirty="0"/>
              <a:t>3.2.1 表的</a:t>
            </a:r>
            <a:r>
              <a:rPr lang="zh-CN" altLang="en-US" dirty="0"/>
              <a:t>简</a:t>
            </a:r>
            <a:r>
              <a:rPr lang="en-US" dirty="0"/>
              <a:t>单数组实现</a:t>
            </a:r>
            <a:endParaRPr lang="en-US" dirty="0"/>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38200" y="1690688"/>
            <a:ext cx="10515600" cy="4731477"/>
          </a:xfrm>
        </p:spPr>
        <p:txBody>
          <a:bodyPr>
            <a:normAutofit lnSpcReduction="20000"/>
          </a:bodyPr>
          <a:lstStyle/>
          <a:p>
            <a:r>
              <a:rPr dirty="0">
                <a:sym typeface="+mn-ea"/>
              </a:rPr>
              <a:t>为了避免插</a:t>
            </a:r>
            <a:r>
              <a:rPr lang="zh-CN" dirty="0">
                <a:sym typeface="+mn-ea"/>
              </a:rPr>
              <a:t>入</a:t>
            </a:r>
            <a:r>
              <a:rPr dirty="0">
                <a:sym typeface="+mn-ea"/>
              </a:rPr>
              <a:t>和删除的线性开销，我们需要允许表可以</a:t>
            </a:r>
            <a:r>
              <a:rPr dirty="0">
                <a:solidFill>
                  <a:srgbClr val="FF0000"/>
                </a:solidFill>
                <a:sym typeface="+mn-ea"/>
              </a:rPr>
              <a:t>不连续存储</a:t>
            </a:r>
            <a:r>
              <a:rPr dirty="0">
                <a:sym typeface="+mn-ea"/>
              </a:rPr>
              <a:t>，否则表的部分或全部需要整体移动。</a:t>
            </a:r>
            <a:endParaRPr dirty="0">
              <a:sym typeface="+mn-ea"/>
            </a:endParaRPr>
          </a:p>
          <a:p>
            <a:r>
              <a:rPr dirty="0">
                <a:sym typeface="+mn-ea"/>
              </a:rPr>
              <a:t>图3-1表达了</a:t>
            </a:r>
            <a:r>
              <a:rPr dirty="0">
                <a:solidFill>
                  <a:srgbClr val="FF0000"/>
                </a:solidFill>
                <a:sym typeface="+mn-ea"/>
              </a:rPr>
              <a:t>链表(linked</a:t>
            </a:r>
            <a:r>
              <a:rPr lang="en-US" dirty="0">
                <a:solidFill>
                  <a:srgbClr val="FF0000"/>
                </a:solidFill>
                <a:sym typeface="+mn-ea"/>
              </a:rPr>
              <a:t> </a:t>
            </a:r>
            <a:r>
              <a:rPr dirty="0">
                <a:solidFill>
                  <a:srgbClr val="FF0000"/>
                </a:solidFill>
                <a:sym typeface="+mn-ea"/>
              </a:rPr>
              <a:t>list)</a:t>
            </a:r>
            <a:r>
              <a:rPr dirty="0">
                <a:sym typeface="+mn-ea"/>
              </a:rPr>
              <a:t>的一般想法。</a:t>
            </a:r>
            <a:endParaRPr dirty="0">
              <a:sym typeface="+mn-ea"/>
            </a:endParaRPr>
          </a:p>
          <a:p>
            <a:endParaRPr dirty="0">
              <a:sym typeface="+mn-ea"/>
            </a:endParaRPr>
          </a:p>
          <a:p>
            <a:r>
              <a:rPr dirty="0">
                <a:sym typeface="+mn-ea"/>
              </a:rPr>
              <a:t>链表由一系列</a:t>
            </a:r>
            <a:r>
              <a:rPr dirty="0">
                <a:solidFill>
                  <a:srgbClr val="FF0000"/>
                </a:solidFill>
                <a:sym typeface="+mn-ea"/>
              </a:rPr>
              <a:t>不必在内存中相连</a:t>
            </a:r>
            <a:r>
              <a:rPr dirty="0">
                <a:sym typeface="+mn-ea"/>
              </a:rPr>
              <a:t>的结构组成。每一个结构均含有表元素和指向包含该元素后继元的结构</a:t>
            </a:r>
            <a:endParaRPr dirty="0">
              <a:sym typeface="+mn-ea"/>
            </a:endParaRPr>
          </a:p>
          <a:p>
            <a:r>
              <a:rPr dirty="0">
                <a:sym typeface="+mn-ea"/>
              </a:rPr>
              <a:t>的指针。我们称之为</a:t>
            </a:r>
            <a:r>
              <a:rPr dirty="0">
                <a:solidFill>
                  <a:srgbClr val="FF0000"/>
                </a:solidFill>
                <a:sym typeface="+mn-ea"/>
              </a:rPr>
              <a:t>Next指针</a:t>
            </a:r>
            <a:r>
              <a:rPr dirty="0">
                <a:sym typeface="+mn-ea"/>
              </a:rPr>
              <a:t>。</a:t>
            </a:r>
            <a:r>
              <a:rPr dirty="0">
                <a:solidFill>
                  <a:srgbClr val="FF0000"/>
                </a:solidFill>
                <a:sym typeface="+mn-ea"/>
              </a:rPr>
              <a:t>最后一个单元的Next指针指向NULL</a:t>
            </a:r>
            <a:r>
              <a:rPr dirty="0">
                <a:sym typeface="+mn-ea"/>
              </a:rPr>
              <a:t>；该值由C定义并且不能与其他指针</a:t>
            </a:r>
            <a:endParaRPr dirty="0">
              <a:sym typeface="+mn-ea"/>
            </a:endParaRPr>
          </a:p>
          <a:p>
            <a:r>
              <a:rPr dirty="0">
                <a:sym typeface="+mn-ea"/>
              </a:rPr>
              <a:t>混淆。ANSI</a:t>
            </a:r>
            <a:r>
              <a:rPr lang="en-US" dirty="0">
                <a:sym typeface="+mn-ea"/>
              </a:rPr>
              <a:t> </a:t>
            </a:r>
            <a:r>
              <a:rPr dirty="0">
                <a:sym typeface="+mn-ea"/>
              </a:rPr>
              <a:t>C规定NULL为零。</a:t>
            </a:r>
            <a:endParaRPr dirty="0">
              <a:sym typeface="+mn-ea"/>
            </a:endParaRPr>
          </a:p>
        </p:txBody>
      </p:sp>
      <p:sp>
        <p:nvSpPr>
          <p:cNvPr id="2" name="标题 1"/>
          <p:cNvSpPr>
            <a:spLocks noGrp="1"/>
          </p:cNvSpPr>
          <p:nvPr>
            <p:ph type="title"/>
          </p:nvPr>
        </p:nvSpPr>
        <p:spPr/>
        <p:txBody>
          <a:bodyPr/>
          <a:lstStyle/>
          <a:p>
            <a:r>
              <a:rPr dirty="0"/>
              <a:t>3.2.2</a:t>
            </a:r>
            <a:r>
              <a:rPr lang="en-US" dirty="0"/>
              <a:t> </a:t>
            </a:r>
            <a:r>
              <a:rPr dirty="0"/>
              <a:t>链表</a:t>
            </a:r>
            <a:endParaRPr dirty="0"/>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38200" y="1690688"/>
            <a:ext cx="10515600" cy="4731477"/>
          </a:xfrm>
        </p:spPr>
        <p:txBody>
          <a:bodyPr>
            <a:normAutofit/>
          </a:bodyPr>
          <a:lstStyle/>
          <a:p>
            <a:r>
              <a:rPr dirty="0">
                <a:sym typeface="+mn-ea"/>
              </a:rPr>
              <a:t>我们回忆一下，指针变量就是包含存储另外某个数据的地址的变量。因此，如果P被声明为指向一个结</a:t>
            </a:r>
            <a:endParaRPr dirty="0">
              <a:sym typeface="+mn-ea"/>
            </a:endParaRPr>
          </a:p>
          <a:p>
            <a:r>
              <a:rPr dirty="0">
                <a:sym typeface="+mn-ea"/>
              </a:rPr>
              <a:t>构的指针，那么存储在P中的值就被解释为主存中的一个位置，在该位置能够找到一个结构。该结构</a:t>
            </a:r>
            <a:endParaRPr dirty="0">
              <a:sym typeface="+mn-ea"/>
            </a:endParaRPr>
          </a:p>
          <a:p>
            <a:r>
              <a:rPr dirty="0">
                <a:sym typeface="+mn-ea"/>
              </a:rPr>
              <a:t>的一个域可以通过P</a:t>
            </a:r>
            <a:r>
              <a:rPr lang="en-US" dirty="0">
                <a:sym typeface="+mn-ea"/>
              </a:rPr>
              <a:t>-&gt;</a:t>
            </a:r>
            <a:r>
              <a:rPr dirty="0">
                <a:sym typeface="+mn-ea"/>
              </a:rPr>
              <a:t>FieldNane访问，其中FieldName是我们想要考察的域的名字。图3-2指出图3-1</a:t>
            </a:r>
            <a:endParaRPr dirty="0">
              <a:sym typeface="+mn-ea"/>
            </a:endParaRPr>
          </a:p>
          <a:p>
            <a:r>
              <a:rPr dirty="0">
                <a:sym typeface="+mn-ea"/>
              </a:rPr>
              <a:t>中表的具体表示。这个表含有五个结构，恰好在内存中分配给它们的位置分别是1000，800，712，992</a:t>
            </a:r>
            <a:endParaRPr dirty="0">
              <a:sym typeface="+mn-ea"/>
            </a:endParaRPr>
          </a:p>
          <a:p>
            <a:r>
              <a:rPr dirty="0">
                <a:sym typeface="+mn-ea"/>
              </a:rPr>
              <a:t>和692。第一个结构的指针含有值800，它提供了第二个结构所在的位置。其余每个结构也都有一个指针</a:t>
            </a:r>
            <a:endParaRPr dirty="0">
              <a:sym typeface="+mn-ea"/>
            </a:endParaRPr>
          </a:p>
          <a:p>
            <a:r>
              <a:rPr dirty="0">
                <a:sym typeface="+mn-ea"/>
              </a:rPr>
              <a:t>用于类似的目的。当然，为了访问该表，我们需要知道在哪里能够找到第一个单元。指针变量就能够用</a:t>
            </a:r>
            <a:endParaRPr dirty="0">
              <a:sym typeface="+mn-ea"/>
            </a:endParaRPr>
          </a:p>
          <a:p>
            <a:r>
              <a:rPr dirty="0">
                <a:sym typeface="+mn-ea"/>
              </a:rPr>
              <a:t>于这个目的。重要的是要记住，一个指针就是一个数。本章其余部分我们将用箭头画出指针，因为这样</a:t>
            </a:r>
            <a:endParaRPr dirty="0">
              <a:sym typeface="+mn-ea"/>
            </a:endParaRPr>
          </a:p>
          <a:p>
            <a:r>
              <a:rPr dirty="0">
                <a:sym typeface="+mn-ea"/>
              </a:rPr>
              <a:t>更直观。</a:t>
            </a:r>
            <a:endParaRPr dirty="0">
              <a:sym typeface="+mn-ea"/>
            </a:endParaRPr>
          </a:p>
        </p:txBody>
      </p:sp>
      <p:sp>
        <p:nvSpPr>
          <p:cNvPr id="2" name="标题 1"/>
          <p:cNvSpPr>
            <a:spLocks noGrp="1"/>
          </p:cNvSpPr>
          <p:nvPr>
            <p:ph type="title"/>
          </p:nvPr>
        </p:nvSpPr>
        <p:spPr/>
        <p:txBody>
          <a:bodyPr/>
          <a:lstStyle/>
          <a:p>
            <a:r>
              <a:rPr dirty="0"/>
              <a:t>3.2.2</a:t>
            </a:r>
            <a:r>
              <a:rPr lang="en-US" dirty="0"/>
              <a:t> </a:t>
            </a:r>
            <a:r>
              <a:rPr dirty="0"/>
              <a:t>链表</a:t>
            </a:r>
            <a:endParaRPr dirty="0"/>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dirty="0"/>
              <a:t>3.2.2</a:t>
            </a:r>
            <a:r>
              <a:rPr lang="en-US" dirty="0"/>
              <a:t> </a:t>
            </a:r>
            <a:r>
              <a:rPr dirty="0"/>
              <a:t>链表</a:t>
            </a:r>
            <a:endParaRPr dirty="0"/>
          </a:p>
        </p:txBody>
      </p:sp>
      <p:sp>
        <p:nvSpPr>
          <p:cNvPr id="3" name="内容占位符 2"/>
          <p:cNvSpPr/>
          <p:nvPr>
            <p:ph idx="1"/>
          </p:nvPr>
        </p:nvSpPr>
        <p:spPr/>
        <p:txBody>
          <a:bodyPr/>
          <a:p>
            <a:endParaRPr lang="zh-CN" altLang="en-US"/>
          </a:p>
          <a:p>
            <a:endParaRPr lang="zh-CN" altLang="en-US"/>
          </a:p>
          <a:p>
            <a:endParaRPr lang="zh-CN" altLang="en-US"/>
          </a:p>
          <a:p>
            <a:r>
              <a:rPr lang="en-US" altLang="zh-CN"/>
              <a:t>				    </a:t>
            </a:r>
            <a:r>
              <a:rPr lang="zh-CN" altLang="en-US"/>
              <a:t>图</a:t>
            </a:r>
            <a:r>
              <a:rPr lang="en-US" altLang="zh-CN"/>
              <a:t>3-1 </a:t>
            </a:r>
            <a:r>
              <a:rPr lang="zh-CN" altLang="en-US"/>
              <a:t>一个链表</a:t>
            </a:r>
            <a:endParaRPr lang="zh-CN" altLang="en-US"/>
          </a:p>
          <a:p>
            <a:endParaRPr lang="zh-CN" altLang="en-US"/>
          </a:p>
          <a:p>
            <a:endParaRPr lang="zh-CN" altLang="en-US"/>
          </a:p>
          <a:p>
            <a:endParaRPr lang="zh-CN" altLang="en-US"/>
          </a:p>
          <a:p>
            <a:r>
              <a:rPr lang="en-US" altLang="zh-CN"/>
              <a:t>				</a:t>
            </a:r>
            <a:r>
              <a:rPr lang="zh-CN" altLang="en-US"/>
              <a:t>图</a:t>
            </a:r>
            <a:r>
              <a:rPr lang="en-US" altLang="zh-CN"/>
              <a:t>3-2 </a:t>
            </a:r>
            <a:r>
              <a:rPr lang="zh-CN" altLang="en-US"/>
              <a:t>带有指针具体值的列表</a:t>
            </a:r>
            <a:endParaRPr lang="zh-CN" altLang="en-US"/>
          </a:p>
        </p:txBody>
      </p:sp>
      <p:pic>
        <p:nvPicPr>
          <p:cNvPr id="6" name="图片 5"/>
          <p:cNvPicPr>
            <a:picLocks noChangeAspect="1"/>
          </p:cNvPicPr>
          <p:nvPr/>
        </p:nvPicPr>
        <p:blipFill>
          <a:blip r:embed="rId1"/>
          <a:stretch>
            <a:fillRect/>
          </a:stretch>
        </p:blipFill>
        <p:spPr>
          <a:xfrm>
            <a:off x="3133725" y="2216785"/>
            <a:ext cx="5924550" cy="676275"/>
          </a:xfrm>
          <a:prstGeom prst="rect">
            <a:avLst/>
          </a:prstGeom>
        </p:spPr>
      </p:pic>
      <p:pic>
        <p:nvPicPr>
          <p:cNvPr id="7" name="图片 6"/>
          <p:cNvPicPr>
            <a:picLocks noChangeAspect="1"/>
          </p:cNvPicPr>
          <p:nvPr/>
        </p:nvPicPr>
        <p:blipFill>
          <a:blip r:embed="rId2"/>
          <a:stretch>
            <a:fillRect/>
          </a:stretch>
        </p:blipFill>
        <p:spPr>
          <a:xfrm>
            <a:off x="3224530" y="3676015"/>
            <a:ext cx="5476875" cy="762000"/>
          </a:xfrm>
          <a:prstGeom prst="rect">
            <a:avLst/>
          </a:prstGeom>
        </p:spPr>
      </p:pic>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38200" y="1690688"/>
            <a:ext cx="10515600" cy="4731477"/>
          </a:xfrm>
        </p:spPr>
        <p:txBody>
          <a:bodyPr>
            <a:normAutofit/>
          </a:bodyPr>
          <a:lstStyle/>
          <a:p>
            <a:r>
              <a:rPr dirty="0">
                <a:sym typeface="+mn-ea"/>
              </a:rPr>
              <a:t>为了执行PrintList(L) 或Find(L，Key)，我们只要将一个</a:t>
            </a:r>
            <a:r>
              <a:rPr dirty="0">
                <a:solidFill>
                  <a:srgbClr val="FF0000"/>
                </a:solidFill>
                <a:sym typeface="+mn-ea"/>
              </a:rPr>
              <a:t>指针</a:t>
            </a:r>
            <a:r>
              <a:rPr dirty="0">
                <a:sym typeface="+mn-ea"/>
              </a:rPr>
              <a:t>传递到该表的第一个元素</a:t>
            </a:r>
            <a:r>
              <a:rPr lang="en-US" dirty="0">
                <a:sym typeface="+mn-ea"/>
              </a:rPr>
              <a:t>,</a:t>
            </a:r>
            <a:r>
              <a:rPr dirty="0">
                <a:sym typeface="+mn-ea"/>
              </a:rPr>
              <a:t>然后用一</a:t>
            </a:r>
            <a:endParaRPr dirty="0">
              <a:sym typeface="+mn-ea"/>
            </a:endParaRPr>
          </a:p>
          <a:p>
            <a:r>
              <a:rPr dirty="0">
                <a:sym typeface="+mn-ea"/>
              </a:rPr>
              <a:t>些Next指针穿越该表即可，这种操作显然是线性时间，虽然这个常数可能会比用数组实现时要大。</a:t>
            </a:r>
            <a:endParaRPr dirty="0">
              <a:sym typeface="+mn-ea"/>
            </a:endParaRPr>
          </a:p>
          <a:p>
            <a:r>
              <a:rPr dirty="0">
                <a:solidFill>
                  <a:srgbClr val="FF0000"/>
                </a:solidFill>
                <a:sym typeface="+mn-ea"/>
              </a:rPr>
              <a:t>FindKth操作</a:t>
            </a:r>
            <a:r>
              <a:rPr dirty="0">
                <a:sym typeface="+mn-ea"/>
              </a:rPr>
              <a:t>不如数组实现的效率高</a:t>
            </a:r>
            <a:r>
              <a:rPr lang="en-US" dirty="0">
                <a:sym typeface="+mn-ea"/>
              </a:rPr>
              <a:t>;</a:t>
            </a:r>
            <a:r>
              <a:rPr dirty="0">
                <a:sym typeface="+mn-ea"/>
              </a:rPr>
              <a:t>FindKth(L</a:t>
            </a:r>
            <a:r>
              <a:rPr lang="zh-CN" dirty="0">
                <a:sym typeface="+mn-ea"/>
              </a:rPr>
              <a:t>，</a:t>
            </a:r>
            <a:r>
              <a:rPr dirty="0">
                <a:sym typeface="+mn-ea"/>
              </a:rPr>
              <a:t>i)花费</a:t>
            </a:r>
            <a:r>
              <a:rPr lang="en-US" b="1" dirty="0">
                <a:sym typeface="+mn-ea"/>
              </a:rPr>
              <a:t>O</a:t>
            </a:r>
            <a:r>
              <a:rPr dirty="0">
                <a:sym typeface="+mn-ea"/>
              </a:rPr>
              <a:t>(i) 时间以显性方式穿越链表</a:t>
            </a:r>
            <a:r>
              <a:rPr lang="zh-CN" dirty="0">
                <a:sym typeface="+mn-ea"/>
              </a:rPr>
              <a:t>而</a:t>
            </a:r>
            <a:r>
              <a:rPr dirty="0">
                <a:sym typeface="+mn-ea"/>
              </a:rPr>
              <a:t>完成</a:t>
            </a:r>
            <a:r>
              <a:rPr lang="zh-CN" dirty="0">
                <a:sym typeface="+mn-ea"/>
              </a:rPr>
              <a:t>。</a:t>
            </a:r>
            <a:r>
              <a:rPr dirty="0">
                <a:sym typeface="+mn-ea"/>
              </a:rPr>
              <a:t>在实践</a:t>
            </a:r>
            <a:endParaRPr dirty="0">
              <a:sym typeface="+mn-ea"/>
            </a:endParaRPr>
          </a:p>
          <a:p>
            <a:r>
              <a:rPr dirty="0">
                <a:sym typeface="+mn-ea"/>
              </a:rPr>
              <a:t>中这个界是保守的，因为调用FindKth常常是以(按i)排序的方式进行。例如</a:t>
            </a:r>
            <a:r>
              <a:rPr lang="zh-CN" dirty="0">
                <a:sym typeface="+mn-ea"/>
              </a:rPr>
              <a:t>，</a:t>
            </a:r>
            <a:r>
              <a:rPr dirty="0">
                <a:sym typeface="+mn-ea"/>
              </a:rPr>
              <a:t>FindKth(L</a:t>
            </a:r>
            <a:r>
              <a:rPr lang="zh-CN" dirty="0">
                <a:sym typeface="+mn-ea"/>
              </a:rPr>
              <a:t>，</a:t>
            </a:r>
            <a:r>
              <a:rPr dirty="0">
                <a:sym typeface="+mn-ea"/>
              </a:rPr>
              <a:t>2)</a:t>
            </a:r>
            <a:r>
              <a:rPr lang="zh-CN" dirty="0">
                <a:sym typeface="+mn-ea"/>
              </a:rPr>
              <a:t>，</a:t>
            </a:r>
            <a:endParaRPr lang="zh-CN" dirty="0">
              <a:sym typeface="+mn-ea"/>
            </a:endParaRPr>
          </a:p>
          <a:p>
            <a:r>
              <a:rPr dirty="0">
                <a:sym typeface="+mn-ea"/>
              </a:rPr>
              <a:t>FindKth(L</a:t>
            </a:r>
            <a:r>
              <a:rPr lang="zh-CN" dirty="0">
                <a:sym typeface="+mn-ea"/>
              </a:rPr>
              <a:t>，</a:t>
            </a:r>
            <a:r>
              <a:rPr dirty="0">
                <a:sym typeface="+mn-ea"/>
              </a:rPr>
              <a:t>3)</a:t>
            </a:r>
            <a:r>
              <a:rPr lang="zh-CN" dirty="0">
                <a:sym typeface="+mn-ea"/>
              </a:rPr>
              <a:t>，</a:t>
            </a:r>
            <a:r>
              <a:rPr dirty="0">
                <a:sym typeface="+mn-ea"/>
              </a:rPr>
              <a:t>FindKth(L，4)以及FindKth(L</a:t>
            </a:r>
            <a:r>
              <a:rPr lang="zh-CN" dirty="0">
                <a:sym typeface="+mn-ea"/>
              </a:rPr>
              <a:t>，</a:t>
            </a:r>
            <a:r>
              <a:rPr dirty="0">
                <a:sym typeface="+mn-ea"/>
              </a:rPr>
              <a:t>6)可通过对表的一次扫描同时实现。</a:t>
            </a:r>
            <a:endParaRPr dirty="0">
              <a:sym typeface="+mn-ea"/>
            </a:endParaRPr>
          </a:p>
          <a:p>
            <a:endParaRPr dirty="0">
              <a:sym typeface="+mn-ea"/>
            </a:endParaRPr>
          </a:p>
          <a:p>
            <a:r>
              <a:rPr dirty="0">
                <a:sym typeface="+mn-ea"/>
              </a:rPr>
              <a:t>删除命令可以通过修</a:t>
            </a:r>
            <a:r>
              <a:rPr lang="zh-CN" dirty="0">
                <a:sym typeface="+mn-ea"/>
              </a:rPr>
              <a:t>改</a:t>
            </a:r>
            <a:r>
              <a:rPr dirty="0">
                <a:sym typeface="+mn-ea"/>
              </a:rPr>
              <a:t>一个指针来实现。图3-3给出在原表中删除一个元素的结果</a:t>
            </a:r>
            <a:r>
              <a:rPr lang="zh-CN" dirty="0">
                <a:sym typeface="+mn-ea"/>
              </a:rPr>
              <a:t>。</a:t>
            </a:r>
            <a:endParaRPr lang="zh-CN" dirty="0">
              <a:sym typeface="+mn-ea"/>
            </a:endParaRPr>
          </a:p>
          <a:p>
            <a:endParaRPr lang="zh-CN" dirty="0">
              <a:sym typeface="+mn-ea"/>
            </a:endParaRPr>
          </a:p>
          <a:p>
            <a:endParaRPr lang="zh-CN" dirty="0">
              <a:sym typeface="+mn-ea"/>
            </a:endParaRPr>
          </a:p>
          <a:p>
            <a:endParaRPr lang="zh-CN" dirty="0">
              <a:sym typeface="+mn-ea"/>
            </a:endParaRPr>
          </a:p>
          <a:p>
            <a:r>
              <a:rPr lang="en-US" altLang="zh-CN" dirty="0">
                <a:sym typeface="+mn-ea"/>
              </a:rPr>
              <a:t>				</a:t>
            </a:r>
            <a:r>
              <a:rPr lang="zh-CN" dirty="0">
                <a:sym typeface="+mn-ea"/>
              </a:rPr>
              <a:t>图</a:t>
            </a:r>
            <a:r>
              <a:rPr lang="en-US" altLang="zh-CN" dirty="0">
                <a:sym typeface="+mn-ea"/>
              </a:rPr>
              <a:t>3-3 </a:t>
            </a:r>
            <a:r>
              <a:rPr lang="zh-CN" altLang="en-US" dirty="0">
                <a:sym typeface="+mn-ea"/>
              </a:rPr>
              <a:t>从链表中删除</a:t>
            </a:r>
            <a:endParaRPr lang="zh-CN" altLang="en-US" dirty="0">
              <a:sym typeface="+mn-ea"/>
            </a:endParaRPr>
          </a:p>
        </p:txBody>
      </p:sp>
      <p:sp>
        <p:nvSpPr>
          <p:cNvPr id="2" name="标题 1"/>
          <p:cNvSpPr>
            <a:spLocks noGrp="1"/>
          </p:cNvSpPr>
          <p:nvPr>
            <p:ph type="title"/>
          </p:nvPr>
        </p:nvSpPr>
        <p:spPr/>
        <p:txBody>
          <a:bodyPr/>
          <a:lstStyle/>
          <a:p>
            <a:r>
              <a:rPr dirty="0"/>
              <a:t>3.2.2</a:t>
            </a:r>
            <a:r>
              <a:rPr lang="en-US" dirty="0"/>
              <a:t> </a:t>
            </a:r>
            <a:r>
              <a:rPr dirty="0"/>
              <a:t>链表</a:t>
            </a:r>
            <a:endParaRPr dirty="0"/>
          </a:p>
        </p:txBody>
      </p:sp>
      <p:pic>
        <p:nvPicPr>
          <p:cNvPr id="4" name="图片 3"/>
          <p:cNvPicPr>
            <a:picLocks noChangeAspect="1"/>
          </p:cNvPicPr>
          <p:nvPr/>
        </p:nvPicPr>
        <p:blipFill>
          <a:blip r:embed="rId1"/>
          <a:stretch>
            <a:fillRect/>
          </a:stretch>
        </p:blipFill>
        <p:spPr>
          <a:xfrm>
            <a:off x="3144520" y="4632960"/>
            <a:ext cx="5743575" cy="74295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zh-CN" altLang="en-US" dirty="0"/>
              <a:t>在许多问题当中，一个重要的观念是：写出一个工作程序并不够。如果这个程序在巨大的数据集上运行，</a:t>
            </a:r>
            <a:endParaRPr lang="zh-CN" altLang="en-US" dirty="0"/>
          </a:p>
          <a:p>
            <a:r>
              <a:rPr lang="zh-CN" altLang="en-US" dirty="0"/>
              <a:t>那么</a:t>
            </a:r>
            <a:r>
              <a:rPr lang="zh-CN" altLang="en-US" dirty="0">
                <a:solidFill>
                  <a:srgbClr val="FF0000"/>
                </a:solidFill>
              </a:rPr>
              <a:t>运行时间</a:t>
            </a:r>
            <a:r>
              <a:rPr lang="zh-CN" altLang="en-US" dirty="0"/>
              <a:t>就变成了重要的问题。我们将在本书看到对于大量的输入如何估计程序的运行时间，尤其</a:t>
            </a:r>
            <a:endParaRPr lang="zh-CN" altLang="en-US" dirty="0"/>
          </a:p>
          <a:p>
            <a:r>
              <a:rPr lang="zh-CN" altLang="en-US" dirty="0"/>
              <a:t>是如何在尚未具体编码的情况下比较两个程序的运行时间。我们还将看到彻底改进程序速度以及确定程</a:t>
            </a:r>
            <a:endParaRPr lang="zh-CN" altLang="en-US" dirty="0"/>
          </a:p>
          <a:p>
            <a:r>
              <a:rPr lang="zh-CN" altLang="en-US" dirty="0"/>
              <a:t>序瓶颈的方法。这些方法将使我们能够发现需要我们集中精力努力优化的那些代码段。</a:t>
            </a:r>
            <a:endParaRPr lang="zh-CN" altLang="en-US" dirty="0"/>
          </a:p>
        </p:txBody>
      </p:sp>
      <p:sp>
        <p:nvSpPr>
          <p:cNvPr id="2" name="标题 1"/>
          <p:cNvSpPr>
            <a:spLocks noGrp="1"/>
          </p:cNvSpPr>
          <p:nvPr>
            <p:ph type="title"/>
          </p:nvPr>
        </p:nvSpPr>
        <p:spPr/>
        <p:txBody>
          <a:bodyPr/>
          <a:lstStyle/>
          <a:p>
            <a:r>
              <a:rPr dirty="0"/>
              <a:t>1.1 本书讨论的内容</a:t>
            </a:r>
            <a:endParaRPr dirty="0"/>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38200" y="1690688"/>
            <a:ext cx="10515600" cy="4731477"/>
          </a:xfrm>
        </p:spPr>
        <p:txBody>
          <a:bodyPr>
            <a:normAutofit/>
          </a:bodyPr>
          <a:lstStyle/>
          <a:p>
            <a:r>
              <a:rPr dirty="0">
                <a:sym typeface="+mn-ea"/>
              </a:rPr>
              <a:t>插</a:t>
            </a:r>
            <a:r>
              <a:rPr lang="zh-CN" dirty="0">
                <a:sym typeface="+mn-ea"/>
              </a:rPr>
              <a:t>入</a:t>
            </a:r>
            <a:r>
              <a:rPr dirty="0">
                <a:sym typeface="+mn-ea"/>
              </a:rPr>
              <a:t>命令需要使用</a:t>
            </a:r>
            <a:r>
              <a:rPr lang="zh-CN" dirty="0">
                <a:sym typeface="+mn-ea"/>
              </a:rPr>
              <a:t>一</a:t>
            </a:r>
            <a:r>
              <a:rPr dirty="0">
                <a:sym typeface="+mn-ea"/>
              </a:rPr>
              <a:t>次</a:t>
            </a:r>
            <a:r>
              <a:rPr dirty="0">
                <a:solidFill>
                  <a:srgbClr val="FF0000"/>
                </a:solidFill>
                <a:sym typeface="+mn-ea"/>
              </a:rPr>
              <a:t>malloc</a:t>
            </a:r>
            <a:r>
              <a:rPr dirty="0">
                <a:sym typeface="+mn-ea"/>
              </a:rPr>
              <a:t>调用从系统得到一个新单元(后面将详细论述)并在此后执行</a:t>
            </a:r>
            <a:r>
              <a:rPr dirty="0">
                <a:solidFill>
                  <a:srgbClr val="FF0000"/>
                </a:solidFill>
                <a:sym typeface="+mn-ea"/>
              </a:rPr>
              <a:t>两次指针调</a:t>
            </a:r>
            <a:endParaRPr dirty="0">
              <a:solidFill>
                <a:srgbClr val="FF0000"/>
              </a:solidFill>
              <a:sym typeface="+mn-ea"/>
            </a:endParaRPr>
          </a:p>
          <a:p>
            <a:r>
              <a:rPr dirty="0">
                <a:solidFill>
                  <a:srgbClr val="FF0000"/>
                </a:solidFill>
                <a:sym typeface="+mn-ea"/>
              </a:rPr>
              <a:t>整</a:t>
            </a:r>
            <a:r>
              <a:rPr dirty="0">
                <a:sym typeface="+mn-ea"/>
              </a:rPr>
              <a:t>。其一般想法在图3-4中给出，其中的虚线表示原来的指针。</a:t>
            </a:r>
            <a:endParaRPr dirty="0">
              <a:sym typeface="+mn-ea"/>
            </a:endParaRPr>
          </a:p>
          <a:p>
            <a:endParaRPr dirty="0">
              <a:sym typeface="+mn-ea"/>
            </a:endParaRPr>
          </a:p>
          <a:p>
            <a:endParaRPr dirty="0">
              <a:sym typeface="+mn-ea"/>
            </a:endParaRPr>
          </a:p>
          <a:p>
            <a:endParaRPr dirty="0">
              <a:sym typeface="+mn-ea"/>
            </a:endParaRPr>
          </a:p>
          <a:p>
            <a:endParaRPr dirty="0">
              <a:sym typeface="+mn-ea"/>
            </a:endParaRPr>
          </a:p>
          <a:p>
            <a:endParaRPr dirty="0">
              <a:sym typeface="+mn-ea"/>
            </a:endParaRPr>
          </a:p>
          <a:p>
            <a:endParaRPr dirty="0">
              <a:sym typeface="+mn-ea"/>
            </a:endParaRPr>
          </a:p>
          <a:p>
            <a:r>
              <a:rPr lang="en-US" altLang="zh-CN" dirty="0">
                <a:sym typeface="+mn-ea"/>
              </a:rPr>
              <a:t>				    </a:t>
            </a:r>
            <a:r>
              <a:rPr lang="zh-CN" dirty="0">
                <a:sym typeface="+mn-ea"/>
              </a:rPr>
              <a:t>图</a:t>
            </a:r>
            <a:r>
              <a:rPr lang="en-US" altLang="zh-CN" dirty="0">
                <a:sym typeface="+mn-ea"/>
              </a:rPr>
              <a:t>3-4 </a:t>
            </a:r>
            <a:r>
              <a:rPr lang="zh-CN" altLang="en-US" dirty="0">
                <a:sym typeface="+mn-ea"/>
              </a:rPr>
              <a:t>从链表插入</a:t>
            </a:r>
            <a:endParaRPr lang="zh-CN" altLang="en-US" dirty="0">
              <a:sym typeface="+mn-ea"/>
            </a:endParaRPr>
          </a:p>
        </p:txBody>
      </p:sp>
      <p:sp>
        <p:nvSpPr>
          <p:cNvPr id="2" name="标题 1"/>
          <p:cNvSpPr>
            <a:spLocks noGrp="1"/>
          </p:cNvSpPr>
          <p:nvPr>
            <p:ph type="title"/>
          </p:nvPr>
        </p:nvSpPr>
        <p:spPr/>
        <p:txBody>
          <a:bodyPr/>
          <a:lstStyle/>
          <a:p>
            <a:r>
              <a:rPr dirty="0"/>
              <a:t>3.2.2</a:t>
            </a:r>
            <a:r>
              <a:rPr lang="en-US" dirty="0"/>
              <a:t> </a:t>
            </a:r>
            <a:r>
              <a:rPr dirty="0"/>
              <a:t>链表</a:t>
            </a:r>
            <a:endParaRPr dirty="0"/>
          </a:p>
        </p:txBody>
      </p:sp>
      <p:pic>
        <p:nvPicPr>
          <p:cNvPr id="5" name="图片 4"/>
          <p:cNvPicPr>
            <a:picLocks noChangeAspect="1"/>
          </p:cNvPicPr>
          <p:nvPr/>
        </p:nvPicPr>
        <p:blipFill>
          <a:blip r:embed="rId1"/>
          <a:stretch>
            <a:fillRect/>
          </a:stretch>
        </p:blipFill>
        <p:spPr>
          <a:xfrm>
            <a:off x="3214370" y="2929255"/>
            <a:ext cx="5762625" cy="1343025"/>
          </a:xfrm>
          <a:prstGeom prst="rect">
            <a:avLst/>
          </a:prstGeom>
        </p:spPr>
      </p:pic>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38200" y="1690688"/>
            <a:ext cx="10515600" cy="4731477"/>
          </a:xfrm>
        </p:spPr>
        <p:txBody>
          <a:bodyPr>
            <a:normAutofit lnSpcReduction="20000"/>
          </a:bodyPr>
          <a:lstStyle/>
          <a:p>
            <a:r>
              <a:rPr dirty="0">
                <a:sym typeface="+mn-ea"/>
              </a:rPr>
              <a:t>上面的描述实际上</a:t>
            </a:r>
            <a:r>
              <a:rPr lang="zh-CN" dirty="0">
                <a:sym typeface="+mn-ea"/>
              </a:rPr>
              <a:t>足</a:t>
            </a:r>
            <a:r>
              <a:rPr dirty="0">
                <a:sym typeface="+mn-ea"/>
              </a:rPr>
              <a:t>以使每一部分都能正常工作，但还是有几处地方可能会出问题。首先</a:t>
            </a:r>
            <a:r>
              <a:rPr lang="zh-CN" dirty="0">
                <a:sym typeface="+mn-ea"/>
              </a:rPr>
              <a:t>，</a:t>
            </a:r>
            <a:r>
              <a:rPr dirty="0">
                <a:sym typeface="+mn-ea"/>
              </a:rPr>
              <a:t>并不存在从</a:t>
            </a:r>
            <a:endParaRPr dirty="0">
              <a:sym typeface="+mn-ea"/>
            </a:endParaRPr>
          </a:p>
          <a:p>
            <a:r>
              <a:rPr dirty="0">
                <a:sym typeface="+mn-ea"/>
              </a:rPr>
              <a:t>所给定义出发在表的前面插入元素的真正显性的方法。第二，从表的前面实行删除是</a:t>
            </a:r>
            <a:r>
              <a:rPr lang="zh-CN" dirty="0">
                <a:sym typeface="+mn-ea"/>
              </a:rPr>
              <a:t>一</a:t>
            </a:r>
            <a:r>
              <a:rPr dirty="0">
                <a:sym typeface="+mn-ea"/>
              </a:rPr>
              <a:t>个特殊情况，</a:t>
            </a:r>
            <a:endParaRPr dirty="0">
              <a:sym typeface="+mn-ea"/>
            </a:endParaRPr>
          </a:p>
          <a:p>
            <a:r>
              <a:rPr dirty="0">
                <a:sym typeface="+mn-ea"/>
              </a:rPr>
              <a:t>因为它改变了表的起始端；编程中的疏忽将会造成表的丢失。第三个问题涉及一般的删除。虽然上述指</a:t>
            </a:r>
            <a:endParaRPr dirty="0">
              <a:sym typeface="+mn-ea"/>
            </a:endParaRPr>
          </a:p>
          <a:p>
            <a:r>
              <a:rPr dirty="0">
                <a:sym typeface="+mn-ea"/>
              </a:rPr>
              <a:t>针的移动很简单，但是删除算法要求我们记住被删除元</a:t>
            </a:r>
            <a:r>
              <a:rPr lang="zh-CN" dirty="0">
                <a:sym typeface="+mn-ea"/>
              </a:rPr>
              <a:t>素</a:t>
            </a:r>
            <a:r>
              <a:rPr dirty="0">
                <a:sym typeface="+mn-ea"/>
              </a:rPr>
              <a:t>前面的表</a:t>
            </a:r>
            <a:r>
              <a:rPr lang="zh-CN" dirty="0">
                <a:sym typeface="+mn-ea"/>
              </a:rPr>
              <a:t>元素</a:t>
            </a:r>
            <a:r>
              <a:rPr dirty="0">
                <a:sym typeface="+mn-ea"/>
              </a:rPr>
              <a:t>。</a:t>
            </a:r>
            <a:endParaRPr dirty="0">
              <a:sym typeface="+mn-ea"/>
            </a:endParaRPr>
          </a:p>
          <a:p>
            <a:endParaRPr dirty="0">
              <a:sym typeface="+mn-ea"/>
            </a:endParaRPr>
          </a:p>
          <a:p>
            <a:r>
              <a:rPr dirty="0">
                <a:sym typeface="+mn-ea"/>
              </a:rPr>
              <a:t>事实上，稍做</a:t>
            </a:r>
            <a:r>
              <a:rPr lang="zh-CN" dirty="0">
                <a:sym typeface="+mn-ea"/>
              </a:rPr>
              <a:t>一</a:t>
            </a:r>
            <a:r>
              <a:rPr dirty="0">
                <a:sym typeface="+mn-ea"/>
              </a:rPr>
              <a:t>个简单的变化就能够解决所有这三个问题</a:t>
            </a:r>
            <a:r>
              <a:rPr lang="zh-CN" dirty="0">
                <a:sym typeface="+mn-ea"/>
              </a:rPr>
              <a:t>，</a:t>
            </a:r>
            <a:r>
              <a:rPr dirty="0">
                <a:sym typeface="+mn-ea"/>
              </a:rPr>
              <a:t>我们将</a:t>
            </a:r>
            <a:r>
              <a:rPr dirty="0">
                <a:solidFill>
                  <a:srgbClr val="FF0000"/>
                </a:solidFill>
                <a:sym typeface="+mn-ea"/>
              </a:rPr>
              <a:t>留出</a:t>
            </a:r>
            <a:r>
              <a:rPr lang="zh-CN" dirty="0">
                <a:solidFill>
                  <a:srgbClr val="FF0000"/>
                </a:solidFill>
                <a:sym typeface="+mn-ea"/>
              </a:rPr>
              <a:t>一</a:t>
            </a:r>
            <a:r>
              <a:rPr dirty="0">
                <a:solidFill>
                  <a:srgbClr val="FF0000"/>
                </a:solidFill>
                <a:sym typeface="+mn-ea"/>
              </a:rPr>
              <a:t>个标志结点</a:t>
            </a:r>
            <a:r>
              <a:rPr dirty="0">
                <a:sym typeface="+mn-ea"/>
              </a:rPr>
              <a:t>，有时候称之为</a:t>
            </a:r>
            <a:r>
              <a:rPr dirty="0">
                <a:solidFill>
                  <a:srgbClr val="FF0000"/>
                </a:solidFill>
                <a:sym typeface="+mn-ea"/>
              </a:rPr>
              <a:t>表</a:t>
            </a:r>
            <a:endParaRPr dirty="0">
              <a:solidFill>
                <a:srgbClr val="FF0000"/>
              </a:solidFill>
              <a:sym typeface="+mn-ea"/>
            </a:endParaRPr>
          </a:p>
          <a:p>
            <a:r>
              <a:rPr dirty="0">
                <a:solidFill>
                  <a:srgbClr val="FF0000"/>
                </a:solidFill>
                <a:sym typeface="+mn-ea"/>
              </a:rPr>
              <a:t>头</a:t>
            </a:r>
            <a:r>
              <a:rPr dirty="0">
                <a:sym typeface="+mn-ea"/>
              </a:rPr>
              <a:t>(header)或</a:t>
            </a:r>
            <a:r>
              <a:rPr dirty="0">
                <a:solidFill>
                  <a:srgbClr val="FF0000"/>
                </a:solidFill>
                <a:sym typeface="+mn-ea"/>
              </a:rPr>
              <a:t>哑结点</a:t>
            </a:r>
            <a:r>
              <a:rPr dirty="0">
                <a:sym typeface="+mn-ea"/>
              </a:rPr>
              <a:t>(dummy node)这是通常的一种习惯，在后面将会多次看到它。我们约定，表头在</a:t>
            </a:r>
            <a:endParaRPr dirty="0">
              <a:sym typeface="+mn-ea"/>
            </a:endParaRPr>
          </a:p>
          <a:p>
            <a:r>
              <a:rPr dirty="0">
                <a:sym typeface="+mn-ea"/>
              </a:rPr>
              <a:t>位置0处。图3-5表示一个带有表头的链表，它表示表A</a:t>
            </a:r>
            <a:r>
              <a:rPr baseline="-25000" dirty="0">
                <a:sym typeface="+mn-ea"/>
              </a:rPr>
              <a:t>1</a:t>
            </a:r>
            <a:r>
              <a:rPr dirty="0">
                <a:sym typeface="+mn-ea"/>
              </a:rPr>
              <a:t>，A</a:t>
            </a:r>
            <a:r>
              <a:rPr baseline="-25000" dirty="0">
                <a:sym typeface="+mn-ea"/>
              </a:rPr>
              <a:t>2</a:t>
            </a:r>
            <a:r>
              <a:rPr dirty="0">
                <a:sym typeface="+mn-ea"/>
              </a:rPr>
              <a:t>，...，A</a:t>
            </a:r>
            <a:r>
              <a:rPr lang="en-US" baseline="-25000" dirty="0">
                <a:sym typeface="+mn-ea"/>
              </a:rPr>
              <a:t>5</a:t>
            </a:r>
            <a:r>
              <a:rPr lang="zh-CN" altLang="en-US" dirty="0">
                <a:sym typeface="+mn-ea"/>
              </a:rPr>
              <a:t>。</a:t>
            </a:r>
            <a:endParaRPr lang="zh-CN" altLang="en-US" dirty="0">
              <a:sym typeface="+mn-ea"/>
            </a:endParaRPr>
          </a:p>
          <a:p>
            <a:endParaRPr lang="zh-CN" altLang="en-US" dirty="0">
              <a:sym typeface="+mn-ea"/>
            </a:endParaRPr>
          </a:p>
          <a:p>
            <a:endParaRPr lang="zh-CN" altLang="en-US" dirty="0">
              <a:sym typeface="+mn-ea"/>
            </a:endParaRPr>
          </a:p>
          <a:p>
            <a:endParaRPr lang="zh-CN" altLang="en-US" dirty="0">
              <a:sym typeface="+mn-ea"/>
            </a:endParaRPr>
          </a:p>
          <a:p>
            <a:endParaRPr lang="zh-CN" altLang="en-US" dirty="0">
              <a:sym typeface="+mn-ea"/>
            </a:endParaRPr>
          </a:p>
          <a:p>
            <a:r>
              <a:rPr lang="en-US" altLang="zh-CN" dirty="0">
                <a:sym typeface="+mn-ea"/>
              </a:rPr>
              <a:t>				  </a:t>
            </a:r>
            <a:r>
              <a:rPr lang="zh-CN" altLang="en-US" dirty="0">
                <a:sym typeface="+mn-ea"/>
              </a:rPr>
              <a:t>图</a:t>
            </a:r>
            <a:r>
              <a:rPr lang="en-US" altLang="zh-CN" dirty="0">
                <a:sym typeface="+mn-ea"/>
              </a:rPr>
              <a:t>3-5 </a:t>
            </a:r>
            <a:r>
              <a:rPr lang="zh-CN" altLang="en-US" dirty="0">
                <a:sym typeface="+mn-ea"/>
              </a:rPr>
              <a:t>具有表头的链表</a:t>
            </a:r>
            <a:endParaRPr lang="zh-CN" altLang="en-US" dirty="0">
              <a:sym typeface="+mn-ea"/>
            </a:endParaRPr>
          </a:p>
          <a:p>
            <a:endParaRPr lang="zh-CN" altLang="en-US" dirty="0">
              <a:sym typeface="+mn-ea"/>
            </a:endParaRPr>
          </a:p>
          <a:p>
            <a:endParaRPr lang="zh-CN" altLang="en-US" dirty="0">
              <a:sym typeface="+mn-ea"/>
            </a:endParaRPr>
          </a:p>
        </p:txBody>
      </p:sp>
      <p:sp>
        <p:nvSpPr>
          <p:cNvPr id="2" name="标题 1"/>
          <p:cNvSpPr>
            <a:spLocks noGrp="1"/>
          </p:cNvSpPr>
          <p:nvPr>
            <p:ph type="title"/>
          </p:nvPr>
        </p:nvSpPr>
        <p:spPr/>
        <p:txBody>
          <a:bodyPr/>
          <a:lstStyle/>
          <a:p>
            <a:r>
              <a:rPr dirty="0"/>
              <a:t>3.2.3</a:t>
            </a:r>
            <a:r>
              <a:rPr lang="en-US" dirty="0"/>
              <a:t> 程序设计细节</a:t>
            </a:r>
            <a:endParaRPr lang="en-US" dirty="0"/>
          </a:p>
        </p:txBody>
      </p:sp>
      <p:pic>
        <p:nvPicPr>
          <p:cNvPr id="4" name="图片 3"/>
          <p:cNvPicPr>
            <a:picLocks noChangeAspect="1"/>
          </p:cNvPicPr>
          <p:nvPr/>
        </p:nvPicPr>
        <p:blipFill>
          <a:blip r:embed="rId1"/>
          <a:stretch>
            <a:fillRect/>
          </a:stretch>
        </p:blipFill>
        <p:spPr>
          <a:xfrm>
            <a:off x="3380105" y="4692650"/>
            <a:ext cx="5829300" cy="914400"/>
          </a:xfrm>
          <a:prstGeom prst="rect">
            <a:avLst/>
          </a:prstGeom>
        </p:spPr>
      </p:pic>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38200" y="1690688"/>
            <a:ext cx="10515600" cy="4731477"/>
          </a:xfrm>
        </p:spPr>
        <p:txBody>
          <a:bodyPr>
            <a:normAutofit lnSpcReduction="20000"/>
          </a:bodyPr>
          <a:lstStyle/>
          <a:p>
            <a:r>
              <a:rPr lang="zh-CN" altLang="en-US" dirty="0">
                <a:sym typeface="+mn-ea"/>
              </a:rPr>
              <a:t>为避免删除操作相关的一些问题，我们需要编写例程FindPr</a:t>
            </a:r>
            <a:r>
              <a:rPr lang="en-US" altLang="zh-CN" dirty="0">
                <a:sym typeface="+mn-ea"/>
              </a:rPr>
              <a:t>ev</a:t>
            </a:r>
            <a:r>
              <a:rPr lang="zh-CN" altLang="en-US" dirty="0">
                <a:sym typeface="+mn-ea"/>
              </a:rPr>
              <a:t>ious，它将返回我们要删除的表元的前驱</a:t>
            </a:r>
            <a:endParaRPr lang="zh-CN" altLang="en-US" dirty="0">
              <a:sym typeface="+mn-ea"/>
            </a:endParaRPr>
          </a:p>
          <a:p>
            <a:r>
              <a:rPr lang="zh-CN" altLang="en-US" dirty="0">
                <a:sym typeface="+mn-ea"/>
              </a:rPr>
              <a:t>元的位置。如果我们使用表头，那么当我们删除表的第一个元素时，FindPrevious将返表头的位置。</a:t>
            </a:r>
            <a:endParaRPr lang="zh-CN" altLang="en-US" dirty="0">
              <a:sym typeface="+mn-ea"/>
            </a:endParaRPr>
          </a:p>
          <a:p>
            <a:r>
              <a:rPr lang="zh-CN" altLang="en-US" dirty="0">
                <a:sym typeface="+mn-ea"/>
              </a:rPr>
              <a:t>头结点的使用多少是有些争议的。一些人认为，添加假想的单元只是为了避免特殊情形，这样的理由不</a:t>
            </a:r>
            <a:endParaRPr lang="zh-CN" altLang="en-US" dirty="0">
              <a:sym typeface="+mn-ea"/>
            </a:endParaRPr>
          </a:p>
          <a:p>
            <a:r>
              <a:rPr lang="zh-CN" altLang="en-US" dirty="0">
                <a:sym typeface="+mn-ea"/>
              </a:rPr>
              <a:t>够充足；他们把头结点的使用看成与老式的随意删改没有多大区别，不过即使这样，我们还是在这里使</a:t>
            </a:r>
            <a:endParaRPr lang="zh-CN" altLang="en-US" dirty="0">
              <a:sym typeface="+mn-ea"/>
            </a:endParaRPr>
          </a:p>
          <a:p>
            <a:r>
              <a:rPr lang="zh-CN" altLang="en-US" dirty="0">
                <a:sym typeface="+mn-ea"/>
              </a:rPr>
              <a:t>用它，这完全因为它使我们能够表达基本的指针操作且又不致使特殊情形的代码含混不清。除此之外，</a:t>
            </a:r>
            <a:endParaRPr lang="zh-CN" altLang="en-US" dirty="0">
              <a:sym typeface="+mn-ea"/>
            </a:endParaRPr>
          </a:p>
          <a:p>
            <a:r>
              <a:rPr lang="zh-CN" altLang="en-US" dirty="0">
                <a:sym typeface="+mn-ea"/>
              </a:rPr>
              <a:t>要不要使用表头则是属于个人兴趣的问题。</a:t>
            </a:r>
            <a:endParaRPr lang="zh-CN" altLang="en-US" dirty="0">
              <a:sym typeface="+mn-ea"/>
            </a:endParaRPr>
          </a:p>
        </p:txBody>
      </p:sp>
      <p:sp>
        <p:nvSpPr>
          <p:cNvPr id="2" name="标题 1"/>
          <p:cNvSpPr>
            <a:spLocks noGrp="1"/>
          </p:cNvSpPr>
          <p:nvPr>
            <p:ph type="title"/>
          </p:nvPr>
        </p:nvSpPr>
        <p:spPr/>
        <p:txBody>
          <a:bodyPr/>
          <a:lstStyle/>
          <a:p>
            <a:r>
              <a:rPr dirty="0"/>
              <a:t>3.2.3</a:t>
            </a:r>
            <a:r>
              <a:rPr lang="en-US" dirty="0"/>
              <a:t> 程序设计细节</a:t>
            </a:r>
            <a:endParaRPr lang="en-US" dirty="0"/>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38200" y="1690688"/>
            <a:ext cx="10515600" cy="4731477"/>
          </a:xfrm>
        </p:spPr>
        <p:txBody>
          <a:bodyPr>
            <a:normAutofit lnSpcReduction="20000"/>
          </a:bodyPr>
          <a:lstStyle/>
          <a:p>
            <a:r>
              <a:rPr dirty="0">
                <a:sym typeface="+mn-ea"/>
              </a:rPr>
              <a:t>作为例子，我们将把这些表ADT的半数的例程编写出来。首先，在图3-6中给出我们需要的声明。按照</a:t>
            </a:r>
            <a:endParaRPr dirty="0">
              <a:sym typeface="+mn-ea"/>
            </a:endParaRPr>
          </a:p>
          <a:p>
            <a:r>
              <a:rPr dirty="0">
                <a:sym typeface="+mn-ea"/>
              </a:rPr>
              <a:t>C的约定，作为类型的List(表)和Position(位置)以及函数的原型都列在所谓的</a:t>
            </a:r>
            <a:r>
              <a:rPr lang="en-US" dirty="0">
                <a:solidFill>
                  <a:srgbClr val="FF0000"/>
                </a:solidFill>
                <a:sym typeface="+mn-ea"/>
              </a:rPr>
              <a:t>.</a:t>
            </a:r>
            <a:r>
              <a:rPr dirty="0">
                <a:solidFill>
                  <a:srgbClr val="FF0000"/>
                </a:solidFill>
                <a:sym typeface="+mn-ea"/>
              </a:rPr>
              <a:t>h头文件</a:t>
            </a:r>
            <a:r>
              <a:rPr dirty="0">
                <a:sym typeface="+mn-ea"/>
              </a:rPr>
              <a:t>中。具体的</a:t>
            </a:r>
            <a:endParaRPr dirty="0">
              <a:sym typeface="+mn-ea"/>
            </a:endParaRPr>
          </a:p>
          <a:p>
            <a:r>
              <a:rPr dirty="0">
                <a:sym typeface="+mn-ea"/>
              </a:rPr>
              <a:t>Node(结点)声明则在.c文件中。</a:t>
            </a:r>
            <a:endParaRPr dirty="0">
              <a:sym typeface="+mn-ea"/>
            </a:endParaRPr>
          </a:p>
        </p:txBody>
      </p:sp>
      <p:sp>
        <p:nvSpPr>
          <p:cNvPr id="2" name="标题 1"/>
          <p:cNvSpPr>
            <a:spLocks noGrp="1"/>
          </p:cNvSpPr>
          <p:nvPr>
            <p:ph type="title"/>
          </p:nvPr>
        </p:nvSpPr>
        <p:spPr/>
        <p:txBody>
          <a:bodyPr/>
          <a:lstStyle/>
          <a:p>
            <a:r>
              <a:rPr dirty="0"/>
              <a:t>3.2.3</a:t>
            </a:r>
            <a:r>
              <a:rPr lang="en-US" dirty="0"/>
              <a:t> 程序设计细节</a:t>
            </a:r>
            <a:endParaRPr lang="en-US" dirty="0"/>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38200" y="1690688"/>
            <a:ext cx="10515600" cy="4731477"/>
          </a:xfrm>
        </p:spPr>
        <p:txBody>
          <a:bodyPr>
            <a:normAutofit lnSpcReduction="20000"/>
          </a:bodyPr>
          <a:lstStyle/>
          <a:p>
            <a:r>
              <a:rPr lang="zh-CN" dirty="0">
                <a:sym typeface="+mn-ea"/>
              </a:rPr>
              <a:t>图</a:t>
            </a:r>
            <a:r>
              <a:rPr lang="en-US" altLang="zh-CN" dirty="0">
                <a:sym typeface="+mn-ea"/>
              </a:rPr>
              <a:t>3-6 </a:t>
            </a:r>
            <a:r>
              <a:rPr lang="zh-CN" altLang="en-US" dirty="0">
                <a:sym typeface="+mn-ea"/>
              </a:rPr>
              <a:t>链表的类型声明</a:t>
            </a:r>
            <a:endParaRPr lang="zh-CN" altLang="en-US" dirty="0">
              <a:sym typeface="+mn-ea"/>
            </a:endParaRPr>
          </a:p>
        </p:txBody>
      </p:sp>
      <p:sp>
        <p:nvSpPr>
          <p:cNvPr id="2" name="标题 1"/>
          <p:cNvSpPr>
            <a:spLocks noGrp="1"/>
          </p:cNvSpPr>
          <p:nvPr>
            <p:ph type="title"/>
          </p:nvPr>
        </p:nvSpPr>
        <p:spPr/>
        <p:txBody>
          <a:bodyPr/>
          <a:lstStyle/>
          <a:p>
            <a:r>
              <a:rPr dirty="0"/>
              <a:t>3.2.3</a:t>
            </a:r>
            <a:r>
              <a:rPr lang="en-US" dirty="0"/>
              <a:t> 程序设计细节</a:t>
            </a:r>
            <a:endParaRPr lang="en-US" dirty="0"/>
          </a:p>
        </p:txBody>
      </p:sp>
      <p:pic>
        <p:nvPicPr>
          <p:cNvPr id="5" name="图片 4"/>
          <p:cNvPicPr>
            <a:picLocks noChangeAspect="1"/>
          </p:cNvPicPr>
          <p:nvPr>
            <p:custDataLst>
              <p:tags r:id="rId1"/>
            </p:custDataLst>
          </p:nvPr>
        </p:nvPicPr>
        <p:blipFill>
          <a:blip r:embed="rId2"/>
          <a:stretch>
            <a:fillRect/>
          </a:stretch>
        </p:blipFill>
        <p:spPr>
          <a:xfrm>
            <a:off x="3860165" y="1442085"/>
            <a:ext cx="5686425" cy="5229225"/>
          </a:xfrm>
          <a:prstGeom prst="rect">
            <a:avLst/>
          </a:prstGeom>
        </p:spPr>
      </p:pic>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38200" y="1690688"/>
            <a:ext cx="10515600" cy="4731477"/>
          </a:xfrm>
        </p:spPr>
        <p:txBody>
          <a:bodyPr>
            <a:normAutofit lnSpcReduction="20000"/>
          </a:bodyPr>
          <a:lstStyle/>
          <a:p>
            <a:r>
              <a:rPr dirty="0">
                <a:sym typeface="+mn-ea"/>
              </a:rPr>
              <a:t>我们将编写的第一个函数是</a:t>
            </a:r>
            <a:r>
              <a:rPr dirty="0">
                <a:solidFill>
                  <a:srgbClr val="FF0000"/>
                </a:solidFill>
                <a:sym typeface="+mn-ea"/>
              </a:rPr>
              <a:t>测试空表</a:t>
            </a:r>
            <a:r>
              <a:rPr dirty="0">
                <a:sym typeface="+mn-ea"/>
              </a:rPr>
              <a:t>的。当我们编写涉及指针的任意数据结构的代码时，最好总是要先</a:t>
            </a:r>
            <a:endParaRPr dirty="0">
              <a:sym typeface="+mn-ea"/>
            </a:endParaRPr>
          </a:p>
          <a:p>
            <a:r>
              <a:rPr dirty="0">
                <a:sym typeface="+mn-ea"/>
              </a:rPr>
              <a:t>画出一张图来。图3-7就表示一个空表；按照这个图，很容易写出图3-8中的函数。</a:t>
            </a:r>
            <a:endParaRPr dirty="0">
              <a:sym typeface="+mn-ea"/>
            </a:endParaRPr>
          </a:p>
          <a:p>
            <a:endParaRPr dirty="0">
              <a:sym typeface="+mn-ea"/>
            </a:endParaRPr>
          </a:p>
          <a:p>
            <a:endParaRPr dirty="0">
              <a:sym typeface="+mn-ea"/>
            </a:endParaRPr>
          </a:p>
          <a:p>
            <a:endParaRPr dirty="0">
              <a:sym typeface="+mn-ea"/>
            </a:endParaRPr>
          </a:p>
          <a:p>
            <a:endParaRPr dirty="0">
              <a:sym typeface="+mn-ea"/>
            </a:endParaRPr>
          </a:p>
          <a:p>
            <a:endParaRPr dirty="0">
              <a:sym typeface="+mn-ea"/>
            </a:endParaRPr>
          </a:p>
          <a:p>
            <a:endParaRPr dirty="0">
              <a:sym typeface="+mn-ea"/>
            </a:endParaRPr>
          </a:p>
          <a:p>
            <a:endParaRPr dirty="0">
              <a:sym typeface="+mn-ea"/>
            </a:endParaRPr>
          </a:p>
          <a:p>
            <a:r>
              <a:rPr lang="en-US" altLang="zh-CN" dirty="0">
                <a:sym typeface="+mn-ea"/>
              </a:rPr>
              <a:t>    </a:t>
            </a:r>
            <a:r>
              <a:rPr lang="zh-CN" dirty="0">
                <a:sym typeface="+mn-ea"/>
              </a:rPr>
              <a:t>图</a:t>
            </a:r>
            <a:r>
              <a:rPr lang="en-US" altLang="zh-CN" dirty="0">
                <a:sym typeface="+mn-ea"/>
              </a:rPr>
              <a:t>3-7 </a:t>
            </a:r>
            <a:r>
              <a:rPr lang="zh-CN" altLang="en-US" dirty="0">
                <a:sym typeface="+mn-ea"/>
              </a:rPr>
              <a:t>带表头的空表</a:t>
            </a:r>
            <a:r>
              <a:rPr lang="en-US" altLang="zh-CN" dirty="0">
                <a:sym typeface="+mn-ea"/>
              </a:rPr>
              <a:t>			      </a:t>
            </a:r>
            <a:r>
              <a:rPr lang="zh-CN" altLang="en-US" dirty="0">
                <a:sym typeface="+mn-ea"/>
              </a:rPr>
              <a:t>图</a:t>
            </a:r>
            <a:r>
              <a:rPr lang="en-US" altLang="zh-CN" dirty="0">
                <a:sym typeface="+mn-ea"/>
              </a:rPr>
              <a:t>3-8 </a:t>
            </a:r>
            <a:r>
              <a:rPr lang="zh-CN" altLang="en-US" dirty="0">
                <a:sym typeface="+mn-ea"/>
              </a:rPr>
              <a:t>测试一个链表是否空表的函数</a:t>
            </a:r>
            <a:endParaRPr lang="zh-CN" altLang="en-US" dirty="0">
              <a:sym typeface="+mn-ea"/>
            </a:endParaRPr>
          </a:p>
        </p:txBody>
      </p:sp>
      <p:sp>
        <p:nvSpPr>
          <p:cNvPr id="2" name="标题 1"/>
          <p:cNvSpPr>
            <a:spLocks noGrp="1"/>
          </p:cNvSpPr>
          <p:nvPr>
            <p:ph type="title"/>
          </p:nvPr>
        </p:nvSpPr>
        <p:spPr/>
        <p:txBody>
          <a:bodyPr/>
          <a:lstStyle/>
          <a:p>
            <a:r>
              <a:rPr dirty="0"/>
              <a:t>3.2.3</a:t>
            </a:r>
            <a:r>
              <a:rPr lang="en-US" dirty="0"/>
              <a:t> 程序设计细节</a:t>
            </a:r>
            <a:endParaRPr lang="en-US" dirty="0"/>
          </a:p>
        </p:txBody>
      </p:sp>
      <p:pic>
        <p:nvPicPr>
          <p:cNvPr id="6" name="图片 5"/>
          <p:cNvPicPr>
            <a:picLocks noChangeAspect="1"/>
          </p:cNvPicPr>
          <p:nvPr/>
        </p:nvPicPr>
        <p:blipFill>
          <a:blip r:embed="rId1"/>
          <a:stretch>
            <a:fillRect/>
          </a:stretch>
        </p:blipFill>
        <p:spPr>
          <a:xfrm>
            <a:off x="1397000" y="3221990"/>
            <a:ext cx="1876425" cy="1190625"/>
          </a:xfrm>
          <a:prstGeom prst="rect">
            <a:avLst/>
          </a:prstGeom>
        </p:spPr>
      </p:pic>
      <p:pic>
        <p:nvPicPr>
          <p:cNvPr id="7" name="图片 6"/>
          <p:cNvPicPr>
            <a:picLocks noChangeAspect="1"/>
          </p:cNvPicPr>
          <p:nvPr/>
        </p:nvPicPr>
        <p:blipFill>
          <a:blip r:embed="rId2"/>
          <a:stretch>
            <a:fillRect/>
          </a:stretch>
        </p:blipFill>
        <p:spPr>
          <a:xfrm>
            <a:off x="6135370" y="3067050"/>
            <a:ext cx="3867150" cy="1200150"/>
          </a:xfrm>
          <a:prstGeom prst="rect">
            <a:avLst/>
          </a:prstGeom>
        </p:spPr>
      </p:pic>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38200" y="1690688"/>
            <a:ext cx="10515600" cy="4731477"/>
          </a:xfrm>
        </p:spPr>
        <p:txBody>
          <a:bodyPr>
            <a:normAutofit lnSpcReduction="20000"/>
          </a:bodyPr>
          <a:lstStyle/>
          <a:p>
            <a:r>
              <a:rPr dirty="0">
                <a:sym typeface="+mn-ea"/>
              </a:rPr>
              <a:t>下一个函数在图3-9中表出，它测试</a:t>
            </a:r>
            <a:r>
              <a:rPr dirty="0">
                <a:solidFill>
                  <a:srgbClr val="FF0000"/>
                </a:solidFill>
                <a:sym typeface="+mn-ea"/>
              </a:rPr>
              <a:t>当前的元素是否是表的最后一个元素</a:t>
            </a:r>
            <a:r>
              <a:rPr dirty="0">
                <a:sym typeface="+mn-ea"/>
              </a:rPr>
              <a:t>，假设这个元素是存在的。</a:t>
            </a:r>
            <a:endParaRPr dirty="0">
              <a:sym typeface="+mn-ea"/>
            </a:endParaRPr>
          </a:p>
          <a:p>
            <a:endParaRPr dirty="0">
              <a:sym typeface="+mn-ea"/>
            </a:endParaRPr>
          </a:p>
          <a:p>
            <a:endParaRPr dirty="0">
              <a:sym typeface="+mn-ea"/>
            </a:endParaRPr>
          </a:p>
          <a:p>
            <a:endParaRPr dirty="0">
              <a:sym typeface="+mn-ea"/>
            </a:endParaRPr>
          </a:p>
          <a:p>
            <a:endParaRPr dirty="0">
              <a:sym typeface="+mn-ea"/>
            </a:endParaRPr>
          </a:p>
          <a:p>
            <a:endParaRPr dirty="0">
              <a:sym typeface="+mn-ea"/>
            </a:endParaRPr>
          </a:p>
          <a:p>
            <a:endParaRPr dirty="0">
              <a:sym typeface="+mn-ea"/>
            </a:endParaRPr>
          </a:p>
          <a:p>
            <a:endParaRPr dirty="0">
              <a:sym typeface="+mn-ea"/>
            </a:endParaRPr>
          </a:p>
          <a:p>
            <a:endParaRPr dirty="0">
              <a:sym typeface="+mn-ea"/>
            </a:endParaRPr>
          </a:p>
          <a:p>
            <a:r>
              <a:rPr lang="en-US" altLang="zh-CN" dirty="0">
                <a:sym typeface="+mn-ea"/>
              </a:rPr>
              <a:t>			</a:t>
            </a:r>
            <a:r>
              <a:rPr lang="zh-CN" dirty="0">
                <a:sym typeface="+mn-ea"/>
              </a:rPr>
              <a:t>图</a:t>
            </a:r>
            <a:r>
              <a:rPr lang="en-US" altLang="zh-CN" dirty="0">
                <a:sym typeface="+mn-ea"/>
              </a:rPr>
              <a:t>3-9 </a:t>
            </a:r>
            <a:r>
              <a:rPr lang="zh-CN" altLang="en-US" dirty="0">
                <a:sym typeface="+mn-ea"/>
              </a:rPr>
              <a:t>测试当前位置是否是链表的末尾的函数</a:t>
            </a:r>
            <a:endParaRPr lang="zh-CN" altLang="en-US" dirty="0">
              <a:sym typeface="+mn-ea"/>
            </a:endParaRPr>
          </a:p>
        </p:txBody>
      </p:sp>
      <p:sp>
        <p:nvSpPr>
          <p:cNvPr id="2" name="标题 1"/>
          <p:cNvSpPr>
            <a:spLocks noGrp="1"/>
          </p:cNvSpPr>
          <p:nvPr>
            <p:ph type="title"/>
          </p:nvPr>
        </p:nvSpPr>
        <p:spPr/>
        <p:txBody>
          <a:bodyPr/>
          <a:lstStyle/>
          <a:p>
            <a:r>
              <a:rPr dirty="0"/>
              <a:t>3.2.3</a:t>
            </a:r>
            <a:r>
              <a:rPr lang="en-US" dirty="0"/>
              <a:t> 程序设计细节</a:t>
            </a:r>
            <a:endParaRPr lang="en-US" dirty="0"/>
          </a:p>
        </p:txBody>
      </p:sp>
      <p:pic>
        <p:nvPicPr>
          <p:cNvPr id="4" name="图片 3"/>
          <p:cNvPicPr>
            <a:picLocks noChangeAspect="1"/>
          </p:cNvPicPr>
          <p:nvPr/>
        </p:nvPicPr>
        <p:blipFill>
          <a:blip r:embed="rId1"/>
          <a:stretch>
            <a:fillRect/>
          </a:stretch>
        </p:blipFill>
        <p:spPr>
          <a:xfrm>
            <a:off x="2890520" y="2590800"/>
            <a:ext cx="6410325" cy="1676400"/>
          </a:xfrm>
          <a:prstGeom prst="rect">
            <a:avLst/>
          </a:prstGeom>
        </p:spPr>
      </p:pic>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38200" y="1690688"/>
            <a:ext cx="10515600" cy="4731477"/>
          </a:xfrm>
        </p:spPr>
        <p:txBody>
          <a:bodyPr>
            <a:normAutofit lnSpcReduction="20000"/>
          </a:bodyPr>
          <a:lstStyle/>
          <a:p>
            <a:r>
              <a:rPr dirty="0">
                <a:sym typeface="+mn-ea"/>
              </a:rPr>
              <a:t>我们要写的下一个例程是</a:t>
            </a:r>
            <a:r>
              <a:rPr dirty="0">
                <a:solidFill>
                  <a:srgbClr val="FF0000"/>
                </a:solidFill>
                <a:sym typeface="+mn-ea"/>
              </a:rPr>
              <a:t>Find</a:t>
            </a:r>
            <a:r>
              <a:rPr dirty="0">
                <a:sym typeface="+mn-ea"/>
              </a:rPr>
              <a:t>。Find在图3-10中表出，它返回某个元素在表中的位置，第2行用到与</a:t>
            </a:r>
            <a:endParaRPr dirty="0">
              <a:sym typeface="+mn-ea"/>
            </a:endParaRPr>
          </a:p>
          <a:p>
            <a:r>
              <a:rPr dirty="0">
                <a:sym typeface="+mn-ea"/>
              </a:rPr>
              <a:t>(&amp;&amp;)操作走了捷径，即如果与(and)运算的前半部分为假，那么结果就自动为假，而后半部分则不再</a:t>
            </a:r>
            <a:endParaRPr dirty="0">
              <a:sym typeface="+mn-ea"/>
            </a:endParaRPr>
          </a:p>
          <a:p>
            <a:r>
              <a:rPr dirty="0">
                <a:sym typeface="+mn-ea"/>
              </a:rPr>
              <a:t>执行。</a:t>
            </a:r>
            <a:endParaRPr dirty="0">
              <a:sym typeface="+mn-ea"/>
            </a:endParaRPr>
          </a:p>
          <a:p>
            <a:endParaRPr dirty="0">
              <a:sym typeface="+mn-ea"/>
            </a:endParaRPr>
          </a:p>
          <a:p>
            <a:endParaRPr dirty="0">
              <a:sym typeface="+mn-ea"/>
            </a:endParaRPr>
          </a:p>
          <a:p>
            <a:endParaRPr dirty="0">
              <a:sym typeface="+mn-ea"/>
            </a:endParaRPr>
          </a:p>
          <a:p>
            <a:endParaRPr dirty="0">
              <a:sym typeface="+mn-ea"/>
            </a:endParaRPr>
          </a:p>
          <a:p>
            <a:endParaRPr dirty="0">
              <a:sym typeface="+mn-ea"/>
            </a:endParaRPr>
          </a:p>
          <a:p>
            <a:endParaRPr dirty="0">
              <a:sym typeface="+mn-ea"/>
            </a:endParaRPr>
          </a:p>
          <a:p>
            <a:endParaRPr lang="zh-CN" dirty="0">
              <a:sym typeface="+mn-ea"/>
            </a:endParaRPr>
          </a:p>
          <a:p>
            <a:r>
              <a:rPr lang="en-US" altLang="zh-CN" dirty="0">
                <a:sym typeface="+mn-ea"/>
              </a:rPr>
              <a:t>				   </a:t>
            </a:r>
            <a:r>
              <a:rPr lang="zh-CN" dirty="0">
                <a:sym typeface="+mn-ea"/>
              </a:rPr>
              <a:t>图</a:t>
            </a:r>
            <a:r>
              <a:rPr lang="en-US" altLang="zh-CN" dirty="0">
                <a:sym typeface="+mn-ea"/>
              </a:rPr>
              <a:t>3-10 Find</a:t>
            </a:r>
            <a:r>
              <a:rPr lang="zh-CN" altLang="en-US" dirty="0">
                <a:sym typeface="+mn-ea"/>
              </a:rPr>
              <a:t>例程</a:t>
            </a:r>
            <a:endParaRPr dirty="0">
              <a:sym typeface="+mn-ea"/>
            </a:endParaRPr>
          </a:p>
          <a:p>
            <a:r>
              <a:rPr dirty="0">
                <a:sym typeface="+mn-ea"/>
              </a:rPr>
              <a:t>有些编程人员发现递归地编写Find例程颇有吸引力，大概是因为这样可能避免冗长的终止条件。后面</a:t>
            </a:r>
            <a:endParaRPr dirty="0">
              <a:sym typeface="+mn-ea"/>
            </a:endParaRPr>
          </a:p>
          <a:p>
            <a:r>
              <a:rPr dirty="0">
                <a:sym typeface="+mn-ea"/>
              </a:rPr>
              <a:t>将看到，这是一个非常糟糕的想法，我们要不惜一切代价避免它。</a:t>
            </a:r>
            <a:endParaRPr dirty="0">
              <a:sym typeface="+mn-ea"/>
            </a:endParaRPr>
          </a:p>
        </p:txBody>
      </p:sp>
      <p:sp>
        <p:nvSpPr>
          <p:cNvPr id="2" name="标题 1"/>
          <p:cNvSpPr>
            <a:spLocks noGrp="1"/>
          </p:cNvSpPr>
          <p:nvPr>
            <p:ph type="title"/>
          </p:nvPr>
        </p:nvSpPr>
        <p:spPr/>
        <p:txBody>
          <a:bodyPr/>
          <a:lstStyle/>
          <a:p>
            <a:r>
              <a:rPr dirty="0"/>
              <a:t>3.2.3</a:t>
            </a:r>
            <a:r>
              <a:rPr lang="en-US" dirty="0"/>
              <a:t> 程序设计细节</a:t>
            </a:r>
            <a:endParaRPr lang="en-US" dirty="0"/>
          </a:p>
        </p:txBody>
      </p:sp>
      <p:pic>
        <p:nvPicPr>
          <p:cNvPr id="5" name="图片 4"/>
          <p:cNvPicPr>
            <a:picLocks noChangeAspect="1"/>
          </p:cNvPicPr>
          <p:nvPr/>
        </p:nvPicPr>
        <p:blipFill>
          <a:blip r:embed="rId1"/>
          <a:stretch>
            <a:fillRect/>
          </a:stretch>
        </p:blipFill>
        <p:spPr>
          <a:xfrm>
            <a:off x="2343150" y="2469515"/>
            <a:ext cx="6764655" cy="2515235"/>
          </a:xfrm>
          <a:prstGeom prst="rect">
            <a:avLst/>
          </a:prstGeom>
        </p:spPr>
      </p:pic>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38200" y="1690688"/>
            <a:ext cx="10515600" cy="4731477"/>
          </a:xfrm>
        </p:spPr>
        <p:txBody>
          <a:bodyPr>
            <a:normAutofit fontScale="90000" lnSpcReduction="10000"/>
          </a:bodyPr>
          <a:lstStyle/>
          <a:p>
            <a:r>
              <a:rPr dirty="0">
                <a:sym typeface="+mn-ea"/>
              </a:rPr>
              <a:t>第四个例程是</a:t>
            </a:r>
            <a:r>
              <a:rPr dirty="0">
                <a:solidFill>
                  <a:srgbClr val="FF0000"/>
                </a:solidFill>
                <a:sym typeface="+mn-ea"/>
              </a:rPr>
              <a:t>删除表L中的某个元素X</a:t>
            </a:r>
            <a:r>
              <a:rPr dirty="0">
                <a:sym typeface="+mn-ea"/>
              </a:rPr>
              <a:t>。我们需要决定：如果X出现不止一次或者根本就没有，那么我们做什么?我们</a:t>
            </a:r>
            <a:endParaRPr dirty="0">
              <a:sym typeface="+mn-ea"/>
            </a:endParaRPr>
          </a:p>
          <a:p>
            <a:r>
              <a:rPr dirty="0">
                <a:sym typeface="+mn-ea"/>
              </a:rPr>
              <a:t>的例程将</a:t>
            </a:r>
            <a:r>
              <a:rPr dirty="0">
                <a:solidFill>
                  <a:srgbClr val="FF0000"/>
                </a:solidFill>
                <a:sym typeface="+mn-ea"/>
              </a:rPr>
              <a:t>删除第一次出现的X</a:t>
            </a:r>
            <a:r>
              <a:rPr dirty="0">
                <a:sym typeface="+mn-ea"/>
              </a:rPr>
              <a:t>，如果X不在表中我们就什么也不做</a:t>
            </a:r>
            <a:r>
              <a:rPr lang="zh-CN" dirty="0">
                <a:sym typeface="+mn-ea"/>
              </a:rPr>
              <a:t>。</a:t>
            </a:r>
            <a:r>
              <a:rPr dirty="0">
                <a:sym typeface="+mn-ea"/>
              </a:rPr>
              <a:t>为此，我们通过调用FindPrevious函数找出含有X</a:t>
            </a:r>
            <a:endParaRPr dirty="0">
              <a:sym typeface="+mn-ea"/>
            </a:endParaRPr>
          </a:p>
          <a:p>
            <a:r>
              <a:rPr dirty="0">
                <a:sym typeface="+mn-ea"/>
              </a:rPr>
              <a:t>的表元的前驱元P。实现删除例程的程序在图3-11中表出。FindPrevious例程类似于Find，它在图3-12中列出</a:t>
            </a:r>
            <a:r>
              <a:rPr lang="zh-CN" dirty="0">
                <a:sym typeface="+mn-ea"/>
              </a:rPr>
              <a:t>。</a:t>
            </a:r>
            <a:endParaRPr lang="zh-CN" dirty="0">
              <a:sym typeface="+mn-ea"/>
            </a:endParaRPr>
          </a:p>
          <a:p>
            <a:endParaRPr lang="zh-CN" dirty="0">
              <a:sym typeface="+mn-ea"/>
            </a:endParaRPr>
          </a:p>
          <a:p>
            <a:endParaRPr lang="zh-CN" dirty="0">
              <a:sym typeface="+mn-ea"/>
            </a:endParaRPr>
          </a:p>
          <a:p>
            <a:endParaRPr lang="zh-CN" dirty="0">
              <a:sym typeface="+mn-ea"/>
            </a:endParaRPr>
          </a:p>
          <a:p>
            <a:endParaRPr lang="zh-CN" dirty="0">
              <a:sym typeface="+mn-ea"/>
            </a:endParaRPr>
          </a:p>
          <a:p>
            <a:endParaRPr lang="zh-CN" dirty="0">
              <a:sym typeface="+mn-ea"/>
            </a:endParaRPr>
          </a:p>
          <a:p>
            <a:endParaRPr lang="zh-CN" dirty="0">
              <a:sym typeface="+mn-ea"/>
            </a:endParaRPr>
          </a:p>
          <a:p>
            <a:endParaRPr lang="zh-CN" dirty="0">
              <a:sym typeface="+mn-ea"/>
            </a:endParaRPr>
          </a:p>
          <a:p>
            <a:endParaRPr lang="zh-CN" dirty="0">
              <a:sym typeface="+mn-ea"/>
            </a:endParaRPr>
          </a:p>
          <a:p>
            <a:endParaRPr lang="zh-CN" dirty="0">
              <a:sym typeface="+mn-ea"/>
            </a:endParaRPr>
          </a:p>
          <a:p>
            <a:r>
              <a:rPr lang="en-US" altLang="zh-CN" dirty="0">
                <a:sym typeface="+mn-ea"/>
              </a:rPr>
              <a:t>				</a:t>
            </a:r>
            <a:r>
              <a:rPr lang="zh-CN" dirty="0">
                <a:sym typeface="+mn-ea"/>
              </a:rPr>
              <a:t>图</a:t>
            </a:r>
            <a:r>
              <a:rPr lang="en-US" altLang="zh-CN" dirty="0">
                <a:sym typeface="+mn-ea"/>
              </a:rPr>
              <a:t>3-11 </a:t>
            </a:r>
            <a:r>
              <a:rPr lang="zh-CN" altLang="en-US" dirty="0">
                <a:sym typeface="+mn-ea"/>
              </a:rPr>
              <a:t>链表的删除例程</a:t>
            </a:r>
            <a:endParaRPr lang="zh-CN" dirty="0">
              <a:sym typeface="+mn-ea"/>
            </a:endParaRPr>
          </a:p>
          <a:p>
            <a:endParaRPr lang="zh-CN" dirty="0">
              <a:sym typeface="+mn-ea"/>
            </a:endParaRPr>
          </a:p>
          <a:p>
            <a:endParaRPr lang="zh-CN" dirty="0">
              <a:sym typeface="+mn-ea"/>
            </a:endParaRPr>
          </a:p>
        </p:txBody>
      </p:sp>
      <p:sp>
        <p:nvSpPr>
          <p:cNvPr id="2" name="标题 1"/>
          <p:cNvSpPr>
            <a:spLocks noGrp="1"/>
          </p:cNvSpPr>
          <p:nvPr>
            <p:ph type="title"/>
          </p:nvPr>
        </p:nvSpPr>
        <p:spPr/>
        <p:txBody>
          <a:bodyPr/>
          <a:lstStyle/>
          <a:p>
            <a:r>
              <a:rPr dirty="0"/>
              <a:t>3.2.3</a:t>
            </a:r>
            <a:r>
              <a:rPr lang="en-US" dirty="0"/>
              <a:t> 程序设计细节</a:t>
            </a:r>
            <a:endParaRPr lang="en-US" dirty="0"/>
          </a:p>
        </p:txBody>
      </p:sp>
      <p:pic>
        <p:nvPicPr>
          <p:cNvPr id="6" name="图片 5"/>
          <p:cNvPicPr>
            <a:picLocks noChangeAspect="1"/>
          </p:cNvPicPr>
          <p:nvPr/>
        </p:nvPicPr>
        <p:blipFill>
          <a:blip r:embed="rId1"/>
          <a:stretch>
            <a:fillRect/>
          </a:stretch>
        </p:blipFill>
        <p:spPr>
          <a:xfrm>
            <a:off x="3665220" y="2811780"/>
            <a:ext cx="6849745" cy="2978785"/>
          </a:xfrm>
          <a:prstGeom prst="rect">
            <a:avLst/>
          </a:prstGeom>
        </p:spPr>
      </p:pic>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38200" y="1690688"/>
            <a:ext cx="10515600" cy="4731477"/>
          </a:xfrm>
        </p:spPr>
        <p:txBody>
          <a:bodyPr>
            <a:normAutofit lnSpcReduction="10000"/>
          </a:bodyPr>
          <a:lstStyle/>
          <a:p>
            <a:endParaRPr lang="zh-CN" altLang="en-US" dirty="0">
              <a:sym typeface="+mn-ea"/>
            </a:endParaRPr>
          </a:p>
          <a:p>
            <a:endParaRPr lang="zh-CN" altLang="en-US" dirty="0">
              <a:sym typeface="+mn-ea"/>
            </a:endParaRPr>
          </a:p>
          <a:p>
            <a:endParaRPr lang="zh-CN" altLang="en-US" dirty="0">
              <a:sym typeface="+mn-ea"/>
            </a:endParaRPr>
          </a:p>
          <a:p>
            <a:endParaRPr lang="zh-CN" altLang="en-US" dirty="0">
              <a:sym typeface="+mn-ea"/>
            </a:endParaRPr>
          </a:p>
          <a:p>
            <a:endParaRPr lang="zh-CN" altLang="en-US" dirty="0">
              <a:sym typeface="+mn-ea"/>
            </a:endParaRPr>
          </a:p>
          <a:p>
            <a:endParaRPr lang="zh-CN" altLang="en-US" dirty="0">
              <a:sym typeface="+mn-ea"/>
            </a:endParaRPr>
          </a:p>
          <a:p>
            <a:endParaRPr lang="zh-CN" altLang="en-US" dirty="0">
              <a:sym typeface="+mn-ea"/>
            </a:endParaRPr>
          </a:p>
          <a:p>
            <a:endParaRPr lang="zh-CN" altLang="en-US" dirty="0">
              <a:sym typeface="+mn-ea"/>
            </a:endParaRPr>
          </a:p>
          <a:p>
            <a:endParaRPr lang="zh-CN" altLang="en-US" dirty="0">
              <a:sym typeface="+mn-ea"/>
            </a:endParaRPr>
          </a:p>
          <a:p>
            <a:endParaRPr lang="zh-CN" altLang="en-US" dirty="0">
              <a:sym typeface="+mn-ea"/>
            </a:endParaRPr>
          </a:p>
          <a:p>
            <a:endParaRPr lang="zh-CN" altLang="en-US" dirty="0">
              <a:sym typeface="+mn-ea"/>
            </a:endParaRPr>
          </a:p>
          <a:p>
            <a:r>
              <a:rPr lang="en-US" altLang="zh-CN" dirty="0">
                <a:sym typeface="+mn-ea"/>
              </a:rPr>
              <a:t>			</a:t>
            </a:r>
            <a:r>
              <a:rPr lang="zh-CN" altLang="en-US" dirty="0">
                <a:sym typeface="+mn-ea"/>
              </a:rPr>
              <a:t>图</a:t>
            </a:r>
            <a:r>
              <a:rPr lang="en-US" altLang="zh-CN" dirty="0">
                <a:sym typeface="+mn-ea"/>
              </a:rPr>
              <a:t>3-12 FindPrevious</a:t>
            </a:r>
            <a:r>
              <a:rPr lang="zh-CN" altLang="en-US" dirty="0">
                <a:sym typeface="+mn-ea"/>
              </a:rPr>
              <a:t>与</a:t>
            </a:r>
            <a:r>
              <a:rPr lang="en-US" altLang="zh-CN" dirty="0">
                <a:sym typeface="+mn-ea"/>
              </a:rPr>
              <a:t>Delete</a:t>
            </a:r>
            <a:r>
              <a:rPr lang="zh-CN" altLang="en-US" dirty="0">
                <a:sym typeface="+mn-ea"/>
              </a:rPr>
              <a:t>一起使用</a:t>
            </a:r>
            <a:r>
              <a:rPr lang="en-US" altLang="zh-CN" dirty="0">
                <a:sym typeface="+mn-ea"/>
              </a:rPr>
              <a:t>Find</a:t>
            </a:r>
            <a:r>
              <a:rPr lang="zh-CN" altLang="en-US" dirty="0">
                <a:sym typeface="+mn-ea"/>
              </a:rPr>
              <a:t>的例程</a:t>
            </a:r>
            <a:r>
              <a:rPr lang="en-US" altLang="zh-CN" dirty="0">
                <a:sym typeface="+mn-ea"/>
              </a:rPr>
              <a:t> </a:t>
            </a:r>
            <a:endParaRPr lang="en-US" altLang="zh-CN" dirty="0">
              <a:sym typeface="+mn-ea"/>
            </a:endParaRPr>
          </a:p>
        </p:txBody>
      </p:sp>
      <p:sp>
        <p:nvSpPr>
          <p:cNvPr id="2" name="标题 1"/>
          <p:cNvSpPr>
            <a:spLocks noGrp="1"/>
          </p:cNvSpPr>
          <p:nvPr>
            <p:ph type="title"/>
          </p:nvPr>
        </p:nvSpPr>
        <p:spPr/>
        <p:txBody>
          <a:bodyPr/>
          <a:lstStyle/>
          <a:p>
            <a:r>
              <a:rPr dirty="0"/>
              <a:t>3.2.3</a:t>
            </a:r>
            <a:r>
              <a:rPr lang="en-US" dirty="0"/>
              <a:t> 程序设计细节</a:t>
            </a:r>
            <a:endParaRPr lang="en-US" dirty="0"/>
          </a:p>
        </p:txBody>
      </p:sp>
      <p:pic>
        <p:nvPicPr>
          <p:cNvPr id="4" name="图片 3"/>
          <p:cNvPicPr>
            <a:picLocks noChangeAspect="1"/>
          </p:cNvPicPr>
          <p:nvPr/>
        </p:nvPicPr>
        <p:blipFill>
          <a:blip r:embed="rId1"/>
          <a:stretch>
            <a:fillRect/>
          </a:stretch>
        </p:blipFill>
        <p:spPr>
          <a:xfrm>
            <a:off x="3088005" y="1691005"/>
            <a:ext cx="6353175" cy="394335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zh-CN" altLang="en-US" dirty="0"/>
              <a:t>本节列出一些需要记忆或是能够推导出的</a:t>
            </a:r>
            <a:r>
              <a:rPr lang="zh-CN" altLang="en-US" dirty="0">
                <a:solidFill>
                  <a:srgbClr val="FF0000"/>
                </a:solidFill>
              </a:rPr>
              <a:t>基本公式</a:t>
            </a:r>
            <a:r>
              <a:rPr lang="zh-CN" altLang="en-US" dirty="0"/>
              <a:t>，并从推导过程复习基本的证明方法。</a:t>
            </a:r>
            <a:endParaRPr lang="zh-CN" altLang="en-US" dirty="0"/>
          </a:p>
        </p:txBody>
      </p:sp>
      <p:sp>
        <p:nvSpPr>
          <p:cNvPr id="2" name="标题 1"/>
          <p:cNvSpPr>
            <a:spLocks noGrp="1"/>
          </p:cNvSpPr>
          <p:nvPr>
            <p:ph type="title"/>
          </p:nvPr>
        </p:nvSpPr>
        <p:spPr/>
        <p:txBody>
          <a:bodyPr/>
          <a:lstStyle/>
          <a:p>
            <a:r>
              <a:rPr dirty="0"/>
              <a:t>1.2 数学知识复习</a:t>
            </a:r>
            <a:endParaRPr dirty="0"/>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38200" y="1690688"/>
            <a:ext cx="10515600" cy="4731477"/>
          </a:xfrm>
        </p:spPr>
        <p:txBody>
          <a:bodyPr>
            <a:normAutofit lnSpcReduction="20000"/>
          </a:bodyPr>
          <a:lstStyle/>
          <a:p>
            <a:r>
              <a:rPr dirty="0">
                <a:sym typeface="+mn-ea"/>
              </a:rPr>
              <a:t>我们要写的最后一个例程是</a:t>
            </a:r>
            <a:r>
              <a:rPr dirty="0">
                <a:solidFill>
                  <a:srgbClr val="FF0000"/>
                </a:solidFill>
                <a:sym typeface="+mn-ea"/>
              </a:rPr>
              <a:t>插入</a:t>
            </a:r>
            <a:r>
              <a:rPr dirty="0">
                <a:sym typeface="+mn-ea"/>
              </a:rPr>
              <a:t>例程。将要插入的元素与表L和位置P一起传入。这个Insert例程将一个</a:t>
            </a:r>
            <a:endParaRPr dirty="0">
              <a:sym typeface="+mn-ea"/>
            </a:endParaRPr>
          </a:p>
          <a:p>
            <a:r>
              <a:rPr dirty="0">
                <a:sym typeface="+mn-ea"/>
              </a:rPr>
              <a:t>元素插</a:t>
            </a:r>
            <a:r>
              <a:rPr lang="zh-CN" altLang="en-US" dirty="0">
                <a:sym typeface="+mn-ea"/>
              </a:rPr>
              <a:t>入</a:t>
            </a:r>
            <a:r>
              <a:rPr dirty="0">
                <a:sym typeface="+mn-ea"/>
              </a:rPr>
              <a:t>到由</a:t>
            </a:r>
            <a:r>
              <a:rPr dirty="0">
                <a:solidFill>
                  <a:srgbClr val="FF0000"/>
                </a:solidFill>
                <a:sym typeface="+mn-ea"/>
              </a:rPr>
              <a:t>P所指示的位置之后</a:t>
            </a:r>
            <a:r>
              <a:rPr dirty="0">
                <a:sym typeface="+mn-ea"/>
              </a:rPr>
              <a:t>。我们这个决定有随意性，它意味着插入操作如何实现并没有完全确</a:t>
            </a:r>
            <a:endParaRPr dirty="0">
              <a:sym typeface="+mn-ea"/>
            </a:endParaRPr>
          </a:p>
          <a:p>
            <a:r>
              <a:rPr dirty="0">
                <a:sym typeface="+mn-ea"/>
              </a:rPr>
              <a:t>定的规则。很有可能将新元素插入到位置P处(即在位置P处当时的元素的前面)，但是这么做则需要知</a:t>
            </a:r>
            <a:endParaRPr dirty="0">
              <a:sym typeface="+mn-ea"/>
            </a:endParaRPr>
          </a:p>
          <a:p>
            <a:r>
              <a:rPr dirty="0">
                <a:sym typeface="+mn-ea"/>
              </a:rPr>
              <a:t>道位置P前面的元素。它可以通过调用FindPre</a:t>
            </a:r>
            <a:r>
              <a:rPr lang="en-US" dirty="0">
                <a:sym typeface="+mn-ea"/>
              </a:rPr>
              <a:t>v</a:t>
            </a:r>
            <a:r>
              <a:rPr dirty="0">
                <a:sym typeface="+mn-ea"/>
              </a:rPr>
              <a:t>ious而得到。因此重要的是要说明你要干什么。图3-</a:t>
            </a:r>
            <a:endParaRPr dirty="0">
              <a:sym typeface="+mn-ea"/>
            </a:endParaRPr>
          </a:p>
          <a:p>
            <a:r>
              <a:rPr dirty="0">
                <a:sym typeface="+mn-ea"/>
              </a:rPr>
              <a:t>13完成这些任务。</a:t>
            </a:r>
            <a:endParaRPr dirty="0">
              <a:sym typeface="+mn-ea"/>
            </a:endParaRPr>
          </a:p>
        </p:txBody>
      </p:sp>
      <p:sp>
        <p:nvSpPr>
          <p:cNvPr id="2" name="标题 1"/>
          <p:cNvSpPr>
            <a:spLocks noGrp="1"/>
          </p:cNvSpPr>
          <p:nvPr>
            <p:ph type="title"/>
          </p:nvPr>
        </p:nvSpPr>
        <p:spPr/>
        <p:txBody>
          <a:bodyPr/>
          <a:lstStyle/>
          <a:p>
            <a:r>
              <a:rPr dirty="0"/>
              <a:t>3.2.3</a:t>
            </a:r>
            <a:r>
              <a:rPr lang="en-US" dirty="0"/>
              <a:t> 程序设计细节</a:t>
            </a:r>
            <a:endParaRPr lang="en-US" dirty="0"/>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dirty="0"/>
              <a:t>3.2.3</a:t>
            </a:r>
            <a:r>
              <a:rPr lang="en-US" dirty="0"/>
              <a:t> 程序设计细节</a:t>
            </a:r>
            <a:endParaRPr lang="en-US" dirty="0"/>
          </a:p>
        </p:txBody>
      </p:sp>
      <p:pic>
        <p:nvPicPr>
          <p:cNvPr id="5" name="内容占位符 4"/>
          <p:cNvPicPr>
            <a:picLocks noChangeAspect="1"/>
          </p:cNvPicPr>
          <p:nvPr>
            <p:ph idx="1"/>
          </p:nvPr>
        </p:nvPicPr>
        <p:blipFill>
          <a:blip r:embed="rId1"/>
          <a:stretch>
            <a:fillRect/>
          </a:stretch>
        </p:blipFill>
        <p:spPr>
          <a:xfrm>
            <a:off x="2649220" y="2050415"/>
            <a:ext cx="6231890" cy="3534410"/>
          </a:xfrm>
          <a:prstGeom prst="rect">
            <a:avLst/>
          </a:prstGeom>
        </p:spPr>
      </p:pic>
      <p:pic>
        <p:nvPicPr>
          <p:cNvPr id="6" name="图片 5"/>
          <p:cNvPicPr>
            <a:picLocks noChangeAspect="1"/>
          </p:cNvPicPr>
          <p:nvPr/>
        </p:nvPicPr>
        <p:blipFill>
          <a:blip r:embed="rId2"/>
          <a:stretch>
            <a:fillRect/>
          </a:stretch>
        </p:blipFill>
        <p:spPr>
          <a:xfrm>
            <a:off x="4664710" y="5943600"/>
            <a:ext cx="2200275" cy="371475"/>
          </a:xfrm>
          <a:prstGeom prst="rect">
            <a:avLst/>
          </a:prstGeom>
        </p:spPr>
      </p:pic>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38200" y="1690688"/>
            <a:ext cx="10515600" cy="4731477"/>
          </a:xfrm>
        </p:spPr>
        <p:txBody>
          <a:bodyPr>
            <a:normAutofit lnSpcReduction="20000"/>
          </a:bodyPr>
          <a:lstStyle/>
          <a:p>
            <a:r>
              <a:rPr dirty="0">
                <a:sym typeface="+mn-ea"/>
              </a:rPr>
              <a:t>注意，我们已经把表L传递给Insert例程和IsLast例程，尽管它从未被使用过。之所以这么做，是因为</a:t>
            </a:r>
            <a:endParaRPr dirty="0">
              <a:sym typeface="+mn-ea"/>
            </a:endParaRPr>
          </a:p>
          <a:p>
            <a:r>
              <a:rPr dirty="0">
                <a:sym typeface="+mn-ea"/>
              </a:rPr>
              <a:t>别的实现方法可能会需要这些信息，因此，若不传递表L有可能使得使用ADT的想法失败。</a:t>
            </a:r>
            <a:endParaRPr dirty="0">
              <a:sym typeface="+mn-ea"/>
            </a:endParaRPr>
          </a:p>
          <a:p>
            <a:endParaRPr dirty="0">
              <a:sym typeface="+mn-ea"/>
            </a:endParaRPr>
          </a:p>
          <a:p>
            <a:endParaRPr dirty="0">
              <a:sym typeface="+mn-ea"/>
            </a:endParaRPr>
          </a:p>
          <a:p>
            <a:r>
              <a:rPr dirty="0">
                <a:sym typeface="+mn-ea"/>
              </a:rPr>
              <a:t>除Find和FindPrevious例程外(还有例程Delete，它调用FindPrevious)，我们已经编码的所有操作均需</a:t>
            </a:r>
            <a:endParaRPr dirty="0">
              <a:sym typeface="+mn-ea"/>
            </a:endParaRPr>
          </a:p>
          <a:p>
            <a:r>
              <a:rPr b="1" dirty="0">
                <a:sym typeface="+mn-ea"/>
              </a:rPr>
              <a:t>O</a:t>
            </a:r>
            <a:r>
              <a:rPr dirty="0">
                <a:sym typeface="+mn-ea"/>
              </a:rPr>
              <a:t>(1)时间。这是因为在所有的情况下，不管表有多大都只执行固定</a:t>
            </a:r>
            <a:r>
              <a:rPr lang="zh-CN" dirty="0">
                <a:sym typeface="+mn-ea"/>
              </a:rPr>
              <a:t>数量</a:t>
            </a:r>
            <a:r>
              <a:rPr dirty="0">
                <a:sym typeface="+mn-ea"/>
              </a:rPr>
              <a:t>的指令。对于例程Find和</a:t>
            </a:r>
            <a:endParaRPr dirty="0">
              <a:sym typeface="+mn-ea"/>
            </a:endParaRPr>
          </a:p>
          <a:p>
            <a:r>
              <a:rPr dirty="0">
                <a:sym typeface="+mn-ea"/>
              </a:rPr>
              <a:t>FindPrevi</a:t>
            </a:r>
            <a:r>
              <a:rPr lang="en-US" dirty="0">
                <a:sym typeface="+mn-ea"/>
              </a:rPr>
              <a:t>o</a:t>
            </a:r>
            <a:r>
              <a:rPr dirty="0">
                <a:sym typeface="+mn-ea"/>
              </a:rPr>
              <a:t>us，在最坏的情形下运行时间是</a:t>
            </a:r>
            <a:r>
              <a:rPr b="1" dirty="0">
                <a:sym typeface="+mn-ea"/>
              </a:rPr>
              <a:t>O</a:t>
            </a:r>
            <a:r>
              <a:rPr dirty="0">
                <a:sym typeface="+mn-ea"/>
              </a:rPr>
              <a:t>(N)，因为此时若元素未找到或位于表的末尾则可能遍历整</a:t>
            </a:r>
            <a:endParaRPr dirty="0">
              <a:sym typeface="+mn-ea"/>
            </a:endParaRPr>
          </a:p>
          <a:p>
            <a:r>
              <a:rPr dirty="0">
                <a:sym typeface="+mn-ea"/>
              </a:rPr>
              <a:t>个表。平均来看，运行时间是</a:t>
            </a:r>
            <a:r>
              <a:rPr b="1" dirty="0">
                <a:sym typeface="+mn-ea"/>
              </a:rPr>
              <a:t>O</a:t>
            </a:r>
            <a:r>
              <a:rPr dirty="0">
                <a:sym typeface="+mn-ea"/>
              </a:rPr>
              <a:t>(N)，因为必须平均扫描半个表。</a:t>
            </a:r>
            <a:endParaRPr dirty="0">
              <a:sym typeface="+mn-ea"/>
            </a:endParaRPr>
          </a:p>
          <a:p>
            <a:endParaRPr dirty="0">
              <a:sym typeface="+mn-ea"/>
            </a:endParaRPr>
          </a:p>
          <a:p>
            <a:endParaRPr dirty="0">
              <a:sym typeface="+mn-ea"/>
            </a:endParaRPr>
          </a:p>
          <a:p>
            <a:r>
              <a:rPr dirty="0">
                <a:sym typeface="+mn-ea"/>
              </a:rPr>
              <a:t>在图3-6中列出的其他例程相当简单。我们也可以编写一个例程来实现Previous。</a:t>
            </a:r>
            <a:r>
              <a:rPr dirty="0">
                <a:solidFill>
                  <a:srgbClr val="FF0000"/>
                </a:solidFill>
                <a:sym typeface="+mn-ea"/>
              </a:rPr>
              <a:t>所有这些将留作练习</a:t>
            </a:r>
            <a:r>
              <a:rPr lang="zh-CN" dirty="0">
                <a:sym typeface="+mn-ea"/>
              </a:rPr>
              <a:t>。</a:t>
            </a:r>
            <a:endParaRPr lang="zh-CN" dirty="0">
              <a:sym typeface="+mn-ea"/>
            </a:endParaRPr>
          </a:p>
        </p:txBody>
      </p:sp>
      <p:sp>
        <p:nvSpPr>
          <p:cNvPr id="2" name="标题 1"/>
          <p:cNvSpPr>
            <a:spLocks noGrp="1"/>
          </p:cNvSpPr>
          <p:nvPr>
            <p:ph type="title"/>
          </p:nvPr>
        </p:nvSpPr>
        <p:spPr/>
        <p:txBody>
          <a:bodyPr/>
          <a:lstStyle/>
          <a:p>
            <a:r>
              <a:rPr dirty="0"/>
              <a:t>3.2.3</a:t>
            </a:r>
            <a:r>
              <a:rPr lang="en-US" dirty="0"/>
              <a:t> 程序设计细节</a:t>
            </a:r>
            <a:endParaRPr lang="en-US" dirty="0"/>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38200" y="1690688"/>
            <a:ext cx="10515600" cy="4731477"/>
          </a:xfrm>
        </p:spPr>
        <p:txBody>
          <a:bodyPr>
            <a:normAutofit/>
          </a:bodyPr>
          <a:lstStyle/>
          <a:p>
            <a:r>
              <a:rPr dirty="0">
                <a:sym typeface="+mn-ea"/>
              </a:rPr>
              <a:t>最常遇到的错误是你的程序因来自系统的棘手的错误信息而崩溃，比如“memory ac</a:t>
            </a:r>
            <a:r>
              <a:rPr lang="en-US" dirty="0">
                <a:sym typeface="+mn-ea"/>
              </a:rPr>
              <a:t>c</a:t>
            </a:r>
            <a:r>
              <a:rPr dirty="0">
                <a:sym typeface="+mn-ea"/>
              </a:rPr>
              <a:t>ess</a:t>
            </a:r>
            <a:r>
              <a:rPr lang="en-US" dirty="0">
                <a:sym typeface="+mn-ea"/>
              </a:rPr>
              <a:t> </a:t>
            </a:r>
            <a:r>
              <a:rPr dirty="0">
                <a:sym typeface="+mn-ea"/>
              </a:rPr>
              <a:t>violation”</a:t>
            </a:r>
            <a:endParaRPr dirty="0">
              <a:sym typeface="+mn-ea"/>
            </a:endParaRPr>
          </a:p>
          <a:p>
            <a:r>
              <a:rPr dirty="0">
                <a:sym typeface="+mn-ea"/>
              </a:rPr>
              <a:t>或“segmentation violation”这种信息通常意味着有指针变量包含了伪地址。一个通常的原因是</a:t>
            </a:r>
            <a:r>
              <a:rPr dirty="0">
                <a:solidFill>
                  <a:srgbClr val="FF0000"/>
                </a:solidFill>
                <a:sym typeface="+mn-ea"/>
              </a:rPr>
              <a:t>初始</a:t>
            </a:r>
            <a:endParaRPr dirty="0">
              <a:solidFill>
                <a:srgbClr val="FF0000"/>
              </a:solidFill>
              <a:sym typeface="+mn-ea"/>
            </a:endParaRPr>
          </a:p>
          <a:p>
            <a:r>
              <a:rPr dirty="0">
                <a:solidFill>
                  <a:srgbClr val="FF0000"/>
                </a:solidFill>
                <a:sym typeface="+mn-ea"/>
              </a:rPr>
              <a:t>化变量失败</a:t>
            </a:r>
            <a:r>
              <a:rPr lang="zh-CN" dirty="0">
                <a:sym typeface="+mn-ea"/>
              </a:rPr>
              <a:t>。</a:t>
            </a:r>
            <a:r>
              <a:rPr dirty="0">
                <a:sym typeface="+mn-ea"/>
              </a:rPr>
              <a:t>例如</a:t>
            </a:r>
            <a:r>
              <a:rPr lang="zh-CN" dirty="0">
                <a:sym typeface="+mn-ea"/>
              </a:rPr>
              <a:t>，</a:t>
            </a:r>
            <a:r>
              <a:rPr dirty="0">
                <a:sym typeface="+mn-ea"/>
              </a:rPr>
              <a:t>如果图3-14中的第</a:t>
            </a:r>
            <a:r>
              <a:rPr lang="zh-CN" dirty="0">
                <a:sym typeface="+mn-ea"/>
              </a:rPr>
              <a:t>一</a:t>
            </a:r>
            <a:r>
              <a:rPr dirty="0">
                <a:sym typeface="+mn-ea"/>
              </a:rPr>
              <a:t>行遗漏，那么P就是未定义的，当然也就不可能指向内存的有</a:t>
            </a:r>
            <a:endParaRPr dirty="0">
              <a:sym typeface="+mn-ea"/>
            </a:endParaRPr>
          </a:p>
          <a:p>
            <a:r>
              <a:rPr dirty="0">
                <a:sym typeface="+mn-ea"/>
              </a:rPr>
              <a:t>效部分。另一个典型的错误是关于图3-13的第6行。如果</a:t>
            </a:r>
            <a:r>
              <a:rPr lang="en-US" dirty="0">
                <a:sym typeface="+mn-ea"/>
              </a:rPr>
              <a:t>P</a:t>
            </a:r>
            <a:r>
              <a:rPr dirty="0">
                <a:sym typeface="+mn-ea"/>
              </a:rPr>
              <a:t>是NULL，则指向是非法的。这个函数知道P</a:t>
            </a:r>
            <a:endParaRPr dirty="0">
              <a:sym typeface="+mn-ea"/>
            </a:endParaRPr>
          </a:p>
          <a:p>
            <a:r>
              <a:rPr dirty="0">
                <a:sym typeface="+mn-ea"/>
              </a:rPr>
              <a:t>不是NULL，所以例程没有问题。当然，你应该仔细考虑</a:t>
            </a:r>
            <a:r>
              <a:rPr lang="zh-CN" dirty="0">
                <a:sym typeface="+mn-ea"/>
              </a:rPr>
              <a:t>，</a:t>
            </a:r>
            <a:r>
              <a:rPr dirty="0">
                <a:sym typeface="+mn-ea"/>
              </a:rPr>
              <a:t>使得调用Insert的例程能保证这一点。无论</a:t>
            </a:r>
            <a:endParaRPr dirty="0">
              <a:sym typeface="+mn-ea"/>
            </a:endParaRPr>
          </a:p>
          <a:p>
            <a:r>
              <a:rPr dirty="0">
                <a:sym typeface="+mn-ea"/>
              </a:rPr>
              <a:t>何时只要你确定一个指向，那么你就必须保证该指针不是NULL。有些C编译器隐式地为你做这种检查， </a:t>
            </a:r>
            <a:endParaRPr dirty="0">
              <a:sym typeface="+mn-ea"/>
            </a:endParaRPr>
          </a:p>
          <a:p>
            <a:r>
              <a:rPr dirty="0">
                <a:sym typeface="+mn-ea"/>
              </a:rPr>
              <a:t>不过这并不是C标准的一部分。当你将一个程序从一个编译器移至另一个编译器下时，你可能发现它不</a:t>
            </a:r>
            <a:endParaRPr dirty="0">
              <a:sym typeface="+mn-ea"/>
            </a:endParaRPr>
          </a:p>
          <a:p>
            <a:r>
              <a:rPr lang="zh-CN" dirty="0">
                <a:sym typeface="+mn-ea"/>
              </a:rPr>
              <a:t>再</a:t>
            </a:r>
            <a:r>
              <a:rPr dirty="0">
                <a:sym typeface="+mn-ea"/>
              </a:rPr>
              <a:t>正常运行</a:t>
            </a:r>
            <a:r>
              <a:rPr lang="zh-CN" dirty="0">
                <a:sym typeface="+mn-ea"/>
              </a:rPr>
              <a:t>，</a:t>
            </a:r>
            <a:r>
              <a:rPr dirty="0">
                <a:sym typeface="+mn-ea"/>
              </a:rPr>
              <a:t>这就是这种错误常见的原因之一。</a:t>
            </a:r>
            <a:endParaRPr dirty="0">
              <a:sym typeface="+mn-ea"/>
            </a:endParaRPr>
          </a:p>
        </p:txBody>
      </p:sp>
      <p:sp>
        <p:nvSpPr>
          <p:cNvPr id="2" name="标题 1"/>
          <p:cNvSpPr>
            <a:spLocks noGrp="1"/>
          </p:cNvSpPr>
          <p:nvPr>
            <p:ph type="title"/>
          </p:nvPr>
        </p:nvSpPr>
        <p:spPr/>
        <p:txBody>
          <a:bodyPr/>
          <a:lstStyle/>
          <a:p>
            <a:r>
              <a:rPr dirty="0"/>
              <a:t>3.2.4 常见的错误</a:t>
            </a:r>
            <a:endParaRPr dirty="0"/>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dirty="0"/>
              <a:t>3.2.4 常见的错误</a:t>
            </a:r>
            <a:endParaRPr dirty="0"/>
          </a:p>
        </p:txBody>
      </p:sp>
      <p:pic>
        <p:nvPicPr>
          <p:cNvPr id="8" name="内容占位符 7"/>
          <p:cNvPicPr>
            <a:picLocks noChangeAspect="1"/>
          </p:cNvPicPr>
          <p:nvPr>
            <p:ph idx="1"/>
          </p:nvPr>
        </p:nvPicPr>
        <p:blipFill>
          <a:blip r:embed="rId1"/>
          <a:stretch>
            <a:fillRect/>
          </a:stretch>
        </p:blipFill>
        <p:spPr>
          <a:xfrm>
            <a:off x="3696335" y="2437765"/>
            <a:ext cx="4963795" cy="3037840"/>
          </a:xfrm>
          <a:prstGeom prst="rect">
            <a:avLst/>
          </a:prstGeom>
        </p:spPr>
      </p:pic>
      <p:pic>
        <p:nvPicPr>
          <p:cNvPr id="4" name="图片 3"/>
          <p:cNvPicPr>
            <a:picLocks noChangeAspect="1"/>
          </p:cNvPicPr>
          <p:nvPr/>
        </p:nvPicPr>
        <p:blipFill>
          <a:blip r:embed="rId2"/>
          <a:stretch>
            <a:fillRect/>
          </a:stretch>
        </p:blipFill>
        <p:spPr>
          <a:xfrm>
            <a:off x="4535170" y="5756275"/>
            <a:ext cx="2962275" cy="323850"/>
          </a:xfrm>
          <a:prstGeom prst="rect">
            <a:avLst/>
          </a:prstGeom>
        </p:spPr>
      </p:pic>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38200" y="1690688"/>
            <a:ext cx="10515600" cy="4731477"/>
          </a:xfrm>
        </p:spPr>
        <p:txBody>
          <a:bodyPr>
            <a:normAutofit lnSpcReduction="20000"/>
          </a:bodyPr>
          <a:lstStyle/>
          <a:p>
            <a:r>
              <a:rPr dirty="0">
                <a:sym typeface="+mn-ea"/>
              </a:rPr>
              <a:t>第二种错误涉及何时使用或何时不使用</a:t>
            </a:r>
            <a:r>
              <a:rPr dirty="0">
                <a:solidFill>
                  <a:srgbClr val="FF0000"/>
                </a:solidFill>
                <a:sym typeface="+mn-ea"/>
              </a:rPr>
              <a:t>malloc</a:t>
            </a:r>
            <a:r>
              <a:rPr dirty="0">
                <a:sym typeface="+mn-ea"/>
              </a:rPr>
              <a:t>来获取一个新的单元。我们必须记住，声明指向一个结</a:t>
            </a:r>
            <a:endParaRPr dirty="0">
              <a:sym typeface="+mn-ea"/>
            </a:endParaRPr>
          </a:p>
          <a:p>
            <a:r>
              <a:rPr dirty="0">
                <a:sym typeface="+mn-ea"/>
              </a:rPr>
              <a:t>构的指针并不创建该结构，而只是给出足够的空间容纳结构可能会使用的地址</a:t>
            </a:r>
            <a:r>
              <a:rPr lang="zh-CN" dirty="0">
                <a:sym typeface="+mn-ea"/>
              </a:rPr>
              <a:t>，</a:t>
            </a:r>
            <a:r>
              <a:rPr dirty="0">
                <a:sym typeface="+mn-ea"/>
              </a:rPr>
              <a:t>创建尚未被声明过的记</a:t>
            </a:r>
            <a:endParaRPr dirty="0">
              <a:sym typeface="+mn-ea"/>
            </a:endParaRPr>
          </a:p>
          <a:p>
            <a:r>
              <a:rPr dirty="0">
                <a:sym typeface="+mn-ea"/>
              </a:rPr>
              <a:t>录的惟一方法是使用malloc库函数</a:t>
            </a:r>
            <a:r>
              <a:rPr lang="zh-CN" dirty="0">
                <a:sym typeface="+mn-ea"/>
              </a:rPr>
              <a:t>。</a:t>
            </a:r>
            <a:r>
              <a:rPr dirty="0">
                <a:sym typeface="+mn-ea"/>
              </a:rPr>
              <a:t>malloc(How Many Bytes)奇迹般地使系统创建一个新的结构并返回</a:t>
            </a:r>
            <a:endParaRPr dirty="0">
              <a:sym typeface="+mn-ea"/>
            </a:endParaRPr>
          </a:p>
          <a:p>
            <a:r>
              <a:rPr dirty="0">
                <a:sym typeface="+mn-ea"/>
              </a:rPr>
              <a:t>指向该结构的指针。另一方面，如果你想使用一个指针变量沿着一个表行进，那就没有必要创建新的</a:t>
            </a:r>
            <a:endParaRPr dirty="0">
              <a:sym typeface="+mn-ea"/>
            </a:endParaRPr>
          </a:p>
          <a:p>
            <a:r>
              <a:rPr dirty="0">
                <a:sym typeface="+mn-ea"/>
              </a:rPr>
              <a:t>结构；此时不宜使用malloc命令</a:t>
            </a:r>
            <a:r>
              <a:rPr lang="zh-CN" dirty="0">
                <a:sym typeface="+mn-ea"/>
              </a:rPr>
              <a:t>。</a:t>
            </a:r>
            <a:r>
              <a:rPr dirty="0">
                <a:sym typeface="+mn-ea"/>
              </a:rPr>
              <a:t>非常老的编译器需要一个类型转换(typecast)使得赋值操作符两边相</a:t>
            </a:r>
            <a:endParaRPr dirty="0">
              <a:sym typeface="+mn-ea"/>
            </a:endParaRPr>
          </a:p>
          <a:p>
            <a:r>
              <a:rPr dirty="0">
                <a:sym typeface="+mn-ea"/>
              </a:rPr>
              <a:t>符，C库提供了malloc的其他形式，如</a:t>
            </a:r>
            <a:r>
              <a:rPr dirty="0">
                <a:solidFill>
                  <a:srgbClr val="FF0000"/>
                </a:solidFill>
                <a:sym typeface="+mn-ea"/>
              </a:rPr>
              <a:t>calloc</a:t>
            </a:r>
            <a:r>
              <a:rPr dirty="0">
                <a:sym typeface="+mn-ea"/>
              </a:rPr>
              <a:t>。这两个例程都要求包含stdlib.h头文件。</a:t>
            </a:r>
            <a:endParaRPr dirty="0">
              <a:sym typeface="+mn-ea"/>
            </a:endParaRPr>
          </a:p>
          <a:p>
            <a:endParaRPr dirty="0">
              <a:sym typeface="+mn-ea"/>
            </a:endParaRPr>
          </a:p>
          <a:p>
            <a:endParaRPr dirty="0">
              <a:sym typeface="+mn-ea"/>
            </a:endParaRPr>
          </a:p>
          <a:p>
            <a:r>
              <a:rPr dirty="0">
                <a:sym typeface="+mn-ea"/>
              </a:rPr>
              <a:t>当有些空间不再需要时，你可以用free命令通知系统来回收它。free(P)的结果是：P正在指向的地址</a:t>
            </a:r>
            <a:endParaRPr dirty="0">
              <a:sym typeface="+mn-ea"/>
            </a:endParaRPr>
          </a:p>
          <a:p>
            <a:r>
              <a:rPr dirty="0">
                <a:sym typeface="+mn-ea"/>
              </a:rPr>
              <a:t>没变，但在该地址处的数据此时已无定义了。</a:t>
            </a:r>
            <a:endParaRPr dirty="0">
              <a:sym typeface="+mn-ea"/>
            </a:endParaRPr>
          </a:p>
        </p:txBody>
      </p:sp>
      <p:sp>
        <p:nvSpPr>
          <p:cNvPr id="2" name="标题 1"/>
          <p:cNvSpPr>
            <a:spLocks noGrp="1"/>
          </p:cNvSpPr>
          <p:nvPr>
            <p:ph type="title"/>
          </p:nvPr>
        </p:nvSpPr>
        <p:spPr/>
        <p:txBody>
          <a:bodyPr/>
          <a:lstStyle/>
          <a:p>
            <a:r>
              <a:rPr dirty="0"/>
              <a:t>3.2.4 常见的错误</a:t>
            </a:r>
            <a:endParaRPr dirty="0"/>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38200" y="1690688"/>
            <a:ext cx="10515600" cy="4731477"/>
          </a:xfrm>
        </p:spPr>
        <p:txBody>
          <a:bodyPr>
            <a:normAutofit lnSpcReduction="20000"/>
          </a:bodyPr>
          <a:lstStyle/>
          <a:p>
            <a:r>
              <a:rPr dirty="0">
                <a:sym typeface="+mn-ea"/>
              </a:rPr>
              <a:t>如果你从未对一个链表进行过删除操作，那么调用malloc的次数应该等于表的大小，若有表头则再</a:t>
            </a:r>
            <a:endParaRPr dirty="0">
              <a:sym typeface="+mn-ea"/>
            </a:endParaRPr>
          </a:p>
          <a:p>
            <a:r>
              <a:rPr dirty="0">
                <a:sym typeface="+mn-ea"/>
              </a:rPr>
              <a:t>加</a:t>
            </a:r>
            <a:r>
              <a:rPr lang="en-US" dirty="0">
                <a:sym typeface="+mn-ea"/>
              </a:rPr>
              <a:t>1</a:t>
            </a:r>
            <a:r>
              <a:rPr dirty="0">
                <a:sym typeface="+mn-ea"/>
              </a:rPr>
              <a:t>。少一点儿你就不可能得到一个正常运行的程序；多一点儿你就会浪费空间并可能要浪费时间。偶</a:t>
            </a:r>
            <a:endParaRPr dirty="0">
              <a:sym typeface="+mn-ea"/>
            </a:endParaRPr>
          </a:p>
          <a:p>
            <a:r>
              <a:rPr dirty="0">
                <a:sym typeface="+mn-ea"/>
              </a:rPr>
              <a:t>尔会出现当你的程序使用大量空间时，系统可能不能满足你对新单元的要求。此时返回的是NULL指针。</a:t>
            </a:r>
            <a:endParaRPr dirty="0">
              <a:sym typeface="+mn-ea"/>
            </a:endParaRPr>
          </a:p>
          <a:p>
            <a:endParaRPr dirty="0">
              <a:sym typeface="+mn-ea"/>
            </a:endParaRPr>
          </a:p>
          <a:p>
            <a:endParaRPr dirty="0">
              <a:sym typeface="+mn-ea"/>
            </a:endParaRPr>
          </a:p>
          <a:p>
            <a:r>
              <a:rPr dirty="0">
                <a:sym typeface="+mn-ea"/>
              </a:rPr>
              <a:t>在链表中进行一次删除之后，再将该单元释放通常是一个好的想法，特别是当存在许多的插</a:t>
            </a:r>
            <a:r>
              <a:rPr lang="zh-CN" dirty="0">
                <a:sym typeface="+mn-ea"/>
              </a:rPr>
              <a:t>入</a:t>
            </a:r>
            <a:r>
              <a:rPr dirty="0">
                <a:sym typeface="+mn-ea"/>
              </a:rPr>
              <a:t>和删除搀</a:t>
            </a:r>
            <a:endParaRPr dirty="0">
              <a:sym typeface="+mn-ea"/>
            </a:endParaRPr>
          </a:p>
          <a:p>
            <a:r>
              <a:rPr dirty="0">
                <a:sym typeface="+mn-ea"/>
              </a:rPr>
              <a:t>杂在一起而内存会出现问题的时候。对于要被放弃的单元，应该需要</a:t>
            </a:r>
            <a:r>
              <a:rPr lang="zh-CN" dirty="0">
                <a:sym typeface="+mn-ea"/>
              </a:rPr>
              <a:t>一个临时的变量，因为在撤除指针</a:t>
            </a:r>
            <a:endParaRPr lang="zh-CN" dirty="0">
              <a:sym typeface="+mn-ea"/>
            </a:endParaRPr>
          </a:p>
          <a:p>
            <a:r>
              <a:rPr lang="zh-CN" dirty="0">
                <a:sym typeface="+mn-ea"/>
              </a:rPr>
              <a:t>的工作结束后，你将不能再引用它。作为一个例子，图3-14的代码就不是删除整个表的正确的方法(虽</a:t>
            </a:r>
            <a:endParaRPr lang="zh-CN" dirty="0">
              <a:sym typeface="+mn-ea"/>
            </a:endParaRPr>
          </a:p>
          <a:p>
            <a:r>
              <a:rPr lang="zh-CN" dirty="0">
                <a:sym typeface="+mn-ea"/>
              </a:rPr>
              <a:t>然在有些系统上它能够运行)。</a:t>
            </a:r>
            <a:endParaRPr lang="zh-CN" dirty="0">
              <a:sym typeface="+mn-ea"/>
            </a:endParaRPr>
          </a:p>
        </p:txBody>
      </p:sp>
      <p:sp>
        <p:nvSpPr>
          <p:cNvPr id="2" name="标题 1"/>
          <p:cNvSpPr>
            <a:spLocks noGrp="1"/>
          </p:cNvSpPr>
          <p:nvPr>
            <p:ph type="title"/>
          </p:nvPr>
        </p:nvSpPr>
        <p:spPr/>
        <p:txBody>
          <a:bodyPr/>
          <a:lstStyle/>
          <a:p>
            <a:r>
              <a:rPr dirty="0"/>
              <a:t>3.2.4 常见的错误</a:t>
            </a:r>
            <a:endParaRPr dirty="0"/>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38200" y="1690688"/>
            <a:ext cx="10515600" cy="4731477"/>
          </a:xfrm>
        </p:spPr>
        <p:txBody>
          <a:bodyPr>
            <a:normAutofit lnSpcReduction="20000"/>
          </a:bodyPr>
          <a:lstStyle/>
          <a:p>
            <a:r>
              <a:rPr dirty="0">
                <a:sym typeface="+mn-ea"/>
              </a:rPr>
              <a:t>图3-15显示了删除工作的正确方法。处理闲置空</a:t>
            </a:r>
            <a:r>
              <a:rPr lang="zh-CN" dirty="0">
                <a:sym typeface="+mn-ea"/>
              </a:rPr>
              <a:t>间</a:t>
            </a:r>
            <a:r>
              <a:rPr dirty="0">
                <a:sym typeface="+mn-ea"/>
              </a:rPr>
              <a:t>的工作未必很快完成，因此你可能要检查看是否处理</a:t>
            </a:r>
            <a:endParaRPr lang="zh-CN" dirty="0">
              <a:sym typeface="+mn-ea"/>
            </a:endParaRPr>
          </a:p>
          <a:p>
            <a:r>
              <a:rPr dirty="0">
                <a:sym typeface="+mn-ea"/>
              </a:rPr>
              <a:t>的例程会引起性能下降，如果是则要考虑周密。本书作者写了一个程序(见练习)，通过对处理空间</a:t>
            </a:r>
            <a:endParaRPr dirty="0">
              <a:sym typeface="+mn-ea"/>
            </a:endParaRPr>
          </a:p>
          <a:p>
            <a:r>
              <a:rPr dirty="0">
                <a:sym typeface="+mn-ea"/>
              </a:rPr>
              <a:t>(10000个结点)的周密考虑，该程序加快了25倍。事实上，单元以相当特殊的顺序被释放，这显然会引</a:t>
            </a:r>
            <a:endParaRPr dirty="0">
              <a:sym typeface="+mn-ea"/>
            </a:endParaRPr>
          </a:p>
          <a:p>
            <a:r>
              <a:rPr dirty="0">
                <a:sym typeface="+mn-ea"/>
              </a:rPr>
              <a:t>起另一个线性程序花费</a:t>
            </a:r>
            <a:r>
              <a:rPr b="1" dirty="0">
                <a:sym typeface="+mn-ea"/>
              </a:rPr>
              <a:t>O</a:t>
            </a:r>
            <a:r>
              <a:rPr dirty="0">
                <a:sym typeface="+mn-ea"/>
              </a:rPr>
              <a:t>(NlogN)时间去处理N个单元。</a:t>
            </a:r>
            <a:endParaRPr dirty="0">
              <a:sym typeface="+mn-ea"/>
            </a:endParaRPr>
          </a:p>
        </p:txBody>
      </p:sp>
      <p:sp>
        <p:nvSpPr>
          <p:cNvPr id="2" name="标题 1"/>
          <p:cNvSpPr>
            <a:spLocks noGrp="1"/>
          </p:cNvSpPr>
          <p:nvPr>
            <p:ph type="title"/>
          </p:nvPr>
        </p:nvSpPr>
        <p:spPr/>
        <p:txBody>
          <a:bodyPr/>
          <a:lstStyle/>
          <a:p>
            <a:r>
              <a:rPr dirty="0"/>
              <a:t>3.2.4 常见的错误</a:t>
            </a:r>
            <a:endParaRPr dirty="0"/>
          </a:p>
        </p:txBody>
      </p:sp>
      <p:pic>
        <p:nvPicPr>
          <p:cNvPr id="5" name="图片 4"/>
          <p:cNvPicPr>
            <a:picLocks noChangeAspect="1"/>
          </p:cNvPicPr>
          <p:nvPr/>
        </p:nvPicPr>
        <p:blipFill>
          <a:blip r:embed="rId1"/>
          <a:stretch>
            <a:fillRect/>
          </a:stretch>
        </p:blipFill>
        <p:spPr>
          <a:xfrm>
            <a:off x="3867150" y="3164205"/>
            <a:ext cx="4457700" cy="2886075"/>
          </a:xfrm>
          <a:prstGeom prst="rect">
            <a:avLst/>
          </a:prstGeom>
        </p:spPr>
      </p:pic>
      <p:pic>
        <p:nvPicPr>
          <p:cNvPr id="6" name="图片 5"/>
          <p:cNvPicPr>
            <a:picLocks noChangeAspect="1"/>
          </p:cNvPicPr>
          <p:nvPr/>
        </p:nvPicPr>
        <p:blipFill>
          <a:blip r:embed="rId2"/>
          <a:stretch>
            <a:fillRect/>
          </a:stretch>
        </p:blipFill>
        <p:spPr>
          <a:xfrm>
            <a:off x="4657725" y="6296660"/>
            <a:ext cx="2266950" cy="381000"/>
          </a:xfrm>
          <a:prstGeom prst="rect">
            <a:avLst/>
          </a:prstGeom>
        </p:spPr>
      </p:pic>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38200" y="1690688"/>
            <a:ext cx="10515600" cy="4731477"/>
          </a:xfrm>
        </p:spPr>
        <p:txBody>
          <a:bodyPr>
            <a:normAutofit lnSpcReduction="20000"/>
          </a:bodyPr>
          <a:lstStyle/>
          <a:p>
            <a:r>
              <a:rPr lang="zh-CN" dirty="0">
                <a:sym typeface="+mn-ea"/>
              </a:rPr>
              <a:t>最后提一个警告：</a:t>
            </a:r>
            <a:r>
              <a:rPr lang="en-US" altLang="zh-CN" dirty="0">
                <a:sym typeface="+mn-ea"/>
              </a:rPr>
              <a:t>malloc(sizeof(PtrToNode))</a:t>
            </a:r>
            <a:r>
              <a:rPr lang="zh-CN" altLang="en-US" dirty="0">
                <a:sym typeface="+mn-ea"/>
              </a:rPr>
              <a:t>是合法的，但是它并不给结构体分配足够的空间。它只</a:t>
            </a:r>
            <a:endParaRPr lang="zh-CN" altLang="en-US" dirty="0">
              <a:sym typeface="+mn-ea"/>
            </a:endParaRPr>
          </a:p>
          <a:p>
            <a:r>
              <a:rPr lang="zh-CN" altLang="en-US" dirty="0">
                <a:sym typeface="+mn-ea"/>
              </a:rPr>
              <a:t>给指针分配一个空间。</a:t>
            </a:r>
            <a:endParaRPr lang="en-US" altLang="zh-CN" dirty="0">
              <a:sym typeface="+mn-ea"/>
            </a:endParaRPr>
          </a:p>
        </p:txBody>
      </p:sp>
      <p:sp>
        <p:nvSpPr>
          <p:cNvPr id="2" name="标题 1"/>
          <p:cNvSpPr>
            <a:spLocks noGrp="1"/>
          </p:cNvSpPr>
          <p:nvPr>
            <p:ph type="title"/>
          </p:nvPr>
        </p:nvSpPr>
        <p:spPr/>
        <p:txBody>
          <a:bodyPr/>
          <a:lstStyle/>
          <a:p>
            <a:r>
              <a:rPr dirty="0"/>
              <a:t>3.2.4 常见的错误</a:t>
            </a:r>
            <a:endParaRPr dirty="0"/>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38200" y="1690688"/>
            <a:ext cx="10515600" cy="4731477"/>
          </a:xfrm>
        </p:spPr>
        <p:txBody>
          <a:bodyPr>
            <a:normAutofit lnSpcReduction="20000"/>
          </a:bodyPr>
          <a:lstStyle/>
          <a:p>
            <a:r>
              <a:rPr dirty="0">
                <a:sym typeface="+mn-ea"/>
              </a:rPr>
              <a:t>有时候以倒序扫描链表很方便。标准实现方法此时无能为力，然而解决方法却很简单。只要在数据结构</a:t>
            </a:r>
            <a:endParaRPr dirty="0">
              <a:sym typeface="+mn-ea"/>
            </a:endParaRPr>
          </a:p>
          <a:p>
            <a:r>
              <a:rPr dirty="0">
                <a:sym typeface="+mn-ea"/>
              </a:rPr>
              <a:t>上附加一个域，使它包含指向前一个单元的指针即可。其开销是一个附加的链，它</a:t>
            </a:r>
            <a:r>
              <a:rPr dirty="0">
                <a:solidFill>
                  <a:srgbClr val="FF0000"/>
                </a:solidFill>
                <a:sym typeface="+mn-ea"/>
              </a:rPr>
              <a:t>增加了空间的需求</a:t>
            </a:r>
            <a:r>
              <a:rPr dirty="0">
                <a:sym typeface="+mn-ea"/>
              </a:rPr>
              <a:t>，</a:t>
            </a:r>
            <a:endParaRPr dirty="0">
              <a:sym typeface="+mn-ea"/>
            </a:endParaRPr>
          </a:p>
          <a:p>
            <a:r>
              <a:rPr dirty="0">
                <a:sym typeface="+mn-ea"/>
              </a:rPr>
              <a:t>同时也</a:t>
            </a:r>
            <a:r>
              <a:rPr dirty="0">
                <a:solidFill>
                  <a:srgbClr val="FF0000"/>
                </a:solidFill>
                <a:sym typeface="+mn-ea"/>
              </a:rPr>
              <a:t>使得插</a:t>
            </a:r>
            <a:r>
              <a:rPr lang="zh-CN" altLang="en-US" dirty="0">
                <a:solidFill>
                  <a:srgbClr val="FF0000"/>
                </a:solidFill>
                <a:sym typeface="+mn-ea"/>
              </a:rPr>
              <a:t>入</a:t>
            </a:r>
            <a:r>
              <a:rPr dirty="0">
                <a:solidFill>
                  <a:srgbClr val="FF0000"/>
                </a:solidFill>
                <a:sym typeface="+mn-ea"/>
              </a:rPr>
              <a:t>和删除的开销增加一倍</a:t>
            </a:r>
            <a:r>
              <a:rPr dirty="0">
                <a:sym typeface="+mn-ea"/>
              </a:rPr>
              <a:t>，因为有更多的指针需要定位。另一方面，它</a:t>
            </a:r>
            <a:r>
              <a:rPr dirty="0">
                <a:solidFill>
                  <a:srgbClr val="FF0000"/>
                </a:solidFill>
                <a:sym typeface="+mn-ea"/>
              </a:rPr>
              <a:t>简化了删除操作</a:t>
            </a:r>
            <a:r>
              <a:rPr dirty="0">
                <a:sym typeface="+mn-ea"/>
              </a:rPr>
              <a:t>，</a:t>
            </a:r>
            <a:endParaRPr dirty="0">
              <a:sym typeface="+mn-ea"/>
            </a:endParaRPr>
          </a:p>
          <a:p>
            <a:r>
              <a:rPr dirty="0">
                <a:sym typeface="+mn-ea"/>
              </a:rPr>
              <a:t>因为你不再被迫使用一个指向前驱元的指针来访问</a:t>
            </a:r>
            <a:r>
              <a:rPr lang="zh-CN" dirty="0">
                <a:sym typeface="+mn-ea"/>
              </a:rPr>
              <a:t>一</a:t>
            </a:r>
            <a:r>
              <a:rPr dirty="0">
                <a:sym typeface="+mn-ea"/>
              </a:rPr>
              <a:t>个关键字；这个信息是现成的。图3-16表示一个</a:t>
            </a:r>
            <a:endParaRPr dirty="0">
              <a:sym typeface="+mn-ea"/>
            </a:endParaRPr>
          </a:p>
          <a:p>
            <a:r>
              <a:rPr dirty="0">
                <a:solidFill>
                  <a:srgbClr val="FF0000"/>
                </a:solidFill>
                <a:sym typeface="+mn-ea"/>
              </a:rPr>
              <a:t>双链表(doubl</a:t>
            </a:r>
            <a:r>
              <a:rPr lang="en-US" dirty="0">
                <a:solidFill>
                  <a:srgbClr val="FF0000"/>
                </a:solidFill>
                <a:sym typeface="+mn-ea"/>
              </a:rPr>
              <a:t>y</a:t>
            </a:r>
            <a:r>
              <a:rPr dirty="0">
                <a:solidFill>
                  <a:srgbClr val="FF0000"/>
                </a:solidFill>
                <a:sym typeface="+mn-ea"/>
              </a:rPr>
              <a:t> linked</a:t>
            </a:r>
            <a:r>
              <a:rPr lang="en-US" dirty="0">
                <a:solidFill>
                  <a:srgbClr val="FF0000"/>
                </a:solidFill>
                <a:sym typeface="+mn-ea"/>
              </a:rPr>
              <a:t> </a:t>
            </a:r>
            <a:r>
              <a:rPr dirty="0">
                <a:solidFill>
                  <a:srgbClr val="FF0000"/>
                </a:solidFill>
                <a:sym typeface="+mn-ea"/>
              </a:rPr>
              <a:t>list)</a:t>
            </a:r>
            <a:r>
              <a:rPr dirty="0">
                <a:sym typeface="+mn-ea"/>
              </a:rPr>
              <a:t> 。</a:t>
            </a:r>
            <a:endParaRPr dirty="0">
              <a:sym typeface="+mn-ea"/>
            </a:endParaRPr>
          </a:p>
        </p:txBody>
      </p:sp>
      <p:sp>
        <p:nvSpPr>
          <p:cNvPr id="2" name="标题 1"/>
          <p:cNvSpPr>
            <a:spLocks noGrp="1"/>
          </p:cNvSpPr>
          <p:nvPr>
            <p:ph type="title"/>
          </p:nvPr>
        </p:nvSpPr>
        <p:spPr/>
        <p:txBody>
          <a:bodyPr/>
          <a:lstStyle/>
          <a:p>
            <a:r>
              <a:rPr dirty="0"/>
              <a:t>3.2.5 双链表</a:t>
            </a:r>
            <a:endParaRPr dirty="0"/>
          </a:p>
        </p:txBody>
      </p:sp>
      <p:pic>
        <p:nvPicPr>
          <p:cNvPr id="5" name="图片 4"/>
          <p:cNvPicPr>
            <a:picLocks noChangeAspect="1"/>
          </p:cNvPicPr>
          <p:nvPr/>
        </p:nvPicPr>
        <p:blipFill>
          <a:blip r:embed="rId1"/>
          <a:stretch>
            <a:fillRect/>
          </a:stretch>
        </p:blipFill>
        <p:spPr>
          <a:xfrm>
            <a:off x="2942590" y="4056380"/>
            <a:ext cx="5962650" cy="704850"/>
          </a:xfrm>
          <a:prstGeom prst="rect">
            <a:avLst/>
          </a:prstGeom>
        </p:spPr>
      </p:pic>
      <p:pic>
        <p:nvPicPr>
          <p:cNvPr id="6" name="图片 5"/>
          <p:cNvPicPr>
            <a:picLocks noChangeAspect="1"/>
          </p:cNvPicPr>
          <p:nvPr/>
        </p:nvPicPr>
        <p:blipFill>
          <a:blip r:embed="rId2"/>
          <a:stretch>
            <a:fillRect/>
          </a:stretch>
        </p:blipFill>
        <p:spPr>
          <a:xfrm>
            <a:off x="4819650" y="5234940"/>
            <a:ext cx="1943100" cy="33337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dirty="0"/>
              <a:t>1.2.1 指数</a:t>
            </a:r>
            <a:endParaRPr dirty="0"/>
          </a:p>
        </p:txBody>
      </p:sp>
      <p:pic>
        <p:nvPicPr>
          <p:cNvPr id="5" name="内容占位符 4"/>
          <p:cNvPicPr>
            <a:picLocks noChangeAspect="1"/>
          </p:cNvPicPr>
          <p:nvPr>
            <p:ph idx="1"/>
          </p:nvPr>
        </p:nvPicPr>
        <p:blipFill>
          <a:blip r:embed="rId1"/>
          <a:stretch>
            <a:fillRect/>
          </a:stretch>
        </p:blipFill>
        <p:spPr>
          <a:xfrm>
            <a:off x="4524375" y="1914525"/>
            <a:ext cx="2846705" cy="2616835"/>
          </a:xfrm>
          <a:prstGeom prst="rect">
            <a:avLst/>
          </a:prstGeom>
        </p:spPr>
      </p:pic>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38200" y="1690688"/>
            <a:ext cx="10515600" cy="4731477"/>
          </a:xfrm>
        </p:spPr>
        <p:txBody>
          <a:bodyPr>
            <a:normAutofit lnSpcReduction="20000"/>
          </a:bodyPr>
          <a:lstStyle/>
          <a:p>
            <a:r>
              <a:rPr dirty="0">
                <a:sym typeface="+mn-ea"/>
              </a:rPr>
              <a:t>让最后的单元反过来直指第一个单元是一种流行的做法。它可以有表头，也可以没有表头(若有表头，</a:t>
            </a:r>
            <a:endParaRPr lang="zh-CN" dirty="0">
              <a:sym typeface="+mn-ea"/>
            </a:endParaRPr>
          </a:p>
          <a:p>
            <a:r>
              <a:rPr dirty="0">
                <a:sym typeface="+mn-ea"/>
              </a:rPr>
              <a:t>则最后的单元就指向它)，并且还可以是双向链表(第一个单元的前驱元指针指向最后的单元)。这无疑</a:t>
            </a:r>
            <a:endParaRPr dirty="0">
              <a:sym typeface="+mn-ea"/>
            </a:endParaRPr>
          </a:p>
          <a:p>
            <a:r>
              <a:rPr dirty="0">
                <a:sym typeface="+mn-ea"/>
              </a:rPr>
              <a:t>会影响某些测试，不过这种结构在某些应用程序中却很流行。图3-17显示了一个</a:t>
            </a:r>
            <a:r>
              <a:rPr dirty="0">
                <a:solidFill>
                  <a:srgbClr val="FF0000"/>
                </a:solidFill>
                <a:sym typeface="+mn-ea"/>
              </a:rPr>
              <a:t>无表头的双向循环链表</a:t>
            </a:r>
            <a:r>
              <a:rPr dirty="0">
                <a:sym typeface="+mn-ea"/>
              </a:rPr>
              <a:t>。</a:t>
            </a:r>
            <a:endParaRPr dirty="0">
              <a:sym typeface="+mn-ea"/>
            </a:endParaRPr>
          </a:p>
        </p:txBody>
      </p:sp>
      <p:sp>
        <p:nvSpPr>
          <p:cNvPr id="2" name="标题 1"/>
          <p:cNvSpPr>
            <a:spLocks noGrp="1"/>
          </p:cNvSpPr>
          <p:nvPr>
            <p:ph type="title"/>
          </p:nvPr>
        </p:nvSpPr>
        <p:spPr/>
        <p:txBody>
          <a:bodyPr>
            <a:normAutofit/>
          </a:bodyPr>
          <a:lstStyle/>
          <a:p>
            <a:r>
              <a:rPr dirty="0"/>
              <a:t>3.2.6</a:t>
            </a:r>
            <a:r>
              <a:rPr lang="en-US" dirty="0"/>
              <a:t> </a:t>
            </a:r>
            <a:r>
              <a:rPr dirty="0"/>
              <a:t>循环链表</a:t>
            </a:r>
            <a:endParaRPr dirty="0"/>
          </a:p>
        </p:txBody>
      </p:sp>
      <p:pic>
        <p:nvPicPr>
          <p:cNvPr id="4" name="图片 3"/>
          <p:cNvPicPr>
            <a:picLocks noChangeAspect="1"/>
          </p:cNvPicPr>
          <p:nvPr/>
        </p:nvPicPr>
        <p:blipFill>
          <a:blip r:embed="rId1"/>
          <a:stretch>
            <a:fillRect/>
          </a:stretch>
        </p:blipFill>
        <p:spPr>
          <a:xfrm>
            <a:off x="3312795" y="3751580"/>
            <a:ext cx="5143500" cy="1076325"/>
          </a:xfrm>
          <a:prstGeom prst="rect">
            <a:avLst/>
          </a:prstGeom>
        </p:spPr>
      </p:pic>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38200" y="1690688"/>
            <a:ext cx="10515600" cy="4731477"/>
          </a:xfrm>
        </p:spPr>
        <p:txBody>
          <a:bodyPr>
            <a:normAutofit/>
          </a:bodyPr>
          <a:lstStyle/>
          <a:p>
            <a:r>
              <a:rPr dirty="0">
                <a:sym typeface="+mn-ea"/>
              </a:rPr>
              <a:t>我们提供三个</a:t>
            </a:r>
            <a:r>
              <a:rPr dirty="0">
                <a:solidFill>
                  <a:srgbClr val="FF0000"/>
                </a:solidFill>
                <a:sym typeface="+mn-ea"/>
              </a:rPr>
              <a:t>使用链表的例子</a:t>
            </a:r>
            <a:r>
              <a:rPr dirty="0">
                <a:sym typeface="+mn-ea"/>
              </a:rPr>
              <a:t>。第</a:t>
            </a:r>
            <a:r>
              <a:rPr lang="zh-CN" dirty="0">
                <a:sym typeface="+mn-ea"/>
              </a:rPr>
              <a:t>一</a:t>
            </a:r>
            <a:r>
              <a:rPr dirty="0">
                <a:sym typeface="+mn-ea"/>
              </a:rPr>
              <a:t>例是表示</a:t>
            </a:r>
            <a:r>
              <a:rPr dirty="0">
                <a:solidFill>
                  <a:srgbClr val="FF0000"/>
                </a:solidFill>
                <a:sym typeface="+mn-ea"/>
              </a:rPr>
              <a:t>一元多项式</a:t>
            </a:r>
            <a:r>
              <a:rPr dirty="0">
                <a:sym typeface="+mn-ea"/>
              </a:rPr>
              <a:t>的简单方法，第二例是在某些特殊情况下以线</a:t>
            </a:r>
            <a:endParaRPr dirty="0">
              <a:sym typeface="+mn-ea"/>
            </a:endParaRPr>
          </a:p>
          <a:p>
            <a:r>
              <a:rPr dirty="0">
                <a:sym typeface="+mn-ea"/>
              </a:rPr>
              <a:t>性时间进行</a:t>
            </a:r>
            <a:r>
              <a:rPr dirty="0">
                <a:solidFill>
                  <a:srgbClr val="FF0000"/>
                </a:solidFill>
                <a:sym typeface="+mn-ea"/>
              </a:rPr>
              <a:t>排序</a:t>
            </a:r>
            <a:r>
              <a:rPr dirty="0">
                <a:sym typeface="+mn-ea"/>
              </a:rPr>
              <a:t>的一种方法。最后，我们介绍</a:t>
            </a:r>
            <a:r>
              <a:rPr lang="zh-CN" dirty="0">
                <a:sym typeface="+mn-ea"/>
              </a:rPr>
              <a:t>一</a:t>
            </a:r>
            <a:r>
              <a:rPr dirty="0">
                <a:sym typeface="+mn-ea"/>
              </a:rPr>
              <a:t>个复杂的例子，它说明了链表如何用于</a:t>
            </a:r>
            <a:r>
              <a:rPr dirty="0">
                <a:solidFill>
                  <a:srgbClr val="FF0000"/>
                </a:solidFill>
                <a:sym typeface="+mn-ea"/>
              </a:rPr>
              <a:t>大学的课程注册</a:t>
            </a:r>
            <a:r>
              <a:rPr lang="zh-CN" dirty="0">
                <a:sym typeface="+mn-ea"/>
              </a:rPr>
              <a:t>。</a:t>
            </a:r>
            <a:endParaRPr lang="zh-CN" dirty="0">
              <a:sym typeface="+mn-ea"/>
            </a:endParaRPr>
          </a:p>
          <a:p>
            <a:endParaRPr lang="zh-CN" dirty="0">
              <a:sym typeface="+mn-ea"/>
            </a:endParaRPr>
          </a:p>
          <a:p>
            <a:endParaRPr lang="zh-CN" dirty="0">
              <a:sym typeface="+mn-ea"/>
            </a:endParaRPr>
          </a:p>
        </p:txBody>
      </p:sp>
      <p:sp>
        <p:nvSpPr>
          <p:cNvPr id="2" name="标题 1"/>
          <p:cNvSpPr>
            <a:spLocks noGrp="1"/>
          </p:cNvSpPr>
          <p:nvPr>
            <p:ph type="title"/>
          </p:nvPr>
        </p:nvSpPr>
        <p:spPr/>
        <p:txBody>
          <a:bodyPr>
            <a:normAutofit/>
          </a:bodyPr>
          <a:lstStyle/>
          <a:p>
            <a:r>
              <a:rPr dirty="0"/>
              <a:t>3.2.7 例子</a:t>
            </a:r>
            <a:endParaRPr dirty="0"/>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38200" y="1690688"/>
            <a:ext cx="10515600" cy="4731477"/>
          </a:xfrm>
        </p:spPr>
        <p:txBody>
          <a:bodyPr>
            <a:normAutofit/>
          </a:bodyPr>
          <a:lstStyle/>
          <a:p>
            <a:r>
              <a:rPr lang="zh-CN" b="1" dirty="0">
                <a:sym typeface="+mn-ea"/>
              </a:rPr>
              <a:t>多项式ADT</a:t>
            </a:r>
            <a:endParaRPr lang="zh-CN" dirty="0">
              <a:sym typeface="+mn-ea"/>
            </a:endParaRPr>
          </a:p>
          <a:p>
            <a:r>
              <a:rPr lang="zh-CN" dirty="0">
                <a:sym typeface="+mn-ea"/>
              </a:rPr>
              <a:t>我们可以用表来定义一种关于</a:t>
            </a:r>
            <a:r>
              <a:rPr lang="zh-CN" dirty="0">
                <a:solidFill>
                  <a:srgbClr val="FF0000"/>
                </a:solidFill>
                <a:sym typeface="+mn-ea"/>
              </a:rPr>
              <a:t>一元(具有非负次幂)多项式</a:t>
            </a:r>
            <a:r>
              <a:rPr lang="zh-CN" dirty="0">
                <a:sym typeface="+mn-ea"/>
              </a:rPr>
              <a:t>的抽象数据类型。令F(X</a:t>
            </a:r>
            <a:r>
              <a:rPr lang="en-US" altLang="zh-CN" dirty="0">
                <a:sym typeface="+mn-ea"/>
              </a:rPr>
              <a:t>)=</a:t>
            </a:r>
            <a:endParaRPr lang="en-US" altLang="zh-CN" dirty="0">
              <a:sym typeface="+mn-ea"/>
            </a:endParaRPr>
          </a:p>
          <a:p>
            <a:r>
              <a:rPr lang="zh-CN" dirty="0">
                <a:sym typeface="+mn-ea"/>
              </a:rPr>
              <a:t>。如果大部分系数非零，那么我们可以用一个简单数组来存储这些系数。然后，可以编写一些对多项式</a:t>
            </a:r>
            <a:endParaRPr lang="zh-CN" dirty="0">
              <a:sym typeface="+mn-ea"/>
            </a:endParaRPr>
          </a:p>
          <a:p>
            <a:r>
              <a:rPr lang="zh-CN" dirty="0">
                <a:sym typeface="+mn-ea"/>
              </a:rPr>
              <a:t>进行加、减、乘、微分及其他操作的例程。此时，我们可以使用在图3-18中给出的类型声明。这时，我</a:t>
            </a:r>
            <a:endParaRPr lang="zh-CN" dirty="0">
              <a:sym typeface="+mn-ea"/>
            </a:endParaRPr>
          </a:p>
          <a:p>
            <a:r>
              <a:rPr lang="zh-CN" dirty="0">
                <a:sym typeface="+mn-ea"/>
              </a:rPr>
              <a:t>们就可编写进行各种不同操作的例程了。</a:t>
            </a:r>
            <a:endParaRPr lang="zh-CN" dirty="0">
              <a:sym typeface="+mn-ea"/>
            </a:endParaRPr>
          </a:p>
        </p:txBody>
      </p:sp>
      <p:sp>
        <p:nvSpPr>
          <p:cNvPr id="2" name="标题 1"/>
          <p:cNvSpPr>
            <a:spLocks noGrp="1"/>
          </p:cNvSpPr>
          <p:nvPr>
            <p:ph type="title"/>
          </p:nvPr>
        </p:nvSpPr>
        <p:spPr/>
        <p:txBody>
          <a:bodyPr>
            <a:normAutofit/>
          </a:bodyPr>
          <a:lstStyle/>
          <a:p>
            <a:r>
              <a:rPr dirty="0"/>
              <a:t>3.2.7 例子</a:t>
            </a:r>
            <a:r>
              <a:rPr lang="en-US" dirty="0"/>
              <a:t>——</a:t>
            </a:r>
            <a:r>
              <a:rPr lang="zh-CN" b="1" dirty="0">
                <a:sym typeface="+mn-ea"/>
              </a:rPr>
              <a:t>多项式ADT</a:t>
            </a:r>
            <a:endParaRPr lang="en-US" dirty="0"/>
          </a:p>
        </p:txBody>
      </p:sp>
      <p:graphicFrame>
        <p:nvGraphicFramePr>
          <p:cNvPr id="4" name="对象 3">
            <a:hlinkClick r:id="" action="ppaction://ole?verb="/>
          </p:cNvPr>
          <p:cNvGraphicFramePr>
            <a:graphicFrameLocks noChangeAspect="1"/>
          </p:cNvGraphicFramePr>
          <p:nvPr/>
        </p:nvGraphicFramePr>
        <p:xfrm>
          <a:off x="9351645" y="1943100"/>
          <a:ext cx="1348740" cy="574675"/>
        </p:xfrm>
        <a:graphic>
          <a:graphicData uri="http://schemas.openxmlformats.org/presentationml/2006/ole">
            <mc:AlternateContent xmlns:mc="http://schemas.openxmlformats.org/markup-compatibility/2006">
              <mc:Choice xmlns:v="urn:schemas-microsoft-com:vml" Requires="v">
                <p:oleObj spid="_x0000_s1025" name="" r:id="rId1" imgW="685800" imgH="292100" progId="Equation.KSEE3">
                  <p:embed/>
                </p:oleObj>
              </mc:Choice>
              <mc:Fallback>
                <p:oleObj name="" r:id="rId1" imgW="685800" imgH="292100" progId="Equation.KSEE3">
                  <p:embed/>
                  <p:pic>
                    <p:nvPicPr>
                      <p:cNvPr id="0" name="图片 1024"/>
                      <p:cNvPicPr/>
                      <p:nvPr/>
                    </p:nvPicPr>
                    <p:blipFill>
                      <a:blip r:embed="rId2"/>
                      <a:stretch>
                        <a:fillRect/>
                      </a:stretch>
                    </p:blipFill>
                    <p:spPr>
                      <a:xfrm>
                        <a:off x="9351645" y="1943100"/>
                        <a:ext cx="1348740" cy="574675"/>
                      </a:xfrm>
                      <a:prstGeom prst="rect">
                        <a:avLst/>
                      </a:prstGeom>
                    </p:spPr>
                  </p:pic>
                </p:oleObj>
              </mc:Fallback>
            </mc:AlternateContent>
          </a:graphicData>
        </a:graphic>
      </p:graphicFrame>
      <p:pic>
        <p:nvPicPr>
          <p:cNvPr id="6" name="图片 5"/>
          <p:cNvPicPr>
            <a:picLocks noChangeAspect="1"/>
          </p:cNvPicPr>
          <p:nvPr/>
        </p:nvPicPr>
        <p:blipFill>
          <a:blip r:embed="rId3"/>
          <a:stretch>
            <a:fillRect/>
          </a:stretch>
        </p:blipFill>
        <p:spPr>
          <a:xfrm>
            <a:off x="4142740" y="4015105"/>
            <a:ext cx="3905885" cy="1098550"/>
          </a:xfrm>
          <a:prstGeom prst="rect">
            <a:avLst/>
          </a:prstGeom>
        </p:spPr>
      </p:pic>
      <p:pic>
        <p:nvPicPr>
          <p:cNvPr id="7" name="图片 6"/>
          <p:cNvPicPr>
            <a:picLocks noChangeAspect="1"/>
          </p:cNvPicPr>
          <p:nvPr/>
        </p:nvPicPr>
        <p:blipFill>
          <a:blip r:embed="rId4"/>
          <a:stretch>
            <a:fillRect/>
          </a:stretch>
        </p:blipFill>
        <p:spPr>
          <a:xfrm>
            <a:off x="3932555" y="5467985"/>
            <a:ext cx="3705225" cy="381000"/>
          </a:xfrm>
          <a:prstGeom prst="rect">
            <a:avLst/>
          </a:prstGeom>
        </p:spPr>
      </p:pic>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38200" y="1690688"/>
            <a:ext cx="10515600" cy="4731477"/>
          </a:xfrm>
        </p:spPr>
        <p:txBody>
          <a:bodyPr>
            <a:normAutofit/>
          </a:bodyPr>
          <a:lstStyle/>
          <a:p>
            <a:r>
              <a:rPr lang="zh-CN" dirty="0">
                <a:sym typeface="+mn-ea"/>
              </a:rPr>
              <a:t>加法和乘法是两种可能的运算；它们在图3-19到图3-21中列出。忽略将输出多项式初始化为零的时间，</a:t>
            </a:r>
            <a:endParaRPr lang="zh-CN" dirty="0">
              <a:sym typeface="+mn-ea"/>
            </a:endParaRPr>
          </a:p>
          <a:p>
            <a:r>
              <a:rPr lang="zh-CN" dirty="0">
                <a:sym typeface="+mn-ea"/>
              </a:rPr>
              <a:t>则乘法例程的运行时间与两个输入多项式的次数的乘积成正比。它适合大部分项都有的</a:t>
            </a:r>
            <a:r>
              <a:rPr lang="zh-CN" dirty="0">
                <a:solidFill>
                  <a:srgbClr val="FF0000"/>
                </a:solidFill>
                <a:sym typeface="+mn-ea"/>
              </a:rPr>
              <a:t>稠密多项式</a:t>
            </a:r>
            <a:r>
              <a:rPr lang="zh-CN" dirty="0">
                <a:sym typeface="+mn-ea"/>
              </a:rPr>
              <a:t>，但</a:t>
            </a:r>
            <a:endParaRPr lang="zh-CN" dirty="0">
              <a:sym typeface="+mn-ea"/>
            </a:endParaRPr>
          </a:p>
          <a:p>
            <a:r>
              <a:rPr lang="zh-CN" dirty="0">
                <a:sym typeface="+mn-ea"/>
              </a:rPr>
              <a:t>如果P</a:t>
            </a:r>
            <a:r>
              <a:rPr lang="en-US" altLang="zh-CN" baseline="-25000" dirty="0">
                <a:sym typeface="+mn-ea"/>
              </a:rPr>
              <a:t>1</a:t>
            </a:r>
            <a:r>
              <a:rPr lang="zh-CN" dirty="0">
                <a:sym typeface="+mn-ea"/>
              </a:rPr>
              <a:t>(X)</a:t>
            </a:r>
            <a:r>
              <a:rPr lang="en-US" altLang="zh-CN" dirty="0">
                <a:sym typeface="+mn-ea"/>
              </a:rPr>
              <a:t>=</a:t>
            </a:r>
            <a:r>
              <a:rPr lang="zh-CN" dirty="0">
                <a:sym typeface="+mn-ea"/>
              </a:rPr>
              <a:t>10X</a:t>
            </a:r>
            <a:r>
              <a:rPr lang="zh-CN" baseline="30000" dirty="0">
                <a:sym typeface="+mn-ea"/>
              </a:rPr>
              <a:t>1000</a:t>
            </a:r>
            <a:r>
              <a:rPr lang="zh-CN" dirty="0">
                <a:sym typeface="+mn-ea"/>
              </a:rPr>
              <a:t>+5X</a:t>
            </a:r>
            <a:r>
              <a:rPr lang="en-US" altLang="zh-CN" baseline="30000" dirty="0">
                <a:sym typeface="+mn-ea"/>
              </a:rPr>
              <a:t>1</a:t>
            </a:r>
            <a:r>
              <a:rPr lang="zh-CN" baseline="30000" dirty="0">
                <a:sym typeface="+mn-ea"/>
              </a:rPr>
              <a:t>4</a:t>
            </a:r>
            <a:r>
              <a:rPr lang="zh-CN" dirty="0">
                <a:sym typeface="+mn-ea"/>
              </a:rPr>
              <a:t>+1且P</a:t>
            </a:r>
            <a:r>
              <a:rPr lang="en-US" altLang="zh-CN" baseline="-25000" dirty="0">
                <a:sym typeface="+mn-ea"/>
              </a:rPr>
              <a:t>2</a:t>
            </a:r>
            <a:r>
              <a:rPr lang="zh-CN" dirty="0">
                <a:sym typeface="+mn-ea"/>
              </a:rPr>
              <a:t>(X)=3X</a:t>
            </a:r>
            <a:r>
              <a:rPr lang="zh-CN" baseline="30000" dirty="0">
                <a:sym typeface="+mn-ea"/>
              </a:rPr>
              <a:t>1990</a:t>
            </a:r>
            <a:r>
              <a:rPr lang="zh-CN" dirty="0">
                <a:sym typeface="+mn-ea"/>
              </a:rPr>
              <a:t>-2X</a:t>
            </a:r>
            <a:r>
              <a:rPr lang="zh-CN" baseline="30000" dirty="0">
                <a:sym typeface="+mn-ea"/>
              </a:rPr>
              <a:t>1492</a:t>
            </a:r>
            <a:r>
              <a:rPr lang="zh-CN" dirty="0">
                <a:sym typeface="+mn-ea"/>
              </a:rPr>
              <a:t>+11X+5，那么运行时间就可能不可接受了。可以看出，大</a:t>
            </a:r>
            <a:endParaRPr lang="zh-CN" dirty="0">
              <a:sym typeface="+mn-ea"/>
            </a:endParaRPr>
          </a:p>
          <a:p>
            <a:r>
              <a:rPr lang="zh-CN" dirty="0">
                <a:sym typeface="+mn-ea"/>
              </a:rPr>
              <a:t>部分的时间都花在了乘以0和单步调试两个输入多项式的大量不存在的部分上。这总是我们不愿看到的。</a:t>
            </a:r>
            <a:endParaRPr lang="zh-CN" dirty="0">
              <a:sym typeface="+mn-ea"/>
            </a:endParaRPr>
          </a:p>
        </p:txBody>
      </p:sp>
      <p:sp>
        <p:nvSpPr>
          <p:cNvPr id="2" name="标题 1"/>
          <p:cNvSpPr>
            <a:spLocks noGrp="1"/>
          </p:cNvSpPr>
          <p:nvPr>
            <p:ph type="title"/>
          </p:nvPr>
        </p:nvSpPr>
        <p:spPr/>
        <p:txBody>
          <a:bodyPr>
            <a:normAutofit/>
          </a:bodyPr>
          <a:lstStyle/>
          <a:p>
            <a:r>
              <a:rPr dirty="0">
                <a:sym typeface="+mn-ea"/>
              </a:rPr>
              <a:t>3.2.7 例子</a:t>
            </a:r>
            <a:r>
              <a:rPr lang="en-US" dirty="0">
                <a:sym typeface="+mn-ea"/>
              </a:rPr>
              <a:t>——</a:t>
            </a:r>
            <a:r>
              <a:rPr lang="zh-CN" b="1" dirty="0">
                <a:sym typeface="+mn-ea"/>
              </a:rPr>
              <a:t>多项式ADT</a:t>
            </a:r>
            <a:endParaRPr dirty="0"/>
          </a:p>
        </p:txBody>
      </p:sp>
      <p:pic>
        <p:nvPicPr>
          <p:cNvPr id="5" name="图片 4"/>
          <p:cNvPicPr>
            <a:picLocks noChangeAspect="1"/>
          </p:cNvPicPr>
          <p:nvPr/>
        </p:nvPicPr>
        <p:blipFill>
          <a:blip r:embed="rId1"/>
          <a:stretch>
            <a:fillRect/>
          </a:stretch>
        </p:blipFill>
        <p:spPr>
          <a:xfrm>
            <a:off x="3816350" y="3536315"/>
            <a:ext cx="4056380" cy="1735455"/>
          </a:xfrm>
          <a:prstGeom prst="rect">
            <a:avLst/>
          </a:prstGeom>
        </p:spPr>
      </p:pic>
      <p:pic>
        <p:nvPicPr>
          <p:cNvPr id="6" name="图片 5"/>
          <p:cNvPicPr>
            <a:picLocks noChangeAspect="1"/>
          </p:cNvPicPr>
          <p:nvPr/>
        </p:nvPicPr>
        <p:blipFill>
          <a:blip r:embed="rId2"/>
          <a:stretch>
            <a:fillRect/>
          </a:stretch>
        </p:blipFill>
        <p:spPr>
          <a:xfrm>
            <a:off x="4003675" y="5595620"/>
            <a:ext cx="2914650" cy="323850"/>
          </a:xfrm>
          <a:prstGeom prst="rect">
            <a:avLst/>
          </a:prstGeom>
        </p:spPr>
      </p:pic>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dirty="0">
                <a:sym typeface="+mn-ea"/>
              </a:rPr>
              <a:t>3.2.7 例子</a:t>
            </a:r>
            <a:r>
              <a:rPr lang="en-US" dirty="0">
                <a:sym typeface="+mn-ea"/>
              </a:rPr>
              <a:t>——</a:t>
            </a:r>
            <a:r>
              <a:rPr lang="zh-CN" b="1" dirty="0">
                <a:sym typeface="+mn-ea"/>
              </a:rPr>
              <a:t>多项式ADT</a:t>
            </a:r>
            <a:endParaRPr dirty="0"/>
          </a:p>
        </p:txBody>
      </p:sp>
      <p:pic>
        <p:nvPicPr>
          <p:cNvPr id="4" name="内容占位符 3"/>
          <p:cNvPicPr>
            <a:picLocks noChangeAspect="1"/>
          </p:cNvPicPr>
          <p:nvPr>
            <p:ph idx="1"/>
          </p:nvPr>
        </p:nvPicPr>
        <p:blipFill>
          <a:blip r:embed="rId1"/>
          <a:stretch>
            <a:fillRect/>
          </a:stretch>
        </p:blipFill>
        <p:spPr>
          <a:xfrm>
            <a:off x="2956560" y="2545080"/>
            <a:ext cx="5991860" cy="2480945"/>
          </a:xfrm>
          <a:prstGeom prst="rect">
            <a:avLst/>
          </a:prstGeom>
        </p:spPr>
      </p:pic>
      <p:pic>
        <p:nvPicPr>
          <p:cNvPr id="5" name="图片 4"/>
          <p:cNvPicPr>
            <a:picLocks noChangeAspect="1"/>
          </p:cNvPicPr>
          <p:nvPr/>
        </p:nvPicPr>
        <p:blipFill>
          <a:blip r:embed="rId2"/>
          <a:stretch>
            <a:fillRect/>
          </a:stretch>
        </p:blipFill>
        <p:spPr>
          <a:xfrm>
            <a:off x="4423410" y="5731510"/>
            <a:ext cx="2695575" cy="333375"/>
          </a:xfrm>
          <a:prstGeom prst="rect">
            <a:avLst/>
          </a:prstGeom>
        </p:spPr>
      </p:pic>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dirty="0">
                <a:sym typeface="+mn-ea"/>
              </a:rPr>
              <a:t>3.2.7 例子</a:t>
            </a:r>
            <a:r>
              <a:rPr lang="en-US" dirty="0">
                <a:sym typeface="+mn-ea"/>
              </a:rPr>
              <a:t>——</a:t>
            </a:r>
            <a:r>
              <a:rPr lang="zh-CN" b="1" dirty="0">
                <a:sym typeface="+mn-ea"/>
              </a:rPr>
              <a:t>多项式ADT</a:t>
            </a:r>
            <a:endParaRPr dirty="0"/>
          </a:p>
        </p:txBody>
      </p:sp>
      <p:pic>
        <p:nvPicPr>
          <p:cNvPr id="5" name="内容占位符 4"/>
          <p:cNvPicPr>
            <a:picLocks noChangeAspect="1"/>
          </p:cNvPicPr>
          <p:nvPr>
            <p:ph idx="1"/>
          </p:nvPr>
        </p:nvPicPr>
        <p:blipFill>
          <a:blip r:embed="rId1"/>
          <a:stretch>
            <a:fillRect/>
          </a:stretch>
        </p:blipFill>
        <p:spPr>
          <a:xfrm>
            <a:off x="3092450" y="2059940"/>
            <a:ext cx="6341745" cy="3298190"/>
          </a:xfrm>
          <a:prstGeom prst="rect">
            <a:avLst/>
          </a:prstGeom>
        </p:spPr>
      </p:pic>
      <p:pic>
        <p:nvPicPr>
          <p:cNvPr id="6" name="图片 5"/>
          <p:cNvPicPr>
            <a:picLocks noChangeAspect="1"/>
          </p:cNvPicPr>
          <p:nvPr/>
        </p:nvPicPr>
        <p:blipFill>
          <a:blip r:embed="rId2"/>
          <a:stretch>
            <a:fillRect/>
          </a:stretch>
        </p:blipFill>
        <p:spPr>
          <a:xfrm>
            <a:off x="4564380" y="5885815"/>
            <a:ext cx="2724150" cy="333375"/>
          </a:xfrm>
          <a:prstGeom prst="rect">
            <a:avLst/>
          </a:prstGeom>
        </p:spPr>
      </p:pic>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38200" y="1690688"/>
            <a:ext cx="10515600" cy="4731477"/>
          </a:xfrm>
        </p:spPr>
        <p:txBody>
          <a:bodyPr>
            <a:normAutofit/>
          </a:bodyPr>
          <a:lstStyle/>
          <a:p>
            <a:r>
              <a:rPr lang="zh-CN" dirty="0">
                <a:sym typeface="+mn-ea"/>
              </a:rPr>
              <a:t>另一种方法是使用</a:t>
            </a:r>
            <a:r>
              <a:rPr lang="zh-CN" dirty="0">
                <a:solidFill>
                  <a:srgbClr val="FF0000"/>
                </a:solidFill>
                <a:sym typeface="+mn-ea"/>
              </a:rPr>
              <a:t>单链表</a:t>
            </a:r>
            <a:r>
              <a:rPr lang="zh-CN" dirty="0">
                <a:sym typeface="+mn-ea"/>
              </a:rPr>
              <a:t>(singly linked li</a:t>
            </a:r>
            <a:r>
              <a:rPr lang="en-US" altLang="zh-CN" dirty="0">
                <a:sym typeface="+mn-ea"/>
              </a:rPr>
              <a:t>s</a:t>
            </a:r>
            <a:r>
              <a:rPr lang="zh-CN" dirty="0">
                <a:sym typeface="+mn-ea"/>
              </a:rPr>
              <a:t>t)。多项式的每一项含在一个单元中，并且这些单元以</a:t>
            </a:r>
            <a:endParaRPr lang="zh-CN" dirty="0">
              <a:sym typeface="+mn-ea"/>
            </a:endParaRPr>
          </a:p>
          <a:p>
            <a:r>
              <a:rPr lang="zh-CN" dirty="0">
                <a:sym typeface="+mn-ea"/>
              </a:rPr>
              <a:t>次数递减的顺序排序。例如，图3-22中的链表表示P</a:t>
            </a:r>
            <a:r>
              <a:rPr lang="en-US" altLang="zh-CN" baseline="-25000" dirty="0">
                <a:sym typeface="+mn-ea"/>
              </a:rPr>
              <a:t>1</a:t>
            </a:r>
            <a:r>
              <a:rPr lang="zh-CN" dirty="0">
                <a:sym typeface="+mn-ea"/>
              </a:rPr>
              <a:t>(X)和P</a:t>
            </a:r>
            <a:r>
              <a:rPr lang="zh-CN" baseline="-25000" dirty="0">
                <a:sym typeface="+mn-ea"/>
              </a:rPr>
              <a:t>2</a:t>
            </a:r>
            <a:r>
              <a:rPr lang="zh-CN" dirty="0">
                <a:sym typeface="+mn-ea"/>
              </a:rPr>
              <a:t>(X)。此时我们可以使用图3-23的声明。</a:t>
            </a:r>
            <a:endParaRPr lang="zh-CN" dirty="0">
              <a:sym typeface="+mn-ea"/>
            </a:endParaRPr>
          </a:p>
        </p:txBody>
      </p:sp>
      <p:sp>
        <p:nvSpPr>
          <p:cNvPr id="2" name="标题 1"/>
          <p:cNvSpPr>
            <a:spLocks noGrp="1"/>
          </p:cNvSpPr>
          <p:nvPr>
            <p:ph type="title"/>
          </p:nvPr>
        </p:nvSpPr>
        <p:spPr/>
        <p:txBody>
          <a:bodyPr>
            <a:normAutofit/>
          </a:bodyPr>
          <a:lstStyle/>
          <a:p>
            <a:r>
              <a:rPr dirty="0">
                <a:sym typeface="+mn-ea"/>
              </a:rPr>
              <a:t>3.2.7 例子</a:t>
            </a:r>
            <a:r>
              <a:rPr lang="en-US" dirty="0">
                <a:sym typeface="+mn-ea"/>
              </a:rPr>
              <a:t>——</a:t>
            </a:r>
            <a:r>
              <a:rPr lang="zh-CN" b="1" dirty="0">
                <a:sym typeface="+mn-ea"/>
              </a:rPr>
              <a:t>多项式ADT</a:t>
            </a:r>
            <a:endParaRPr dirty="0"/>
          </a:p>
        </p:txBody>
      </p:sp>
      <p:pic>
        <p:nvPicPr>
          <p:cNvPr id="4" name="图片 3"/>
          <p:cNvPicPr>
            <a:picLocks noChangeAspect="1"/>
          </p:cNvPicPr>
          <p:nvPr/>
        </p:nvPicPr>
        <p:blipFill>
          <a:blip r:embed="rId1"/>
          <a:stretch>
            <a:fillRect/>
          </a:stretch>
        </p:blipFill>
        <p:spPr>
          <a:xfrm>
            <a:off x="2934970" y="3185160"/>
            <a:ext cx="6067425" cy="1743075"/>
          </a:xfrm>
          <a:prstGeom prst="rect">
            <a:avLst/>
          </a:prstGeom>
        </p:spPr>
      </p:pic>
      <p:pic>
        <p:nvPicPr>
          <p:cNvPr id="6" name="图片 5"/>
          <p:cNvPicPr>
            <a:picLocks noChangeAspect="1"/>
          </p:cNvPicPr>
          <p:nvPr/>
        </p:nvPicPr>
        <p:blipFill>
          <a:blip r:embed="rId2"/>
          <a:stretch>
            <a:fillRect/>
          </a:stretch>
        </p:blipFill>
        <p:spPr>
          <a:xfrm>
            <a:off x="4504055" y="5454650"/>
            <a:ext cx="2647950" cy="381000"/>
          </a:xfrm>
          <a:prstGeom prst="rect">
            <a:avLst/>
          </a:prstGeom>
        </p:spPr>
      </p:pic>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38200" y="1690688"/>
            <a:ext cx="10515600" cy="4731477"/>
          </a:xfrm>
        </p:spPr>
        <p:txBody>
          <a:bodyPr>
            <a:normAutofit/>
          </a:bodyPr>
          <a:lstStyle/>
          <a:p>
            <a:endParaRPr dirty="0">
              <a:sym typeface="+mn-ea"/>
            </a:endParaRPr>
          </a:p>
          <a:p>
            <a:endParaRPr dirty="0">
              <a:sym typeface="+mn-ea"/>
            </a:endParaRPr>
          </a:p>
          <a:p>
            <a:endParaRPr dirty="0">
              <a:sym typeface="+mn-ea"/>
            </a:endParaRPr>
          </a:p>
          <a:p>
            <a:endParaRPr dirty="0">
              <a:sym typeface="+mn-ea"/>
            </a:endParaRPr>
          </a:p>
          <a:p>
            <a:endParaRPr dirty="0">
              <a:sym typeface="+mn-ea"/>
            </a:endParaRPr>
          </a:p>
          <a:p>
            <a:endParaRPr dirty="0">
              <a:sym typeface="+mn-ea"/>
            </a:endParaRPr>
          </a:p>
          <a:p>
            <a:endParaRPr dirty="0">
              <a:sym typeface="+mn-ea"/>
            </a:endParaRPr>
          </a:p>
          <a:p>
            <a:endParaRPr dirty="0">
              <a:sym typeface="+mn-ea"/>
            </a:endParaRPr>
          </a:p>
          <a:p>
            <a:endParaRPr dirty="0">
              <a:sym typeface="+mn-ea"/>
            </a:endParaRPr>
          </a:p>
          <a:p>
            <a:r>
              <a:rPr dirty="0">
                <a:sym typeface="+mn-ea"/>
              </a:rPr>
              <a:t>上述的操作将很容易实现。惟一的潜在困难在于，当两个多项式相乘的时候所得到的多项式必须合并同</a:t>
            </a:r>
            <a:endParaRPr dirty="0">
              <a:sym typeface="+mn-ea"/>
            </a:endParaRPr>
          </a:p>
          <a:p>
            <a:r>
              <a:rPr dirty="0">
                <a:sym typeface="+mn-ea"/>
              </a:rPr>
              <a:t>类项。这可以有多种方法实现，我们把它留作练习。</a:t>
            </a:r>
            <a:endParaRPr dirty="0">
              <a:sym typeface="+mn-ea"/>
            </a:endParaRPr>
          </a:p>
        </p:txBody>
      </p:sp>
      <p:sp>
        <p:nvSpPr>
          <p:cNvPr id="2" name="标题 1"/>
          <p:cNvSpPr>
            <a:spLocks noGrp="1"/>
          </p:cNvSpPr>
          <p:nvPr>
            <p:ph type="title"/>
          </p:nvPr>
        </p:nvSpPr>
        <p:spPr/>
        <p:txBody>
          <a:bodyPr>
            <a:normAutofit/>
          </a:bodyPr>
          <a:lstStyle/>
          <a:p>
            <a:r>
              <a:rPr dirty="0">
                <a:sym typeface="+mn-ea"/>
              </a:rPr>
              <a:t>3.2.7 例子</a:t>
            </a:r>
            <a:r>
              <a:rPr lang="en-US" dirty="0">
                <a:sym typeface="+mn-ea"/>
              </a:rPr>
              <a:t>——</a:t>
            </a:r>
            <a:r>
              <a:rPr lang="zh-CN" b="1" dirty="0">
                <a:sym typeface="+mn-ea"/>
              </a:rPr>
              <a:t>多项式ADT</a:t>
            </a:r>
            <a:endParaRPr dirty="0"/>
          </a:p>
        </p:txBody>
      </p:sp>
      <p:pic>
        <p:nvPicPr>
          <p:cNvPr id="5" name="图片 4"/>
          <p:cNvPicPr>
            <a:picLocks noChangeAspect="1"/>
          </p:cNvPicPr>
          <p:nvPr/>
        </p:nvPicPr>
        <p:blipFill>
          <a:blip r:embed="rId1"/>
          <a:stretch>
            <a:fillRect/>
          </a:stretch>
        </p:blipFill>
        <p:spPr>
          <a:xfrm>
            <a:off x="2936240" y="2412365"/>
            <a:ext cx="6319520" cy="2033270"/>
          </a:xfrm>
          <a:prstGeom prst="rect">
            <a:avLst/>
          </a:prstGeom>
        </p:spPr>
      </p:pic>
      <p:pic>
        <p:nvPicPr>
          <p:cNvPr id="6" name="图片 5"/>
          <p:cNvPicPr>
            <a:picLocks noChangeAspect="1"/>
          </p:cNvPicPr>
          <p:nvPr/>
        </p:nvPicPr>
        <p:blipFill>
          <a:blip r:embed="rId2"/>
          <a:stretch>
            <a:fillRect/>
          </a:stretch>
        </p:blipFill>
        <p:spPr>
          <a:xfrm>
            <a:off x="4213225" y="4790440"/>
            <a:ext cx="3171825" cy="295275"/>
          </a:xfrm>
          <a:prstGeom prst="rect">
            <a:avLst/>
          </a:prstGeom>
        </p:spPr>
      </p:pic>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38200" y="1690688"/>
            <a:ext cx="10515600" cy="4731477"/>
          </a:xfrm>
        </p:spPr>
        <p:txBody>
          <a:bodyPr>
            <a:normAutofit lnSpcReduction="20000"/>
          </a:bodyPr>
          <a:lstStyle/>
          <a:p>
            <a:r>
              <a:rPr dirty="0">
                <a:sym typeface="+mn-ea"/>
              </a:rPr>
              <a:t>使用链表的第二个例子叫做</a:t>
            </a:r>
            <a:r>
              <a:rPr dirty="0">
                <a:solidFill>
                  <a:srgbClr val="FF0000"/>
                </a:solidFill>
                <a:sym typeface="+mn-ea"/>
              </a:rPr>
              <a:t>基数排序</a:t>
            </a:r>
            <a:r>
              <a:rPr dirty="0">
                <a:sym typeface="+mn-ea"/>
              </a:rPr>
              <a:t>(radix sort)。基数排序有时也称为</a:t>
            </a:r>
            <a:r>
              <a:rPr dirty="0">
                <a:solidFill>
                  <a:srgbClr val="FF0000"/>
                </a:solidFill>
                <a:sym typeface="+mn-ea"/>
              </a:rPr>
              <a:t>卡式排序</a:t>
            </a:r>
            <a:r>
              <a:rPr dirty="0">
                <a:sym typeface="+mn-ea"/>
              </a:rPr>
              <a:t>(card</a:t>
            </a:r>
            <a:r>
              <a:rPr lang="en-US" dirty="0">
                <a:sym typeface="+mn-ea"/>
              </a:rPr>
              <a:t> </a:t>
            </a:r>
            <a:r>
              <a:rPr dirty="0">
                <a:sym typeface="+mn-ea"/>
              </a:rPr>
              <a:t>sort)</a:t>
            </a:r>
            <a:r>
              <a:rPr lang="zh-CN" dirty="0">
                <a:sym typeface="+mn-ea"/>
              </a:rPr>
              <a:t>，</a:t>
            </a:r>
            <a:r>
              <a:rPr dirty="0">
                <a:sym typeface="+mn-ea"/>
              </a:rPr>
              <a:t>因</a:t>
            </a:r>
            <a:endParaRPr dirty="0">
              <a:sym typeface="+mn-ea"/>
            </a:endParaRPr>
          </a:p>
          <a:p>
            <a:r>
              <a:rPr dirty="0">
                <a:sym typeface="+mn-ea"/>
              </a:rPr>
              <a:t>为直到现代计算机出现之前</a:t>
            </a:r>
            <a:r>
              <a:rPr lang="zh-CN" dirty="0">
                <a:sym typeface="+mn-ea"/>
              </a:rPr>
              <a:t>，</a:t>
            </a:r>
            <a:r>
              <a:rPr dirty="0">
                <a:sym typeface="+mn-ea"/>
              </a:rPr>
              <a:t>它一直用于对老式穿孔卡的排序。</a:t>
            </a:r>
            <a:endParaRPr dirty="0">
              <a:sym typeface="+mn-ea"/>
            </a:endParaRPr>
          </a:p>
          <a:p>
            <a:endParaRPr dirty="0">
              <a:sym typeface="+mn-ea"/>
            </a:endParaRPr>
          </a:p>
          <a:p>
            <a:endParaRPr dirty="0">
              <a:sym typeface="+mn-ea"/>
            </a:endParaRPr>
          </a:p>
          <a:p>
            <a:r>
              <a:rPr dirty="0">
                <a:sym typeface="+mn-ea"/>
              </a:rPr>
              <a:t>如果我们有N个整数，范围从1到M(或从0到M-1)，我们可以利用这个信息得到</a:t>
            </a:r>
            <a:r>
              <a:rPr lang="zh-CN" dirty="0">
                <a:sym typeface="+mn-ea"/>
              </a:rPr>
              <a:t>一</a:t>
            </a:r>
            <a:r>
              <a:rPr dirty="0">
                <a:sym typeface="+mn-ea"/>
              </a:rPr>
              <a:t>种快速的排序</a:t>
            </a:r>
            <a:r>
              <a:rPr lang="zh-CN" dirty="0">
                <a:sym typeface="+mn-ea"/>
              </a:rPr>
              <a:t>，</a:t>
            </a:r>
            <a:r>
              <a:rPr dirty="0">
                <a:sym typeface="+mn-ea"/>
              </a:rPr>
              <a:t>叫做</a:t>
            </a:r>
            <a:r>
              <a:rPr dirty="0">
                <a:solidFill>
                  <a:srgbClr val="FF0000"/>
                </a:solidFill>
                <a:sym typeface="+mn-ea"/>
              </a:rPr>
              <a:t>桶</a:t>
            </a:r>
            <a:endParaRPr dirty="0">
              <a:solidFill>
                <a:srgbClr val="FF0000"/>
              </a:solidFill>
              <a:sym typeface="+mn-ea"/>
            </a:endParaRPr>
          </a:p>
          <a:p>
            <a:r>
              <a:rPr dirty="0">
                <a:solidFill>
                  <a:srgbClr val="FF0000"/>
                </a:solidFill>
                <a:sym typeface="+mn-ea"/>
              </a:rPr>
              <a:t>式排序(bucket sort)</a:t>
            </a:r>
            <a:r>
              <a:rPr dirty="0">
                <a:sym typeface="+mn-ea"/>
              </a:rPr>
              <a:t>。我们留置一个数组，称之为Count</a:t>
            </a:r>
            <a:r>
              <a:rPr lang="zh-CN" dirty="0">
                <a:sym typeface="+mn-ea"/>
              </a:rPr>
              <a:t>，</a:t>
            </a:r>
            <a:r>
              <a:rPr dirty="0">
                <a:sym typeface="+mn-ea"/>
              </a:rPr>
              <a:t>大小为M，并初始化为零。于是，Count</a:t>
            </a:r>
            <a:endParaRPr dirty="0">
              <a:sym typeface="+mn-ea"/>
            </a:endParaRPr>
          </a:p>
          <a:p>
            <a:r>
              <a:rPr dirty="0">
                <a:sym typeface="+mn-ea"/>
              </a:rPr>
              <a:t>有M个单元(或桶)</a:t>
            </a:r>
            <a:r>
              <a:rPr lang="zh-CN" dirty="0">
                <a:sym typeface="+mn-ea"/>
              </a:rPr>
              <a:t>，</a:t>
            </a:r>
            <a:r>
              <a:rPr dirty="0">
                <a:sym typeface="+mn-ea"/>
              </a:rPr>
              <a:t>开始时他们都是空的。当A</a:t>
            </a:r>
            <a:r>
              <a:rPr lang="en-US" baseline="-25000" dirty="0">
                <a:sym typeface="+mn-ea"/>
              </a:rPr>
              <a:t>i</a:t>
            </a:r>
            <a:r>
              <a:rPr dirty="0">
                <a:sym typeface="+mn-ea"/>
              </a:rPr>
              <a:t>被读</a:t>
            </a:r>
            <a:r>
              <a:rPr lang="zh-CN" dirty="0">
                <a:sym typeface="+mn-ea"/>
              </a:rPr>
              <a:t>入</a:t>
            </a:r>
            <a:r>
              <a:rPr dirty="0">
                <a:sym typeface="+mn-ea"/>
              </a:rPr>
              <a:t>时Count</a:t>
            </a:r>
            <a:r>
              <a:rPr lang="en-US" dirty="0">
                <a:sym typeface="+mn-ea"/>
              </a:rPr>
              <a:t>[A</a:t>
            </a:r>
            <a:r>
              <a:rPr lang="en-US" baseline="-25000" dirty="0">
                <a:sym typeface="+mn-ea"/>
              </a:rPr>
              <a:t>i</a:t>
            </a:r>
            <a:r>
              <a:rPr dirty="0">
                <a:sym typeface="+mn-ea"/>
              </a:rPr>
              <a:t>]增1。在所有的输入被读进以后，扫描</a:t>
            </a:r>
            <a:endParaRPr dirty="0">
              <a:sym typeface="+mn-ea"/>
            </a:endParaRPr>
          </a:p>
          <a:p>
            <a:r>
              <a:rPr dirty="0">
                <a:sym typeface="+mn-ea"/>
              </a:rPr>
              <a:t>数组Count，打印输出排好序的表</a:t>
            </a:r>
            <a:r>
              <a:rPr lang="zh-CN" dirty="0">
                <a:sym typeface="+mn-ea"/>
              </a:rPr>
              <a:t>。</a:t>
            </a:r>
            <a:r>
              <a:rPr dirty="0">
                <a:sym typeface="+mn-ea"/>
              </a:rPr>
              <a:t>该算法花费</a:t>
            </a:r>
            <a:r>
              <a:rPr lang="en-US" b="1" dirty="0">
                <a:sym typeface="+mn-ea"/>
              </a:rPr>
              <a:t>O</a:t>
            </a:r>
            <a:r>
              <a:rPr dirty="0">
                <a:sym typeface="+mn-ea"/>
              </a:rPr>
              <a:t>(M</a:t>
            </a:r>
            <a:r>
              <a:rPr lang="en-US" dirty="0">
                <a:sym typeface="+mn-ea"/>
              </a:rPr>
              <a:t> </a:t>
            </a:r>
            <a:r>
              <a:rPr dirty="0">
                <a:sym typeface="+mn-ea"/>
              </a:rPr>
              <a:t>+</a:t>
            </a:r>
            <a:r>
              <a:rPr lang="en-US" dirty="0">
                <a:sym typeface="+mn-ea"/>
              </a:rPr>
              <a:t> </a:t>
            </a:r>
            <a:r>
              <a:rPr dirty="0">
                <a:sym typeface="+mn-ea"/>
              </a:rPr>
              <a:t>N)；其证明留作练习</a:t>
            </a:r>
            <a:r>
              <a:rPr lang="zh-CN" dirty="0">
                <a:sym typeface="+mn-ea"/>
              </a:rPr>
              <a:t>。</a:t>
            </a:r>
            <a:r>
              <a:rPr dirty="0">
                <a:sym typeface="+mn-ea"/>
              </a:rPr>
              <a:t>如果M=</a:t>
            </a:r>
            <a:r>
              <a:rPr dirty="0">
                <a:latin typeface="宋体" panose="02010600030101010101" pitchFamily="2" charset="-122"/>
                <a:ea typeface="宋体" panose="02010600030101010101" pitchFamily="2" charset="-122"/>
                <a:sym typeface="+mn-ea"/>
              </a:rPr>
              <a:t>Θ</a:t>
            </a:r>
            <a:r>
              <a:rPr lang="en-US" dirty="0">
                <a:latin typeface="宋体" panose="02010600030101010101" pitchFamily="2" charset="-122"/>
                <a:ea typeface="宋体" panose="02010600030101010101" pitchFamily="2" charset="-122"/>
                <a:sym typeface="+mn-ea"/>
              </a:rPr>
              <a:t>(</a:t>
            </a:r>
            <a:r>
              <a:rPr dirty="0">
                <a:sym typeface="+mn-ea"/>
              </a:rPr>
              <a:t>N)，则桶式排序</a:t>
            </a:r>
            <a:endParaRPr dirty="0">
              <a:sym typeface="+mn-ea"/>
            </a:endParaRPr>
          </a:p>
          <a:p>
            <a:r>
              <a:rPr dirty="0">
                <a:sym typeface="+mn-ea"/>
              </a:rPr>
              <a:t>为</a:t>
            </a:r>
            <a:r>
              <a:rPr b="1" dirty="0">
                <a:sym typeface="+mn-ea"/>
              </a:rPr>
              <a:t>O</a:t>
            </a:r>
            <a:r>
              <a:rPr dirty="0">
                <a:sym typeface="+mn-ea"/>
              </a:rPr>
              <a:t>(N)。</a:t>
            </a:r>
            <a:endParaRPr dirty="0">
              <a:sym typeface="+mn-ea"/>
            </a:endParaRPr>
          </a:p>
          <a:p>
            <a:endParaRPr dirty="0">
              <a:sym typeface="+mn-ea"/>
            </a:endParaRPr>
          </a:p>
          <a:p>
            <a:endParaRPr dirty="0">
              <a:sym typeface="+mn-ea"/>
            </a:endParaRPr>
          </a:p>
          <a:p>
            <a:endParaRPr dirty="0">
              <a:sym typeface="+mn-ea"/>
            </a:endParaRPr>
          </a:p>
          <a:p>
            <a:endParaRPr dirty="0">
              <a:sym typeface="+mn-ea"/>
            </a:endParaRPr>
          </a:p>
          <a:p>
            <a:endParaRPr dirty="0">
              <a:sym typeface="+mn-ea"/>
            </a:endParaRPr>
          </a:p>
          <a:p>
            <a:endParaRPr dirty="0">
              <a:sym typeface="+mn-ea"/>
            </a:endParaRPr>
          </a:p>
          <a:p>
            <a:endParaRPr dirty="0">
              <a:sym typeface="+mn-ea"/>
            </a:endParaRPr>
          </a:p>
          <a:p>
            <a:endParaRPr dirty="0">
              <a:sym typeface="+mn-ea"/>
            </a:endParaRPr>
          </a:p>
        </p:txBody>
      </p:sp>
      <p:sp>
        <p:nvSpPr>
          <p:cNvPr id="2" name="标题 1"/>
          <p:cNvSpPr>
            <a:spLocks noGrp="1"/>
          </p:cNvSpPr>
          <p:nvPr>
            <p:ph type="title"/>
          </p:nvPr>
        </p:nvSpPr>
        <p:spPr/>
        <p:txBody>
          <a:bodyPr>
            <a:normAutofit/>
          </a:bodyPr>
          <a:lstStyle/>
          <a:p>
            <a:r>
              <a:rPr dirty="0">
                <a:sym typeface="+mn-ea"/>
              </a:rPr>
              <a:t>3.2.7 例子</a:t>
            </a:r>
            <a:r>
              <a:rPr lang="en-US" dirty="0">
                <a:sym typeface="+mn-ea"/>
              </a:rPr>
              <a:t>——</a:t>
            </a:r>
            <a:r>
              <a:rPr lang="zh-CN" b="1" dirty="0">
                <a:sym typeface="+mn-ea"/>
              </a:rPr>
              <a:t>基数排序</a:t>
            </a:r>
            <a:endParaRPr lang="zh-CN" b="1" dirty="0">
              <a:sym typeface="+mn-ea"/>
            </a:endParaRPr>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38200" y="1690688"/>
            <a:ext cx="10515600" cy="4731477"/>
          </a:xfrm>
        </p:spPr>
        <p:txBody>
          <a:bodyPr>
            <a:normAutofit/>
          </a:bodyPr>
          <a:lstStyle/>
          <a:p>
            <a:r>
              <a:rPr dirty="0">
                <a:sym typeface="+mn-ea"/>
              </a:rPr>
              <a:t>基数排序是这种方法的推广。了解方法含义的最容易的方式就是举例说明。设我们有10个数，范围在0</a:t>
            </a:r>
            <a:endParaRPr dirty="0">
              <a:sym typeface="+mn-ea"/>
            </a:endParaRPr>
          </a:p>
          <a:p>
            <a:r>
              <a:rPr dirty="0">
                <a:sym typeface="+mn-ea"/>
              </a:rPr>
              <a:t>到999之间，我们将其排序。一般说来，这是0到N</a:t>
            </a:r>
            <a:r>
              <a:rPr baseline="30000" dirty="0">
                <a:sym typeface="+mn-ea"/>
              </a:rPr>
              <a:t>P</a:t>
            </a:r>
            <a:r>
              <a:rPr dirty="0">
                <a:sym typeface="+mn-ea"/>
              </a:rPr>
              <a:t>-1间的N个数，p是某个常数。显然，我们不能使用桶</a:t>
            </a:r>
            <a:endParaRPr dirty="0">
              <a:sym typeface="+mn-ea"/>
            </a:endParaRPr>
          </a:p>
          <a:p>
            <a:r>
              <a:rPr dirty="0">
                <a:sym typeface="+mn-ea"/>
              </a:rPr>
              <a:t>式排序，那样桶就太多了。我们的策略是使用</a:t>
            </a:r>
            <a:r>
              <a:rPr dirty="0">
                <a:solidFill>
                  <a:srgbClr val="FF0000"/>
                </a:solidFill>
                <a:sym typeface="+mn-ea"/>
              </a:rPr>
              <a:t>多趟桶式排序</a:t>
            </a:r>
            <a:r>
              <a:rPr dirty="0">
                <a:sym typeface="+mn-ea"/>
              </a:rPr>
              <a:t>。自然的算法就是通过</a:t>
            </a:r>
            <a:r>
              <a:rPr dirty="0">
                <a:solidFill>
                  <a:srgbClr val="FF0000"/>
                </a:solidFill>
                <a:sym typeface="+mn-ea"/>
              </a:rPr>
              <a:t>最高(有</a:t>
            </a:r>
            <a:r>
              <a:rPr lang="zh-CN" dirty="0">
                <a:solidFill>
                  <a:srgbClr val="FF0000"/>
                </a:solidFill>
                <a:sym typeface="+mn-ea"/>
              </a:rPr>
              <a:t>效</a:t>
            </a:r>
            <a:r>
              <a:rPr lang="en-US" altLang="zh-CN" dirty="0">
                <a:solidFill>
                  <a:srgbClr val="FF0000"/>
                </a:solidFill>
                <a:sym typeface="+mn-ea"/>
              </a:rPr>
              <a:t>)</a:t>
            </a:r>
            <a:endParaRPr lang="zh-CN" dirty="0">
              <a:solidFill>
                <a:srgbClr val="FF0000"/>
              </a:solidFill>
              <a:sym typeface="+mn-ea"/>
            </a:endParaRPr>
          </a:p>
          <a:p>
            <a:r>
              <a:rPr dirty="0">
                <a:solidFill>
                  <a:srgbClr val="FF0000"/>
                </a:solidFill>
                <a:sym typeface="+mn-ea"/>
              </a:rPr>
              <a:t>“位”</a:t>
            </a:r>
            <a:r>
              <a:rPr dirty="0">
                <a:sym typeface="+mn-ea"/>
              </a:rPr>
              <a:t>(对基数</a:t>
            </a:r>
            <a:r>
              <a:rPr lang="en-US" dirty="0">
                <a:sym typeface="+mn-ea"/>
              </a:rPr>
              <a:t>N</a:t>
            </a:r>
            <a:r>
              <a:rPr dirty="0">
                <a:sym typeface="+mn-ea"/>
              </a:rPr>
              <a:t>所取的位)进行桶式排序，然后是对次最高(有效)位进行，等等，这种算法不能得出正</a:t>
            </a:r>
            <a:endParaRPr dirty="0">
              <a:sym typeface="+mn-ea"/>
            </a:endParaRPr>
          </a:p>
          <a:p>
            <a:r>
              <a:rPr dirty="0">
                <a:sym typeface="+mn-ea"/>
              </a:rPr>
              <a:t>确结果，但是，如果我们用</a:t>
            </a:r>
            <a:r>
              <a:rPr dirty="0">
                <a:solidFill>
                  <a:srgbClr val="FF0000"/>
                </a:solidFill>
                <a:sym typeface="+mn-ea"/>
              </a:rPr>
              <a:t>最低(有效)“位”</a:t>
            </a:r>
            <a:r>
              <a:rPr dirty="0">
                <a:sym typeface="+mn-ea"/>
              </a:rPr>
              <a:t>优先的方式进行桶式排序，那么算法将得到正确结果。当</a:t>
            </a:r>
            <a:endParaRPr dirty="0">
              <a:sym typeface="+mn-ea"/>
            </a:endParaRPr>
          </a:p>
          <a:p>
            <a:r>
              <a:rPr dirty="0">
                <a:sym typeface="+mn-ea"/>
              </a:rPr>
              <a:t>然，有可能多于</a:t>
            </a:r>
            <a:r>
              <a:rPr lang="zh-CN" dirty="0">
                <a:sym typeface="+mn-ea"/>
              </a:rPr>
              <a:t>一</a:t>
            </a:r>
            <a:r>
              <a:rPr dirty="0">
                <a:sym typeface="+mn-ea"/>
              </a:rPr>
              <a:t>个数落</a:t>
            </a:r>
            <a:r>
              <a:rPr lang="zh-CN" dirty="0">
                <a:sym typeface="+mn-ea"/>
              </a:rPr>
              <a:t>入</a:t>
            </a:r>
            <a:r>
              <a:rPr dirty="0">
                <a:sym typeface="+mn-ea"/>
              </a:rPr>
              <a:t>相同的桶中，但有别于原始的桶式排序</a:t>
            </a:r>
            <a:r>
              <a:rPr lang="zh-CN" dirty="0">
                <a:sym typeface="+mn-ea"/>
              </a:rPr>
              <a:t>。</a:t>
            </a:r>
            <a:r>
              <a:rPr dirty="0">
                <a:sym typeface="+mn-ea"/>
              </a:rPr>
              <a:t>这些数可能不同，因此我们把它们</a:t>
            </a:r>
            <a:endParaRPr dirty="0">
              <a:sym typeface="+mn-ea"/>
            </a:endParaRPr>
          </a:p>
          <a:p>
            <a:r>
              <a:rPr dirty="0">
                <a:sym typeface="+mn-ea"/>
              </a:rPr>
              <a:t>放到一个表中。注意，所有的数可能都有某位数字，因此如果使用简单数组表示表，那么每个数组必然</a:t>
            </a:r>
            <a:endParaRPr dirty="0">
              <a:sym typeface="+mn-ea"/>
            </a:endParaRPr>
          </a:p>
          <a:p>
            <a:r>
              <a:rPr dirty="0">
                <a:sym typeface="+mn-ea"/>
              </a:rPr>
              <a:t>大小为N，总的空间需求是</a:t>
            </a:r>
            <a:r>
              <a:rPr dirty="0">
                <a:latin typeface="宋体" panose="02010600030101010101" pitchFamily="2" charset="-122"/>
                <a:ea typeface="宋体" panose="02010600030101010101" pitchFamily="2" charset="-122"/>
                <a:sym typeface="+mn-ea"/>
              </a:rPr>
              <a:t>Θ</a:t>
            </a:r>
            <a:r>
              <a:rPr dirty="0">
                <a:sym typeface="+mn-ea"/>
              </a:rPr>
              <a:t>(N²)。</a:t>
            </a:r>
            <a:endParaRPr dirty="0">
              <a:sym typeface="+mn-ea"/>
            </a:endParaRPr>
          </a:p>
        </p:txBody>
      </p:sp>
      <p:sp>
        <p:nvSpPr>
          <p:cNvPr id="2" name="标题 1"/>
          <p:cNvSpPr>
            <a:spLocks noGrp="1"/>
          </p:cNvSpPr>
          <p:nvPr>
            <p:ph type="title"/>
          </p:nvPr>
        </p:nvSpPr>
        <p:spPr/>
        <p:txBody>
          <a:bodyPr>
            <a:normAutofit/>
          </a:bodyPr>
          <a:lstStyle/>
          <a:p>
            <a:r>
              <a:rPr dirty="0">
                <a:sym typeface="+mn-ea"/>
              </a:rPr>
              <a:t>3.2.7 例子</a:t>
            </a:r>
            <a:r>
              <a:rPr lang="en-US" dirty="0">
                <a:sym typeface="+mn-ea"/>
              </a:rPr>
              <a:t>——</a:t>
            </a:r>
            <a:r>
              <a:rPr lang="zh-CN" b="1" dirty="0">
                <a:sym typeface="+mn-ea"/>
              </a:rPr>
              <a:t>基数排序</a:t>
            </a:r>
            <a:endParaRPr lang="zh-CN" b="1" dirty="0">
              <a:sym typeface="+mn-ea"/>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endParaRPr lang="zh-CN" altLang="en-US" dirty="0"/>
          </a:p>
        </p:txBody>
      </p:sp>
      <p:sp>
        <p:nvSpPr>
          <p:cNvPr id="2" name="标题 1"/>
          <p:cNvSpPr>
            <a:spLocks noGrp="1"/>
          </p:cNvSpPr>
          <p:nvPr>
            <p:ph type="title"/>
          </p:nvPr>
        </p:nvSpPr>
        <p:spPr/>
        <p:txBody>
          <a:bodyPr/>
          <a:lstStyle/>
          <a:p>
            <a:r>
              <a:rPr dirty="0"/>
              <a:t>1.2.2 对数</a:t>
            </a:r>
            <a:endParaRPr dirty="0"/>
          </a:p>
        </p:txBody>
      </p:sp>
      <p:pic>
        <p:nvPicPr>
          <p:cNvPr id="5" name="图片 4"/>
          <p:cNvPicPr>
            <a:picLocks noChangeAspect="1"/>
          </p:cNvPicPr>
          <p:nvPr/>
        </p:nvPicPr>
        <p:blipFill>
          <a:blip r:embed="rId1"/>
          <a:stretch>
            <a:fillRect/>
          </a:stretch>
        </p:blipFill>
        <p:spPr>
          <a:xfrm>
            <a:off x="1273810" y="1872615"/>
            <a:ext cx="10172700" cy="3112135"/>
          </a:xfrm>
          <a:prstGeom prst="rect">
            <a:avLst/>
          </a:prstGeom>
        </p:spPr>
      </p:pic>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38200" y="1690688"/>
            <a:ext cx="10515600" cy="4731477"/>
          </a:xfrm>
        </p:spPr>
        <p:txBody>
          <a:bodyPr>
            <a:normAutofit lnSpcReduction="10000"/>
          </a:bodyPr>
          <a:lstStyle/>
          <a:p>
            <a:r>
              <a:rPr dirty="0">
                <a:sym typeface="+mn-ea"/>
              </a:rPr>
              <a:t>下面例子说明10个数的桶式排序的具体做法。本例的输入是64，8，216，512，27，729，0，1，343，</a:t>
            </a:r>
            <a:endParaRPr dirty="0">
              <a:sym typeface="+mn-ea"/>
            </a:endParaRPr>
          </a:p>
          <a:p>
            <a:r>
              <a:rPr dirty="0">
                <a:sym typeface="+mn-ea"/>
              </a:rPr>
              <a:t>125(前10个立方数，随机排列)。</a:t>
            </a:r>
            <a:endParaRPr dirty="0">
              <a:sym typeface="+mn-ea"/>
            </a:endParaRPr>
          </a:p>
          <a:p>
            <a:endParaRPr dirty="0">
              <a:sym typeface="+mn-ea"/>
            </a:endParaRPr>
          </a:p>
          <a:p>
            <a:r>
              <a:rPr dirty="0">
                <a:sym typeface="+mn-ea"/>
              </a:rPr>
              <a:t>第一步按照最低位优先进行桶式排序。为使问题简化，此时操作按基是10进行，不过一般并不做</a:t>
            </a:r>
            <a:endParaRPr dirty="0">
              <a:sym typeface="+mn-ea"/>
            </a:endParaRPr>
          </a:p>
          <a:p>
            <a:r>
              <a:rPr dirty="0">
                <a:sym typeface="+mn-ea"/>
              </a:rPr>
              <a:t>这样的假设。图3-24显示出这些桶的位置，因此按最低位优先排序得到的表是0，1，512，343，64，</a:t>
            </a:r>
            <a:endParaRPr dirty="0">
              <a:sym typeface="+mn-ea"/>
            </a:endParaRPr>
          </a:p>
          <a:p>
            <a:r>
              <a:rPr dirty="0">
                <a:sym typeface="+mn-ea"/>
              </a:rPr>
              <a:t>125，216</a:t>
            </a:r>
            <a:r>
              <a:rPr lang="zh-CN" dirty="0">
                <a:sym typeface="+mn-ea"/>
              </a:rPr>
              <a:t>，</a:t>
            </a:r>
            <a:r>
              <a:rPr dirty="0">
                <a:sym typeface="+mn-ea"/>
              </a:rPr>
              <a:t>27，8，729。现在再按照次最低位(即十位上的数字)优先进行第二趟排序(见图3-25)。</a:t>
            </a:r>
            <a:endParaRPr dirty="0">
              <a:sym typeface="+mn-ea"/>
            </a:endParaRPr>
          </a:p>
          <a:p>
            <a:endParaRPr dirty="0">
              <a:sym typeface="+mn-ea"/>
            </a:endParaRPr>
          </a:p>
          <a:p>
            <a:r>
              <a:rPr dirty="0">
                <a:sym typeface="+mn-ea"/>
              </a:rPr>
              <a:t>第二趟排序输出0，1，8</a:t>
            </a:r>
            <a:r>
              <a:rPr lang="zh-CN" dirty="0">
                <a:sym typeface="+mn-ea"/>
              </a:rPr>
              <a:t>，</a:t>
            </a:r>
            <a:r>
              <a:rPr dirty="0">
                <a:sym typeface="+mn-ea"/>
              </a:rPr>
              <a:t>512，216，125，27，729，343，64</a:t>
            </a:r>
            <a:r>
              <a:rPr lang="zh-CN" dirty="0">
                <a:sym typeface="+mn-ea"/>
              </a:rPr>
              <a:t>。</a:t>
            </a:r>
            <a:r>
              <a:rPr dirty="0">
                <a:sym typeface="+mn-ea"/>
              </a:rPr>
              <a:t>现在这个表是按两个最小的位排序得到</a:t>
            </a:r>
            <a:endParaRPr dirty="0">
              <a:sym typeface="+mn-ea"/>
            </a:endParaRPr>
          </a:p>
          <a:p>
            <a:r>
              <a:rPr dirty="0">
                <a:sym typeface="+mn-ea"/>
              </a:rPr>
              <a:t>的表</a:t>
            </a:r>
            <a:r>
              <a:rPr lang="zh-CN" dirty="0">
                <a:sym typeface="+mn-ea"/>
              </a:rPr>
              <a:t>。</a:t>
            </a:r>
            <a:endParaRPr lang="zh-CN" dirty="0">
              <a:sym typeface="+mn-ea"/>
            </a:endParaRPr>
          </a:p>
          <a:p>
            <a:endParaRPr dirty="0">
              <a:sym typeface="+mn-ea"/>
            </a:endParaRPr>
          </a:p>
          <a:p>
            <a:r>
              <a:rPr dirty="0">
                <a:sym typeface="+mn-ea"/>
              </a:rPr>
              <a:t>最后一趟桶式排序是按最高位进行，其结果显示于图3-26。最后得到的表是0，1，8，27，64，125</a:t>
            </a:r>
            <a:r>
              <a:rPr lang="zh-CN" dirty="0">
                <a:sym typeface="+mn-ea"/>
              </a:rPr>
              <a:t>，</a:t>
            </a:r>
            <a:endParaRPr lang="zh-CN" dirty="0">
              <a:sym typeface="+mn-ea"/>
            </a:endParaRPr>
          </a:p>
          <a:p>
            <a:r>
              <a:rPr dirty="0">
                <a:sym typeface="+mn-ea"/>
              </a:rPr>
              <a:t>216，343，512，729。</a:t>
            </a:r>
            <a:endParaRPr dirty="0">
              <a:sym typeface="+mn-ea"/>
            </a:endParaRPr>
          </a:p>
        </p:txBody>
      </p:sp>
      <p:sp>
        <p:nvSpPr>
          <p:cNvPr id="2" name="标题 1"/>
          <p:cNvSpPr>
            <a:spLocks noGrp="1"/>
          </p:cNvSpPr>
          <p:nvPr>
            <p:ph type="title"/>
          </p:nvPr>
        </p:nvSpPr>
        <p:spPr/>
        <p:txBody>
          <a:bodyPr>
            <a:normAutofit/>
          </a:bodyPr>
          <a:lstStyle/>
          <a:p>
            <a:r>
              <a:rPr dirty="0">
                <a:sym typeface="+mn-ea"/>
              </a:rPr>
              <a:t>3.2.7 例子</a:t>
            </a:r>
            <a:r>
              <a:rPr lang="en-US" dirty="0">
                <a:sym typeface="+mn-ea"/>
              </a:rPr>
              <a:t>——</a:t>
            </a:r>
            <a:r>
              <a:rPr lang="zh-CN" b="1" dirty="0">
                <a:sym typeface="+mn-ea"/>
              </a:rPr>
              <a:t>基数排序</a:t>
            </a:r>
            <a:endParaRPr lang="zh-CN" b="1" dirty="0">
              <a:sym typeface="+mn-ea"/>
            </a:endParaRPr>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dirty="0">
                <a:sym typeface="+mn-ea"/>
              </a:rPr>
              <a:t>3.2.7 例子</a:t>
            </a:r>
            <a:r>
              <a:rPr lang="en-US" dirty="0">
                <a:sym typeface="+mn-ea"/>
              </a:rPr>
              <a:t>——</a:t>
            </a:r>
            <a:r>
              <a:rPr lang="zh-CN" b="1" dirty="0">
                <a:sym typeface="+mn-ea"/>
              </a:rPr>
              <a:t>基数排序</a:t>
            </a:r>
            <a:endParaRPr lang="zh-CN" b="1" dirty="0">
              <a:sym typeface="+mn-ea"/>
            </a:endParaRPr>
          </a:p>
        </p:txBody>
      </p:sp>
      <p:pic>
        <p:nvPicPr>
          <p:cNvPr id="5" name="内容占位符 4"/>
          <p:cNvPicPr>
            <a:picLocks noChangeAspect="1"/>
          </p:cNvPicPr>
          <p:nvPr>
            <p:ph idx="1"/>
          </p:nvPr>
        </p:nvPicPr>
        <p:blipFill>
          <a:blip r:embed="rId1"/>
          <a:stretch>
            <a:fillRect/>
          </a:stretch>
        </p:blipFill>
        <p:spPr>
          <a:xfrm>
            <a:off x="3914140" y="1875155"/>
            <a:ext cx="4362450" cy="4362450"/>
          </a:xfrm>
          <a:prstGeom prst="rect">
            <a:avLst/>
          </a:prstGeom>
        </p:spPr>
      </p:pic>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dirty="0">
                <a:sym typeface="+mn-ea"/>
              </a:rPr>
              <a:t>3.2.7 例子</a:t>
            </a:r>
            <a:r>
              <a:rPr lang="en-US" dirty="0">
                <a:sym typeface="+mn-ea"/>
              </a:rPr>
              <a:t>——</a:t>
            </a:r>
            <a:r>
              <a:rPr lang="zh-CN" b="1" dirty="0">
                <a:sym typeface="+mn-ea"/>
              </a:rPr>
              <a:t>基数排序</a:t>
            </a:r>
            <a:endParaRPr lang="zh-CN" b="1" dirty="0">
              <a:sym typeface="+mn-ea"/>
            </a:endParaRPr>
          </a:p>
        </p:txBody>
      </p:sp>
      <p:sp>
        <p:nvSpPr>
          <p:cNvPr id="3" name="内容占位符 2"/>
          <p:cNvSpPr/>
          <p:nvPr>
            <p:ph idx="1"/>
          </p:nvPr>
        </p:nvSpPr>
        <p:spPr/>
        <p:txBody>
          <a:bodyPr>
            <a:normAutofit lnSpcReduction="10000"/>
          </a:bodyPr>
          <a:p>
            <a:r>
              <a:rPr lang="zh-CN" altLang="en-US"/>
              <a:t>为使算法能够得出正确的结果，要注意惟一出错的可能是如果两个数出自同一个桶但顺序却是错误的。</a:t>
            </a:r>
            <a:endParaRPr lang="zh-CN" altLang="en-US"/>
          </a:p>
          <a:p>
            <a:r>
              <a:rPr lang="zh-CN" altLang="en-US"/>
              <a:t>不过，前面各趟排序保证了当几个数进入一个桶的时候，它们是以排序的顺序进入的。该排序的运行时</a:t>
            </a:r>
            <a:endParaRPr lang="zh-CN" altLang="en-US"/>
          </a:p>
          <a:p>
            <a:r>
              <a:rPr lang="zh-CN" altLang="en-US"/>
              <a:t>间是</a:t>
            </a:r>
            <a:r>
              <a:rPr lang="zh-CN" altLang="en-US" b="1"/>
              <a:t>O</a:t>
            </a:r>
            <a:r>
              <a:rPr lang="zh-CN" altLang="en-US"/>
              <a:t>(P(N</a:t>
            </a:r>
            <a:r>
              <a:rPr lang="en-US" altLang="zh-CN"/>
              <a:t> </a:t>
            </a:r>
            <a:r>
              <a:rPr lang="zh-CN" altLang="en-US"/>
              <a:t>+</a:t>
            </a:r>
            <a:r>
              <a:rPr lang="en-US" altLang="zh-CN"/>
              <a:t> </a:t>
            </a:r>
            <a:r>
              <a:rPr lang="zh-CN" altLang="en-US"/>
              <a:t>B))，其中P是排序的趟数，N是要被排序的元素的个数，而B是桶数。本例中，B</a:t>
            </a:r>
            <a:r>
              <a:rPr lang="en-US" altLang="zh-CN"/>
              <a:t> </a:t>
            </a:r>
            <a:r>
              <a:rPr lang="zh-CN" altLang="en-US"/>
              <a:t>=</a:t>
            </a:r>
            <a:r>
              <a:rPr lang="en-US" altLang="zh-CN"/>
              <a:t> </a:t>
            </a:r>
            <a:r>
              <a:rPr lang="zh-CN" altLang="en-US"/>
              <a:t>N。</a:t>
            </a:r>
            <a:endParaRPr lang="zh-CN" altLang="en-US"/>
          </a:p>
          <a:p>
            <a:endParaRPr lang="zh-CN" altLang="en-US"/>
          </a:p>
          <a:p>
            <a:r>
              <a:rPr lang="zh-CN" altLang="en-US"/>
              <a:t>作为一个例子，我们可以把能够在(32位)计算机上表示的所有整数按基数排序方法排序，假设我们在大</a:t>
            </a:r>
            <a:endParaRPr lang="zh-CN" altLang="en-US"/>
          </a:p>
          <a:p>
            <a:r>
              <a:rPr lang="zh-CN" altLang="en-US"/>
              <a:t>小为2</a:t>
            </a:r>
            <a:r>
              <a:rPr lang="en-US" altLang="zh-CN" baseline="30000"/>
              <a:t>11</a:t>
            </a:r>
            <a:r>
              <a:rPr lang="zh-CN" altLang="en-US"/>
              <a:t>的桶的条件下分三趟进行。在这台计算机上，该算法将总是</a:t>
            </a:r>
            <a:r>
              <a:rPr lang="zh-CN" altLang="en-US" b="1"/>
              <a:t>O</a:t>
            </a:r>
            <a:r>
              <a:rPr lang="zh-CN" altLang="en-US"/>
              <a:t>(N)，但是，有可能仍然不如我们将</a:t>
            </a:r>
            <a:endParaRPr lang="zh-CN" altLang="en-US"/>
          </a:p>
          <a:p>
            <a:r>
              <a:rPr lang="zh-CN" altLang="en-US"/>
              <a:t>在第7章看到的某些算法有效，因为包含大的常数。(我们记得，logN的因子不都这么大，而该算法总有</a:t>
            </a:r>
            <a:endParaRPr lang="zh-CN" altLang="en-US"/>
          </a:p>
          <a:p>
            <a:r>
              <a:rPr lang="zh-CN" altLang="en-US"/>
              <a:t>保存链表的附加开销。)</a:t>
            </a:r>
            <a:endParaRPr lang="zh-CN" altLang="en-US"/>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dirty="0">
                <a:sym typeface="+mn-ea"/>
              </a:rPr>
              <a:t>3.2.7 例子</a:t>
            </a:r>
            <a:r>
              <a:rPr lang="en-US" dirty="0">
                <a:sym typeface="+mn-ea"/>
              </a:rPr>
              <a:t>——</a:t>
            </a:r>
            <a:r>
              <a:rPr lang="zh-CN" b="1" dirty="0">
                <a:sym typeface="+mn-ea"/>
              </a:rPr>
              <a:t>多重表</a:t>
            </a:r>
            <a:endParaRPr lang="zh-CN" b="1" dirty="0">
              <a:sym typeface="+mn-ea"/>
            </a:endParaRPr>
          </a:p>
        </p:txBody>
      </p:sp>
      <p:sp>
        <p:nvSpPr>
          <p:cNvPr id="3" name="内容占位符 2"/>
          <p:cNvSpPr/>
          <p:nvPr>
            <p:ph idx="1"/>
          </p:nvPr>
        </p:nvSpPr>
        <p:spPr/>
        <p:txBody>
          <a:bodyPr>
            <a:normAutofit lnSpcReduction="10000"/>
          </a:bodyPr>
          <a:p>
            <a:r>
              <a:rPr lang="zh-CN" altLang="en-US"/>
              <a:t>我们的最后一个例子阐述链表的更复杂的应用。一所有40000名学生和2500门课程的大学需要生成两种</a:t>
            </a:r>
            <a:endParaRPr lang="zh-CN" altLang="en-US"/>
          </a:p>
          <a:p>
            <a:r>
              <a:rPr lang="zh-CN" altLang="en-US"/>
              <a:t>类型的报告。第一个报告列出每个班的注册者，第二个报告列出每个学生注册的班级。</a:t>
            </a:r>
            <a:endParaRPr lang="zh-CN" altLang="en-US"/>
          </a:p>
          <a:p>
            <a:endParaRPr lang="zh-CN" altLang="en-US"/>
          </a:p>
          <a:p>
            <a:r>
              <a:rPr lang="zh-CN" altLang="en-US"/>
              <a:t>常用的实现方法是</a:t>
            </a:r>
            <a:r>
              <a:rPr lang="zh-CN" altLang="en-US">
                <a:solidFill>
                  <a:srgbClr val="FF0000"/>
                </a:solidFill>
              </a:rPr>
              <a:t>使用二维数组</a:t>
            </a:r>
            <a:r>
              <a:rPr lang="zh-CN" altLang="en-US"/>
              <a:t>。这样一个数组将有1亿项。平均大约一个学生注册三门课程，因此实</a:t>
            </a:r>
            <a:endParaRPr lang="zh-CN" altLang="en-US"/>
          </a:p>
          <a:p>
            <a:r>
              <a:rPr lang="zh-CN" altLang="en-US"/>
              <a:t>际上有意义的数据只有120000项，大约占0.1%。</a:t>
            </a:r>
            <a:endParaRPr lang="zh-CN" altLang="en-US"/>
          </a:p>
          <a:p>
            <a:endParaRPr lang="zh-CN" altLang="en-US"/>
          </a:p>
          <a:p>
            <a:r>
              <a:rPr lang="zh-CN" altLang="en-US"/>
              <a:t>现在需要的是列出每个班及每个班所包含的学生的表。我们也需要每个学生及其所注册的班级的表。图</a:t>
            </a:r>
            <a:endParaRPr lang="zh-CN" altLang="en-US"/>
          </a:p>
          <a:p>
            <a:r>
              <a:rPr lang="zh-CN" altLang="en-US"/>
              <a:t>3-27显示实现的方法。</a:t>
            </a:r>
            <a:endParaRPr lang="zh-CN" altLang="en-US"/>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dirty="0">
                <a:sym typeface="+mn-ea"/>
              </a:rPr>
              <a:t>3.2.7 例子</a:t>
            </a:r>
            <a:r>
              <a:rPr lang="en-US" dirty="0">
                <a:sym typeface="+mn-ea"/>
              </a:rPr>
              <a:t>——</a:t>
            </a:r>
            <a:r>
              <a:rPr lang="zh-CN" b="1" dirty="0">
                <a:sym typeface="+mn-ea"/>
              </a:rPr>
              <a:t>多重表</a:t>
            </a:r>
            <a:endParaRPr lang="zh-CN" b="1" dirty="0">
              <a:sym typeface="+mn-ea"/>
            </a:endParaRPr>
          </a:p>
        </p:txBody>
      </p:sp>
      <p:sp>
        <p:nvSpPr>
          <p:cNvPr id="5" name="内容占位符 4"/>
          <p:cNvSpPr/>
          <p:nvPr>
            <p:ph idx="1"/>
          </p:nvPr>
        </p:nvSpPr>
        <p:spPr/>
        <p:txBody>
          <a:bodyPr/>
          <a:p>
            <a:endParaRPr lang="zh-CN" altLang="en-US"/>
          </a:p>
          <a:p>
            <a:endParaRPr lang="zh-CN" altLang="en-US"/>
          </a:p>
          <a:p>
            <a:endParaRPr lang="zh-CN" altLang="en-US"/>
          </a:p>
          <a:p>
            <a:endParaRPr lang="zh-CN" altLang="en-US"/>
          </a:p>
          <a:p>
            <a:endParaRPr lang="zh-CN" altLang="en-US"/>
          </a:p>
          <a:p>
            <a:endParaRPr lang="zh-CN" altLang="en-US"/>
          </a:p>
          <a:p>
            <a:endParaRPr lang="zh-CN" altLang="en-US"/>
          </a:p>
          <a:p>
            <a:r>
              <a:rPr lang="en-US" altLang="zh-CN"/>
              <a:t>			</a:t>
            </a:r>
            <a:endParaRPr lang="en-US" altLang="zh-CN"/>
          </a:p>
          <a:p>
            <a:endParaRPr lang="en-US" altLang="zh-CN"/>
          </a:p>
          <a:p>
            <a:r>
              <a:rPr lang="en-US" altLang="zh-CN"/>
              <a:t>				</a:t>
            </a:r>
            <a:endParaRPr lang="en-US" altLang="zh-CN"/>
          </a:p>
          <a:p>
            <a:r>
              <a:rPr lang="en-US" altLang="zh-CN"/>
              <a:t>				  </a:t>
            </a:r>
            <a:r>
              <a:rPr lang="zh-CN" altLang="en-US"/>
              <a:t>图</a:t>
            </a:r>
            <a:r>
              <a:rPr lang="en-US" altLang="zh-CN"/>
              <a:t>3-27 </a:t>
            </a:r>
            <a:r>
              <a:rPr lang="zh-CN" altLang="en-US"/>
              <a:t>注册问题的多表实现</a:t>
            </a:r>
            <a:endParaRPr lang="zh-CN" altLang="en-US"/>
          </a:p>
        </p:txBody>
      </p:sp>
      <p:pic>
        <p:nvPicPr>
          <p:cNvPr id="7" name="图片 6"/>
          <p:cNvPicPr>
            <a:picLocks noChangeAspect="1"/>
          </p:cNvPicPr>
          <p:nvPr/>
        </p:nvPicPr>
        <p:blipFill>
          <a:blip r:embed="rId1"/>
          <a:stretch>
            <a:fillRect/>
          </a:stretch>
        </p:blipFill>
        <p:spPr>
          <a:xfrm>
            <a:off x="3700145" y="1691005"/>
            <a:ext cx="4791075" cy="3867150"/>
          </a:xfrm>
          <a:prstGeom prst="rect">
            <a:avLst/>
          </a:prstGeom>
        </p:spPr>
      </p:pic>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dirty="0">
                <a:sym typeface="+mn-ea"/>
              </a:rPr>
              <a:t>3.2.7 例子</a:t>
            </a:r>
            <a:r>
              <a:rPr lang="en-US" dirty="0">
                <a:sym typeface="+mn-ea"/>
              </a:rPr>
              <a:t>——</a:t>
            </a:r>
            <a:r>
              <a:rPr lang="zh-CN" b="1" dirty="0">
                <a:sym typeface="+mn-ea"/>
              </a:rPr>
              <a:t>多重表</a:t>
            </a:r>
            <a:endParaRPr lang="zh-CN" b="1" dirty="0">
              <a:sym typeface="+mn-ea"/>
            </a:endParaRPr>
          </a:p>
        </p:txBody>
      </p:sp>
      <p:sp>
        <p:nvSpPr>
          <p:cNvPr id="3" name="内容占位符 2"/>
          <p:cNvSpPr/>
          <p:nvPr>
            <p:ph idx="1"/>
          </p:nvPr>
        </p:nvSpPr>
        <p:spPr/>
        <p:txBody>
          <a:bodyPr/>
          <a:p>
            <a:r>
              <a:rPr lang="zh-CN" altLang="en-US"/>
              <a:t>正如该图所显示的，我们已经把两个表合成为一个表。所有的表都各有一个表头并且都是循环的。比如，</a:t>
            </a:r>
            <a:endParaRPr lang="zh-CN" altLang="en-US"/>
          </a:p>
          <a:p>
            <a:r>
              <a:rPr lang="zh-CN" altLang="en-US"/>
              <a:t>为了列出C3班的所有学生，我们从C3开始通过向右行进而遍历其表。第一个单元属于学生S1。虽然不存</a:t>
            </a:r>
            <a:endParaRPr lang="zh-CN" altLang="en-US"/>
          </a:p>
          <a:p>
            <a:r>
              <a:rPr lang="zh-CN" altLang="en-US"/>
              <a:t>在明显的信息。但是可以通过跟踪该生链表直达到该表表头而确定该生的信息。一旦找到该生信息，我</a:t>
            </a:r>
            <a:endParaRPr lang="zh-CN" altLang="en-US"/>
          </a:p>
          <a:p>
            <a:r>
              <a:rPr lang="zh-CN" altLang="en-US"/>
              <a:t>们就转回到C3的表(在遍历该生的表之前，我们存储了我们在课程表中的位置)并找到可以确定属于S3的</a:t>
            </a:r>
            <a:endParaRPr lang="zh-CN" altLang="en-US"/>
          </a:p>
          <a:p>
            <a:r>
              <a:rPr lang="zh-CN" altLang="en-US"/>
              <a:t>另外一个单元，我们继续并发现S4和S5也在该班上。对任意一名学生，我们也可以用类似的方法确定该</a:t>
            </a:r>
            <a:endParaRPr lang="zh-CN" altLang="en-US"/>
          </a:p>
          <a:p>
            <a:r>
              <a:rPr lang="zh-CN" altLang="en-US"/>
              <a:t>生注册的所有课程。</a:t>
            </a:r>
            <a:endParaRPr lang="zh-CN" altLang="en-US"/>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dirty="0">
                <a:sym typeface="+mn-ea"/>
              </a:rPr>
              <a:t>3.2.7 例子</a:t>
            </a:r>
            <a:r>
              <a:rPr lang="en-US" dirty="0">
                <a:sym typeface="+mn-ea"/>
              </a:rPr>
              <a:t>——</a:t>
            </a:r>
            <a:r>
              <a:rPr lang="zh-CN" b="1" dirty="0">
                <a:sym typeface="+mn-ea"/>
              </a:rPr>
              <a:t>多重表</a:t>
            </a:r>
            <a:endParaRPr lang="zh-CN" b="1" dirty="0">
              <a:sym typeface="+mn-ea"/>
            </a:endParaRPr>
          </a:p>
        </p:txBody>
      </p:sp>
      <p:sp>
        <p:nvSpPr>
          <p:cNvPr id="3" name="内容占位符 2"/>
          <p:cNvSpPr/>
          <p:nvPr>
            <p:ph idx="1"/>
          </p:nvPr>
        </p:nvSpPr>
        <p:spPr/>
        <p:txBody>
          <a:bodyPr/>
          <a:p>
            <a:r>
              <a:rPr lang="zh-CN" altLang="en-US"/>
              <a:t>使用循环表节省空间但是要花费时间。在最坏的情况下，如果第一个学生注册了每一门课程，那么表中</a:t>
            </a:r>
            <a:endParaRPr lang="zh-CN" altLang="en-US"/>
          </a:p>
          <a:p>
            <a:r>
              <a:rPr lang="zh-CN" altLang="en-US"/>
              <a:t>的每一项都要检测以确定该生的所有课程名。因为在本例中每个学生注册的课程相对很少并且每门课程</a:t>
            </a:r>
            <a:endParaRPr lang="zh-CN" altLang="en-US"/>
          </a:p>
          <a:p>
            <a:r>
              <a:rPr lang="zh-CN" altLang="en-US"/>
              <a:t>的注册学生也很少，最坏的情况是不可能发生的。如果怀疑会产生问题，那么每一个(非表头)单元就要</a:t>
            </a:r>
            <a:endParaRPr lang="zh-CN" altLang="en-US"/>
          </a:p>
          <a:p>
            <a:r>
              <a:rPr lang="zh-CN" altLang="en-US"/>
              <a:t>有直接指向学生和班的表头的指针。这将使空间的需求加倍，但是却简化和加速实现的过程。</a:t>
            </a:r>
            <a:endParaRPr lang="zh-CN" altLang="en-US"/>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dirty="0">
                <a:sym typeface="+mn-ea"/>
              </a:rPr>
              <a:t>3.2.8</a:t>
            </a:r>
            <a:r>
              <a:rPr lang="en-US" dirty="0">
                <a:sym typeface="+mn-ea"/>
              </a:rPr>
              <a:t> </a:t>
            </a:r>
            <a:r>
              <a:rPr dirty="0">
                <a:sym typeface="+mn-ea"/>
              </a:rPr>
              <a:t>链表的游标实现</a:t>
            </a:r>
            <a:endParaRPr dirty="0">
              <a:sym typeface="+mn-ea"/>
            </a:endParaRPr>
          </a:p>
        </p:txBody>
      </p:sp>
      <p:sp>
        <p:nvSpPr>
          <p:cNvPr id="3" name="内容占位符 2"/>
          <p:cNvSpPr/>
          <p:nvPr>
            <p:ph idx="1"/>
          </p:nvPr>
        </p:nvSpPr>
        <p:spPr/>
        <p:txBody>
          <a:bodyPr>
            <a:normAutofit lnSpcReduction="20000"/>
          </a:bodyPr>
          <a:p>
            <a:r>
              <a:rPr lang="zh-CN" altLang="en-US"/>
              <a:t>诸如BASIC和FORTRAN等许多语言都不支持指针。如果需要链表而又不能使用指针，那么就必须使用另</a:t>
            </a:r>
            <a:endParaRPr lang="zh-CN" altLang="en-US"/>
          </a:p>
          <a:p>
            <a:r>
              <a:rPr lang="zh-CN" altLang="en-US"/>
              <a:t>外的实现方法。我们将描述这种方法并称为</a:t>
            </a:r>
            <a:r>
              <a:rPr lang="zh-CN" altLang="en-US">
                <a:solidFill>
                  <a:srgbClr val="FF0000"/>
                </a:solidFill>
              </a:rPr>
              <a:t>游标(cursor)</a:t>
            </a:r>
            <a:r>
              <a:rPr lang="zh-CN" altLang="en-US"/>
              <a:t>实现法。</a:t>
            </a:r>
            <a:endParaRPr lang="zh-CN" altLang="en-US"/>
          </a:p>
          <a:p>
            <a:endParaRPr lang="zh-CN" altLang="en-US"/>
          </a:p>
          <a:p>
            <a:r>
              <a:rPr lang="zh-CN" altLang="en-US"/>
              <a:t>在链表的指针实现中有两个重要的特点：</a:t>
            </a:r>
            <a:endParaRPr lang="zh-CN" altLang="en-US"/>
          </a:p>
          <a:p>
            <a:r>
              <a:rPr lang="zh-CN" altLang="en-US"/>
              <a:t>1.数据存储在一组结构体中，每一个结构体包含有数据以及指向下一个结构体的指针。</a:t>
            </a:r>
            <a:endParaRPr lang="zh-CN" altLang="en-US"/>
          </a:p>
          <a:p>
            <a:r>
              <a:rPr lang="zh-CN" altLang="en-US"/>
              <a:t>2.一个新的结构体可以通过调用mal</a:t>
            </a:r>
            <a:r>
              <a:rPr lang="en-US" altLang="zh-CN"/>
              <a:t>loc</a:t>
            </a:r>
            <a:r>
              <a:rPr lang="zh-CN" altLang="en-US"/>
              <a:t>而从系统全局内存(global mernory)得到，并可通过调用free而</a:t>
            </a:r>
            <a:endParaRPr lang="zh-CN" altLang="en-US"/>
          </a:p>
          <a:p>
            <a:r>
              <a:rPr lang="zh-CN" altLang="en-US"/>
              <a:t>被释放。</a:t>
            </a:r>
            <a:endParaRPr lang="zh-CN" altLang="en-US"/>
          </a:p>
          <a:p>
            <a:endParaRPr lang="zh-CN" altLang="en-US"/>
          </a:p>
          <a:p>
            <a:endParaRPr lang="zh-CN" altLang="en-US"/>
          </a:p>
          <a:p>
            <a:r>
              <a:rPr lang="zh-CN" altLang="en-US"/>
              <a:t>游标法必须能够模仿实现这两条特性。满足条件</a:t>
            </a:r>
            <a:r>
              <a:rPr lang="en-US" altLang="zh-CN"/>
              <a:t>1</a:t>
            </a:r>
            <a:r>
              <a:rPr lang="zh-CN" altLang="en-US"/>
              <a:t>的逻辑方法是要有一个全局的结构体数组。对于该数</a:t>
            </a:r>
            <a:endParaRPr lang="zh-CN" altLang="en-US"/>
          </a:p>
          <a:p>
            <a:r>
              <a:rPr lang="zh-CN" altLang="en-US"/>
              <a:t>组中的任何单元，其数组下标可以用来代表一个地址。图3-28给出链表游标实现的声明。</a:t>
            </a:r>
            <a:endParaRPr lang="zh-CN" altLang="en-US"/>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dirty="0">
                <a:sym typeface="+mn-ea"/>
              </a:rPr>
              <a:t>3.2.8</a:t>
            </a:r>
            <a:r>
              <a:rPr lang="en-US" dirty="0">
                <a:sym typeface="+mn-ea"/>
              </a:rPr>
              <a:t> </a:t>
            </a:r>
            <a:r>
              <a:rPr dirty="0">
                <a:sym typeface="+mn-ea"/>
              </a:rPr>
              <a:t>链表的游标实现</a:t>
            </a:r>
            <a:endParaRPr dirty="0">
              <a:sym typeface="+mn-ea"/>
            </a:endParaRPr>
          </a:p>
        </p:txBody>
      </p:sp>
      <p:sp>
        <p:nvSpPr>
          <p:cNvPr id="3" name="内容占位符 2"/>
          <p:cNvSpPr/>
          <p:nvPr>
            <p:ph idx="1"/>
          </p:nvPr>
        </p:nvSpPr>
        <p:spPr/>
        <p:txBody>
          <a:bodyPr>
            <a:normAutofit lnSpcReduction="20000"/>
          </a:bodyPr>
          <a:p>
            <a:endParaRPr lang="zh-CN" altLang="en-US"/>
          </a:p>
        </p:txBody>
      </p:sp>
      <p:pic>
        <p:nvPicPr>
          <p:cNvPr id="4" name="图片 3"/>
          <p:cNvPicPr>
            <a:picLocks noChangeAspect="1"/>
          </p:cNvPicPr>
          <p:nvPr/>
        </p:nvPicPr>
        <p:blipFill>
          <a:blip r:embed="rId1"/>
          <a:stretch>
            <a:fillRect/>
          </a:stretch>
        </p:blipFill>
        <p:spPr>
          <a:xfrm>
            <a:off x="4126230" y="1737360"/>
            <a:ext cx="3657600" cy="4638675"/>
          </a:xfrm>
          <a:prstGeom prst="rect">
            <a:avLst/>
          </a:prstGeom>
        </p:spPr>
      </p:pic>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dirty="0">
                <a:sym typeface="+mn-ea"/>
              </a:rPr>
              <a:t>3.2.8</a:t>
            </a:r>
            <a:r>
              <a:rPr lang="en-US" dirty="0">
                <a:sym typeface="+mn-ea"/>
              </a:rPr>
              <a:t> </a:t>
            </a:r>
            <a:r>
              <a:rPr dirty="0">
                <a:sym typeface="+mn-ea"/>
              </a:rPr>
              <a:t>链表的游标实现</a:t>
            </a:r>
            <a:endParaRPr dirty="0">
              <a:sym typeface="+mn-ea"/>
            </a:endParaRPr>
          </a:p>
        </p:txBody>
      </p:sp>
      <p:sp>
        <p:nvSpPr>
          <p:cNvPr id="3" name="内容占位符 2"/>
          <p:cNvSpPr/>
          <p:nvPr>
            <p:ph idx="1"/>
          </p:nvPr>
        </p:nvSpPr>
        <p:spPr/>
        <p:txBody>
          <a:bodyPr>
            <a:normAutofit lnSpcReduction="20000"/>
          </a:bodyPr>
          <a:p>
            <a:r>
              <a:rPr lang="zh-CN" altLang="en-US"/>
              <a:t>现在我们必须模拟条件2，让CursorSpace数组中的单元代行malloc和free的职能。为此，我们将保留</a:t>
            </a:r>
            <a:endParaRPr lang="zh-CN" altLang="en-US"/>
          </a:p>
          <a:p>
            <a:r>
              <a:rPr lang="zh-CN" altLang="en-US"/>
              <a:t>一个表(即fre</a:t>
            </a:r>
            <a:r>
              <a:rPr lang="en-US" altLang="zh-CN"/>
              <a:t>e</a:t>
            </a:r>
            <a:r>
              <a:rPr lang="zh-CN" altLang="en-US"/>
              <a:t>list)，这个表由不在任何表中的单元构成。该表将用单元0作为表头。其初始配置在图</a:t>
            </a:r>
            <a:endParaRPr lang="zh-CN" altLang="en-US"/>
          </a:p>
          <a:p>
            <a:r>
              <a:rPr lang="zh-CN" altLang="en-US"/>
              <a:t>3-29中表示。</a:t>
            </a:r>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sym typeface="+mn-ea"/>
            </a:endParaRPr>
          </a:p>
          <a:p>
            <a:r>
              <a:rPr lang="en-US" altLang="zh-CN">
                <a:sym typeface="+mn-ea"/>
              </a:rPr>
              <a:t>			    </a:t>
            </a:r>
            <a:r>
              <a:rPr lang="zh-CN" altLang="en-US">
                <a:sym typeface="+mn-ea"/>
              </a:rPr>
              <a:t>图</a:t>
            </a:r>
            <a:r>
              <a:rPr lang="en-US" altLang="zh-CN">
                <a:sym typeface="+mn-ea"/>
              </a:rPr>
              <a:t>3-29 </a:t>
            </a:r>
            <a:r>
              <a:rPr lang="zh-CN" altLang="en-US">
                <a:sym typeface="+mn-ea"/>
              </a:rPr>
              <a:t>一个初始化的</a:t>
            </a:r>
            <a:r>
              <a:rPr lang="zh-CN" altLang="en-US">
                <a:sym typeface="+mn-ea"/>
              </a:rPr>
              <a:t>CursorSpace</a:t>
            </a:r>
            <a:endParaRPr lang="zh-CN" altLang="en-US"/>
          </a:p>
          <a:p>
            <a:endParaRPr lang="zh-CN" altLang="en-US"/>
          </a:p>
          <a:p>
            <a:r>
              <a:rPr lang="zh-CN" altLang="en-US"/>
              <a:t>对于Next，0的值等价于NULL指针。CursorSpace的初始化是一个简单的循环结构，我们将它留作练习。</a:t>
            </a:r>
            <a:endParaRPr lang="zh-CN" altLang="en-US"/>
          </a:p>
          <a:p>
            <a:endParaRPr lang="zh-CN" altLang="en-US"/>
          </a:p>
          <a:p>
            <a:endParaRPr lang="zh-CN" altLang="en-US"/>
          </a:p>
        </p:txBody>
      </p:sp>
      <p:pic>
        <p:nvPicPr>
          <p:cNvPr id="4" name="图片 3"/>
          <p:cNvPicPr>
            <a:picLocks noChangeAspect="1"/>
          </p:cNvPicPr>
          <p:nvPr/>
        </p:nvPicPr>
        <p:blipFill>
          <a:blip r:embed="rId1"/>
          <a:stretch>
            <a:fillRect/>
          </a:stretch>
        </p:blipFill>
        <p:spPr>
          <a:xfrm>
            <a:off x="4852035" y="2474595"/>
            <a:ext cx="2139950" cy="264731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zh-CN" altLang="en-US" dirty="0"/>
              <a:t>最容易记的公式是</a:t>
            </a:r>
            <a:endParaRPr lang="zh-CN" altLang="en-US" dirty="0"/>
          </a:p>
          <a:p>
            <a:endParaRPr lang="zh-CN" altLang="en-US" dirty="0"/>
          </a:p>
          <a:p>
            <a:endParaRPr lang="zh-CN" altLang="en-US" dirty="0"/>
          </a:p>
          <a:p>
            <a:endParaRPr lang="zh-CN" altLang="en-US" dirty="0"/>
          </a:p>
          <a:p>
            <a:endParaRPr lang="zh-CN" altLang="en-US" dirty="0"/>
          </a:p>
          <a:p>
            <a:r>
              <a:rPr lang="zh-CN" altLang="en-US" dirty="0"/>
              <a:t>和</a:t>
            </a:r>
            <a:endParaRPr lang="zh-CN" altLang="en-US" dirty="0"/>
          </a:p>
          <a:p>
            <a:endParaRPr lang="zh-CN" altLang="en-US" dirty="0"/>
          </a:p>
          <a:p>
            <a:r>
              <a:rPr lang="en-US" altLang="zh-CN" dirty="0"/>
              <a:t>	</a:t>
            </a:r>
            <a:endParaRPr lang="en-US" altLang="zh-CN" dirty="0"/>
          </a:p>
        </p:txBody>
      </p:sp>
      <p:sp>
        <p:nvSpPr>
          <p:cNvPr id="2" name="标题 1"/>
          <p:cNvSpPr>
            <a:spLocks noGrp="1"/>
          </p:cNvSpPr>
          <p:nvPr>
            <p:ph type="title"/>
          </p:nvPr>
        </p:nvSpPr>
        <p:spPr/>
        <p:txBody>
          <a:bodyPr/>
          <a:lstStyle/>
          <a:p>
            <a:r>
              <a:rPr dirty="0"/>
              <a:t>1.2.</a:t>
            </a:r>
            <a:r>
              <a:rPr lang="en-US" dirty="0"/>
              <a:t>3</a:t>
            </a:r>
            <a:r>
              <a:rPr dirty="0"/>
              <a:t> </a:t>
            </a:r>
            <a:r>
              <a:rPr lang="zh-CN" dirty="0"/>
              <a:t>级数</a:t>
            </a:r>
            <a:endParaRPr lang="zh-CN" dirty="0"/>
          </a:p>
        </p:txBody>
      </p:sp>
      <p:pic>
        <p:nvPicPr>
          <p:cNvPr id="5" name="图片 4"/>
          <p:cNvPicPr>
            <a:picLocks noChangeAspect="1"/>
          </p:cNvPicPr>
          <p:nvPr/>
        </p:nvPicPr>
        <p:blipFill>
          <a:blip r:embed="rId1"/>
          <a:stretch>
            <a:fillRect/>
          </a:stretch>
        </p:blipFill>
        <p:spPr>
          <a:xfrm>
            <a:off x="4643755" y="2324735"/>
            <a:ext cx="1924050" cy="723900"/>
          </a:xfrm>
          <a:prstGeom prst="rect">
            <a:avLst/>
          </a:prstGeom>
        </p:spPr>
      </p:pic>
      <p:pic>
        <p:nvPicPr>
          <p:cNvPr id="6" name="图片 5"/>
          <p:cNvPicPr>
            <a:picLocks noChangeAspect="1"/>
          </p:cNvPicPr>
          <p:nvPr/>
        </p:nvPicPr>
        <p:blipFill>
          <a:blip r:embed="rId2"/>
          <a:stretch>
            <a:fillRect/>
          </a:stretch>
        </p:blipFill>
        <p:spPr>
          <a:xfrm>
            <a:off x="4766945" y="3991610"/>
            <a:ext cx="1943100" cy="781050"/>
          </a:xfrm>
          <a:prstGeom prst="rect">
            <a:avLst/>
          </a:prstGeom>
        </p:spPr>
      </p:pic>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dirty="0">
                <a:sym typeface="+mn-ea"/>
              </a:rPr>
              <a:t>3.2.8</a:t>
            </a:r>
            <a:r>
              <a:rPr lang="en-US" dirty="0">
                <a:sym typeface="+mn-ea"/>
              </a:rPr>
              <a:t> </a:t>
            </a:r>
            <a:r>
              <a:rPr dirty="0">
                <a:sym typeface="+mn-ea"/>
              </a:rPr>
              <a:t>链表的游标实现</a:t>
            </a:r>
            <a:endParaRPr dirty="0">
              <a:sym typeface="+mn-ea"/>
            </a:endParaRPr>
          </a:p>
        </p:txBody>
      </p:sp>
      <p:sp>
        <p:nvSpPr>
          <p:cNvPr id="3" name="内容占位符 2"/>
          <p:cNvSpPr/>
          <p:nvPr>
            <p:ph idx="1"/>
          </p:nvPr>
        </p:nvSpPr>
        <p:spPr/>
        <p:txBody>
          <a:bodyPr>
            <a:normAutofit lnSpcReduction="10000"/>
          </a:bodyPr>
          <a:p>
            <a:r>
              <a:rPr lang="zh-CN" altLang="en-US"/>
              <a:t>为执行malloc功能，将(在表头后面的)第一个元素从fr</a:t>
            </a:r>
            <a:r>
              <a:rPr lang="en-US" altLang="zh-CN"/>
              <a:t>e</a:t>
            </a:r>
            <a:r>
              <a:rPr lang="zh-CN" altLang="en-US"/>
              <a:t>elist中删除。为了执行free功能，我们将</a:t>
            </a:r>
            <a:endParaRPr lang="zh-CN" altLang="en-US"/>
          </a:p>
          <a:p>
            <a:r>
              <a:rPr lang="zh-CN" altLang="en-US"/>
              <a:t>该单元放在freelist的前端。图3-30表示出malloc和free的游标实现。注意，如果没有可用空间，那么</a:t>
            </a:r>
            <a:endParaRPr lang="zh-CN" altLang="en-US"/>
          </a:p>
          <a:p>
            <a:r>
              <a:rPr lang="zh-CN" altLang="en-US"/>
              <a:t>我们的例程通过置P</a:t>
            </a:r>
            <a:r>
              <a:rPr lang="en-US" altLang="zh-CN"/>
              <a:t> </a:t>
            </a:r>
            <a:r>
              <a:rPr lang="zh-CN" altLang="en-US"/>
              <a:t>=</a:t>
            </a:r>
            <a:r>
              <a:rPr lang="en-US" altLang="zh-CN"/>
              <a:t> </a:t>
            </a:r>
            <a:r>
              <a:rPr lang="zh-CN" altLang="en-US"/>
              <a:t>0会正确地实现。它表明再没有空间可用，并且也可以使CursorAlloc的第二行</a:t>
            </a:r>
            <a:endParaRPr lang="zh-CN" altLang="en-US"/>
          </a:p>
          <a:p>
            <a:r>
              <a:rPr lang="zh-CN" altLang="en-US"/>
              <a:t>成为空操作(no-op)，</a:t>
            </a:r>
            <a:endParaRPr lang="zh-CN" altLang="en-US"/>
          </a:p>
        </p:txBody>
      </p:sp>
      <p:pic>
        <p:nvPicPr>
          <p:cNvPr id="5" name="图片 4"/>
          <p:cNvPicPr>
            <a:picLocks noChangeAspect="1"/>
          </p:cNvPicPr>
          <p:nvPr/>
        </p:nvPicPr>
        <p:blipFill>
          <a:blip r:embed="rId1"/>
          <a:stretch>
            <a:fillRect/>
          </a:stretch>
        </p:blipFill>
        <p:spPr>
          <a:xfrm>
            <a:off x="3546475" y="3117850"/>
            <a:ext cx="4648200" cy="3057525"/>
          </a:xfrm>
          <a:prstGeom prst="rect">
            <a:avLst/>
          </a:prstGeom>
        </p:spPr>
      </p:pic>
      <p:pic>
        <p:nvPicPr>
          <p:cNvPr id="6" name="图片 5"/>
          <p:cNvPicPr>
            <a:picLocks noChangeAspect="1"/>
          </p:cNvPicPr>
          <p:nvPr/>
        </p:nvPicPr>
        <p:blipFill>
          <a:blip r:embed="rId2"/>
          <a:stretch>
            <a:fillRect/>
          </a:stretch>
        </p:blipFill>
        <p:spPr>
          <a:xfrm>
            <a:off x="4169410" y="6284595"/>
            <a:ext cx="3057525" cy="352425"/>
          </a:xfrm>
          <a:prstGeom prst="rect">
            <a:avLst/>
          </a:prstGeom>
        </p:spPr>
      </p:pic>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dirty="0">
                <a:sym typeface="+mn-ea"/>
              </a:rPr>
              <a:t>3.2.8</a:t>
            </a:r>
            <a:r>
              <a:rPr lang="en-US" dirty="0">
                <a:sym typeface="+mn-ea"/>
              </a:rPr>
              <a:t> </a:t>
            </a:r>
            <a:r>
              <a:rPr dirty="0">
                <a:sym typeface="+mn-ea"/>
              </a:rPr>
              <a:t>链表的游标实现</a:t>
            </a:r>
            <a:endParaRPr dirty="0">
              <a:sym typeface="+mn-ea"/>
            </a:endParaRPr>
          </a:p>
        </p:txBody>
      </p:sp>
      <p:sp>
        <p:nvSpPr>
          <p:cNvPr id="3" name="内容占位符 2"/>
          <p:cNvSpPr/>
          <p:nvPr>
            <p:ph idx="1"/>
          </p:nvPr>
        </p:nvSpPr>
        <p:spPr/>
        <p:txBody>
          <a:bodyPr>
            <a:normAutofit lnSpcReduction="10000"/>
          </a:bodyPr>
          <a:p>
            <a:r>
              <a:rPr lang="zh-CN" altLang="en-US"/>
              <a:t>有了这些，链表的游标实现就简单了。为了前后一致，我们将用一个头结点实现我们的链表。作为一个</a:t>
            </a:r>
            <a:endParaRPr lang="zh-CN" altLang="en-US"/>
          </a:p>
          <a:p>
            <a:r>
              <a:rPr lang="zh-CN" altLang="en-US"/>
              <a:t>例子，在图3-31中，如果L的值是5而</a:t>
            </a:r>
            <a:r>
              <a:rPr lang="en-US" altLang="zh-CN"/>
              <a:t>M</a:t>
            </a:r>
            <a:r>
              <a:rPr lang="zh-CN" altLang="en-US"/>
              <a:t>的值为3，则L表示链表a，b，e，而</a:t>
            </a:r>
            <a:r>
              <a:rPr lang="en-US" altLang="zh-CN"/>
              <a:t>M</a:t>
            </a:r>
            <a:r>
              <a:rPr lang="zh-CN" altLang="en-US"/>
              <a:t>表示链表c，d，f。</a:t>
            </a:r>
            <a:endParaRPr lang="zh-CN" altLang="en-US"/>
          </a:p>
        </p:txBody>
      </p:sp>
      <p:pic>
        <p:nvPicPr>
          <p:cNvPr id="5" name="图片 4"/>
          <p:cNvPicPr>
            <a:picLocks noChangeAspect="1"/>
          </p:cNvPicPr>
          <p:nvPr/>
        </p:nvPicPr>
        <p:blipFill>
          <a:blip r:embed="rId1"/>
          <a:stretch>
            <a:fillRect/>
          </a:stretch>
        </p:blipFill>
        <p:spPr>
          <a:xfrm>
            <a:off x="4674235" y="2708910"/>
            <a:ext cx="2181225" cy="2695575"/>
          </a:xfrm>
          <a:prstGeom prst="rect">
            <a:avLst/>
          </a:prstGeom>
        </p:spPr>
      </p:pic>
      <p:pic>
        <p:nvPicPr>
          <p:cNvPr id="6" name="图片 5"/>
          <p:cNvPicPr>
            <a:picLocks noChangeAspect="1"/>
          </p:cNvPicPr>
          <p:nvPr/>
        </p:nvPicPr>
        <p:blipFill>
          <a:blip r:embed="rId2"/>
          <a:stretch>
            <a:fillRect/>
          </a:stretch>
        </p:blipFill>
        <p:spPr>
          <a:xfrm>
            <a:off x="4674235" y="5621655"/>
            <a:ext cx="2133600" cy="381000"/>
          </a:xfrm>
          <a:prstGeom prst="rect">
            <a:avLst/>
          </a:prstGeom>
        </p:spPr>
      </p:pic>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dirty="0">
                <a:sym typeface="+mn-ea"/>
              </a:rPr>
              <a:t>3.2.8</a:t>
            </a:r>
            <a:r>
              <a:rPr lang="en-US" dirty="0">
                <a:sym typeface="+mn-ea"/>
              </a:rPr>
              <a:t> </a:t>
            </a:r>
            <a:r>
              <a:rPr dirty="0">
                <a:sym typeface="+mn-ea"/>
              </a:rPr>
              <a:t>链表的游标实现</a:t>
            </a:r>
            <a:endParaRPr dirty="0">
              <a:sym typeface="+mn-ea"/>
            </a:endParaRPr>
          </a:p>
        </p:txBody>
      </p:sp>
      <p:sp>
        <p:nvSpPr>
          <p:cNvPr id="3" name="内容占位符 2"/>
          <p:cNvSpPr/>
          <p:nvPr>
            <p:ph idx="1"/>
          </p:nvPr>
        </p:nvSpPr>
        <p:spPr/>
        <p:txBody>
          <a:bodyPr>
            <a:normAutofit lnSpcReduction="20000"/>
          </a:bodyPr>
          <a:p>
            <a:r>
              <a:rPr lang="zh-CN" altLang="en-US"/>
              <a:t>为了写出用游标实现链表的这些函数，我们必须传递和返回与指针实现时相同的参数。这些例程很简单。</a:t>
            </a:r>
            <a:endParaRPr lang="zh-CN" altLang="en-US"/>
          </a:p>
          <a:p>
            <a:r>
              <a:rPr lang="zh-CN" altLang="en-US"/>
              <a:t>图3-32是一个测试表是否为空表的函数。图3-33实现对当前位置是否是表的末尾的测试。图3-34中的函</a:t>
            </a:r>
            <a:endParaRPr lang="zh-CN" altLang="en-US"/>
          </a:p>
          <a:p>
            <a:r>
              <a:rPr lang="zh-CN" altLang="en-US"/>
              <a:t>数Find返回表L中的X的位置。实现删除的程序在图3-35中给出。再有，游标实现的接口和指针实现是一</a:t>
            </a:r>
            <a:endParaRPr lang="zh-CN" altLang="en-US"/>
          </a:p>
          <a:p>
            <a:r>
              <a:rPr lang="zh-CN" altLang="en-US"/>
              <a:t>样的。最后，图3-36表示Insert的游标实现。</a:t>
            </a:r>
            <a:endParaRPr lang="zh-CN" altLang="en-US"/>
          </a:p>
        </p:txBody>
      </p:sp>
      <p:pic>
        <p:nvPicPr>
          <p:cNvPr id="4" name="图片 3"/>
          <p:cNvPicPr>
            <a:picLocks noChangeAspect="1"/>
          </p:cNvPicPr>
          <p:nvPr/>
        </p:nvPicPr>
        <p:blipFill>
          <a:blip r:embed="rId1"/>
          <a:stretch>
            <a:fillRect/>
          </a:stretch>
        </p:blipFill>
        <p:spPr>
          <a:xfrm>
            <a:off x="944880" y="3537585"/>
            <a:ext cx="3524250" cy="1371600"/>
          </a:xfrm>
          <a:prstGeom prst="rect">
            <a:avLst/>
          </a:prstGeom>
        </p:spPr>
      </p:pic>
      <p:pic>
        <p:nvPicPr>
          <p:cNvPr id="5" name="图片 4"/>
          <p:cNvPicPr>
            <a:picLocks noChangeAspect="1"/>
          </p:cNvPicPr>
          <p:nvPr/>
        </p:nvPicPr>
        <p:blipFill>
          <a:blip r:embed="rId2"/>
          <a:stretch>
            <a:fillRect/>
          </a:stretch>
        </p:blipFill>
        <p:spPr>
          <a:xfrm>
            <a:off x="838200" y="5398135"/>
            <a:ext cx="3962400" cy="323850"/>
          </a:xfrm>
          <a:prstGeom prst="rect">
            <a:avLst/>
          </a:prstGeom>
        </p:spPr>
      </p:pic>
      <p:pic>
        <p:nvPicPr>
          <p:cNvPr id="8" name="图片 7"/>
          <p:cNvPicPr>
            <a:picLocks noChangeAspect="1"/>
          </p:cNvPicPr>
          <p:nvPr/>
        </p:nvPicPr>
        <p:blipFill>
          <a:blip r:embed="rId3"/>
          <a:stretch>
            <a:fillRect/>
          </a:stretch>
        </p:blipFill>
        <p:spPr>
          <a:xfrm>
            <a:off x="6005195" y="3537585"/>
            <a:ext cx="4895850" cy="1543050"/>
          </a:xfrm>
          <a:prstGeom prst="rect">
            <a:avLst/>
          </a:prstGeom>
        </p:spPr>
      </p:pic>
      <p:pic>
        <p:nvPicPr>
          <p:cNvPr id="9" name="图片 8"/>
          <p:cNvPicPr>
            <a:picLocks noChangeAspect="1"/>
          </p:cNvPicPr>
          <p:nvPr/>
        </p:nvPicPr>
        <p:blipFill>
          <a:blip r:embed="rId4"/>
          <a:stretch>
            <a:fillRect/>
          </a:stretch>
        </p:blipFill>
        <p:spPr>
          <a:xfrm>
            <a:off x="6109335" y="5398135"/>
            <a:ext cx="4314825" cy="323850"/>
          </a:xfrm>
          <a:prstGeom prst="rect">
            <a:avLst/>
          </a:prstGeom>
        </p:spPr>
      </p:pic>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dirty="0">
                <a:sym typeface="+mn-ea"/>
              </a:rPr>
              <a:t>3.2.8</a:t>
            </a:r>
            <a:r>
              <a:rPr lang="en-US" dirty="0">
                <a:sym typeface="+mn-ea"/>
              </a:rPr>
              <a:t> </a:t>
            </a:r>
            <a:r>
              <a:rPr dirty="0">
                <a:sym typeface="+mn-ea"/>
              </a:rPr>
              <a:t>链表的游标实现</a:t>
            </a:r>
            <a:endParaRPr dirty="0">
              <a:sym typeface="+mn-ea"/>
            </a:endParaRPr>
          </a:p>
        </p:txBody>
      </p:sp>
      <p:pic>
        <p:nvPicPr>
          <p:cNvPr id="5" name="内容占位符 4"/>
          <p:cNvPicPr>
            <a:picLocks noChangeAspect="1"/>
          </p:cNvPicPr>
          <p:nvPr>
            <p:ph idx="1"/>
          </p:nvPr>
        </p:nvPicPr>
        <p:blipFill>
          <a:blip r:embed="rId1"/>
          <a:stretch>
            <a:fillRect/>
          </a:stretch>
        </p:blipFill>
        <p:spPr>
          <a:xfrm>
            <a:off x="3552825" y="2454910"/>
            <a:ext cx="5086350" cy="2514600"/>
          </a:xfrm>
          <a:prstGeom prst="rect">
            <a:avLst/>
          </a:prstGeom>
        </p:spPr>
      </p:pic>
      <p:pic>
        <p:nvPicPr>
          <p:cNvPr id="6" name="图片 5"/>
          <p:cNvPicPr>
            <a:picLocks noChangeAspect="1"/>
          </p:cNvPicPr>
          <p:nvPr/>
        </p:nvPicPr>
        <p:blipFill>
          <a:blip r:embed="rId2"/>
          <a:stretch>
            <a:fillRect/>
          </a:stretch>
        </p:blipFill>
        <p:spPr>
          <a:xfrm>
            <a:off x="4604385" y="5417185"/>
            <a:ext cx="2533650" cy="419100"/>
          </a:xfrm>
          <a:prstGeom prst="rect">
            <a:avLst/>
          </a:prstGeom>
        </p:spPr>
      </p:pic>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dirty="0">
                <a:sym typeface="+mn-ea"/>
              </a:rPr>
              <a:t>3.2.8</a:t>
            </a:r>
            <a:r>
              <a:rPr lang="en-US" dirty="0">
                <a:sym typeface="+mn-ea"/>
              </a:rPr>
              <a:t> </a:t>
            </a:r>
            <a:r>
              <a:rPr dirty="0">
                <a:sym typeface="+mn-ea"/>
              </a:rPr>
              <a:t>链表的游标实现</a:t>
            </a:r>
            <a:endParaRPr dirty="0">
              <a:sym typeface="+mn-ea"/>
            </a:endParaRPr>
          </a:p>
        </p:txBody>
      </p:sp>
      <p:pic>
        <p:nvPicPr>
          <p:cNvPr id="7" name="内容占位符 6"/>
          <p:cNvPicPr>
            <a:picLocks noChangeAspect="1"/>
          </p:cNvPicPr>
          <p:nvPr>
            <p:ph idx="1"/>
          </p:nvPr>
        </p:nvPicPr>
        <p:blipFill>
          <a:blip r:embed="rId1"/>
          <a:stretch>
            <a:fillRect/>
          </a:stretch>
        </p:blipFill>
        <p:spPr>
          <a:xfrm>
            <a:off x="3328670" y="2527300"/>
            <a:ext cx="5534025" cy="3057525"/>
          </a:xfrm>
          <a:prstGeom prst="rect">
            <a:avLst/>
          </a:prstGeom>
        </p:spPr>
      </p:pic>
      <p:pic>
        <p:nvPicPr>
          <p:cNvPr id="8" name="图片 7"/>
          <p:cNvPicPr>
            <a:picLocks noChangeAspect="1"/>
          </p:cNvPicPr>
          <p:nvPr/>
        </p:nvPicPr>
        <p:blipFill>
          <a:blip r:embed="rId2"/>
          <a:stretch>
            <a:fillRect/>
          </a:stretch>
        </p:blipFill>
        <p:spPr>
          <a:xfrm>
            <a:off x="3771265" y="5799455"/>
            <a:ext cx="4305300" cy="342900"/>
          </a:xfrm>
          <a:prstGeom prst="rect">
            <a:avLst/>
          </a:prstGeom>
        </p:spPr>
      </p:pic>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dirty="0">
                <a:sym typeface="+mn-ea"/>
              </a:rPr>
              <a:t>3.2.8</a:t>
            </a:r>
            <a:r>
              <a:rPr lang="en-US" dirty="0">
                <a:sym typeface="+mn-ea"/>
              </a:rPr>
              <a:t> </a:t>
            </a:r>
            <a:r>
              <a:rPr dirty="0">
                <a:sym typeface="+mn-ea"/>
              </a:rPr>
              <a:t>链表的游标实现</a:t>
            </a:r>
            <a:endParaRPr dirty="0">
              <a:sym typeface="+mn-ea"/>
            </a:endParaRPr>
          </a:p>
        </p:txBody>
      </p:sp>
      <p:pic>
        <p:nvPicPr>
          <p:cNvPr id="4" name="内容占位符 3"/>
          <p:cNvPicPr>
            <a:picLocks noChangeAspect="1"/>
          </p:cNvPicPr>
          <p:nvPr>
            <p:ph idx="1"/>
          </p:nvPr>
        </p:nvPicPr>
        <p:blipFill>
          <a:blip r:embed="rId1"/>
          <a:stretch>
            <a:fillRect/>
          </a:stretch>
        </p:blipFill>
        <p:spPr>
          <a:xfrm>
            <a:off x="3305175" y="2258695"/>
            <a:ext cx="5819775" cy="3038475"/>
          </a:xfrm>
          <a:prstGeom prst="rect">
            <a:avLst/>
          </a:prstGeom>
        </p:spPr>
      </p:pic>
      <p:pic>
        <p:nvPicPr>
          <p:cNvPr id="6" name="图片 5"/>
          <p:cNvPicPr>
            <a:picLocks noChangeAspect="1"/>
          </p:cNvPicPr>
          <p:nvPr/>
        </p:nvPicPr>
        <p:blipFill>
          <a:blip r:embed="rId2"/>
          <a:stretch>
            <a:fillRect/>
          </a:stretch>
        </p:blipFill>
        <p:spPr>
          <a:xfrm>
            <a:off x="3881755" y="5595620"/>
            <a:ext cx="4162425" cy="352425"/>
          </a:xfrm>
          <a:prstGeom prst="rect">
            <a:avLst/>
          </a:prstGeom>
        </p:spPr>
      </p:pic>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dirty="0">
                <a:sym typeface="+mn-ea"/>
              </a:rPr>
              <a:t>3.2.8</a:t>
            </a:r>
            <a:r>
              <a:rPr lang="en-US" dirty="0">
                <a:sym typeface="+mn-ea"/>
              </a:rPr>
              <a:t> </a:t>
            </a:r>
            <a:r>
              <a:rPr dirty="0">
                <a:sym typeface="+mn-ea"/>
              </a:rPr>
              <a:t>链表的游标实现</a:t>
            </a:r>
            <a:endParaRPr dirty="0">
              <a:sym typeface="+mn-ea"/>
            </a:endParaRPr>
          </a:p>
        </p:txBody>
      </p:sp>
      <p:sp>
        <p:nvSpPr>
          <p:cNvPr id="3" name="内容占位符 2"/>
          <p:cNvSpPr/>
          <p:nvPr>
            <p:ph idx="1"/>
          </p:nvPr>
        </p:nvSpPr>
        <p:spPr/>
        <p:txBody>
          <a:bodyPr>
            <a:normAutofit lnSpcReduction="20000"/>
          </a:bodyPr>
          <a:p>
            <a:r>
              <a:rPr lang="zh-CN" altLang="en-US"/>
              <a:t>其余例程的编码类似。关键的一点是，这些例程遵循ADT的规范。它们采用特定的变量并执行特定的操</a:t>
            </a:r>
            <a:endParaRPr lang="zh-CN" altLang="en-US"/>
          </a:p>
          <a:p>
            <a:r>
              <a:rPr lang="zh-CN" altLang="en-US"/>
              <a:t>作。实现对用户是透明的。游标实现可以用来代替链表实现，实际上在程序的其余部分不需要变化。由</a:t>
            </a:r>
            <a:endParaRPr lang="zh-CN" altLang="en-US"/>
          </a:p>
          <a:p>
            <a:r>
              <a:rPr lang="zh-CN" altLang="en-US"/>
              <a:t>于缺少内存管理例程，因此，如果运行的Find函数相对很少，则游标实现的速度会显著加快。</a:t>
            </a:r>
            <a:endParaRPr lang="zh-CN" altLang="en-US"/>
          </a:p>
          <a:p>
            <a:endParaRPr lang="zh-CN" altLang="en-US"/>
          </a:p>
          <a:p>
            <a:endParaRPr lang="zh-CN" altLang="en-US"/>
          </a:p>
          <a:p>
            <a:r>
              <a:rPr lang="zh-CN" altLang="en-US"/>
              <a:t>freelist从字面上看表示一种有趣的数据结构。从</a:t>
            </a:r>
            <a:r>
              <a:rPr lang="en-US" altLang="zh-CN"/>
              <a:t>f</a:t>
            </a:r>
            <a:r>
              <a:rPr lang="zh-CN" altLang="en-US"/>
              <a:t>reelist删除的单元是刚刚由fre</a:t>
            </a:r>
            <a:r>
              <a:rPr lang="en-US" altLang="zh-CN"/>
              <a:t>e</a:t>
            </a:r>
            <a:r>
              <a:rPr lang="zh-CN" altLang="en-US"/>
              <a:t>放在那里的单元。</a:t>
            </a:r>
            <a:endParaRPr lang="zh-CN" altLang="en-US"/>
          </a:p>
          <a:p>
            <a:r>
              <a:rPr lang="zh-CN" altLang="en-US"/>
              <a:t>因此，最后被放在freelist的单元是被最先拿走的单元。有一种数据结构也具有这种性质，叫作栈</a:t>
            </a:r>
            <a:endParaRPr lang="zh-CN" altLang="en-US"/>
          </a:p>
          <a:p>
            <a:r>
              <a:rPr lang="zh-CN" altLang="en-US"/>
              <a:t>(stack)，它是下一节要讨论的课题。</a:t>
            </a:r>
            <a:endParaRPr lang="zh-CN" altLang="en-US"/>
          </a:p>
        </p:txBody>
      </p:sp>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dirty="0">
                <a:sym typeface="+mn-ea"/>
              </a:rPr>
              <a:t>3.3</a:t>
            </a:r>
            <a:r>
              <a:rPr lang="en-US" dirty="0">
                <a:sym typeface="+mn-ea"/>
              </a:rPr>
              <a:t> </a:t>
            </a:r>
            <a:r>
              <a:rPr dirty="0">
                <a:sym typeface="+mn-ea"/>
              </a:rPr>
              <a:t>栈ADT</a:t>
            </a:r>
            <a:endParaRPr dirty="0">
              <a:sym typeface="+mn-ea"/>
            </a:endParaRPr>
          </a:p>
        </p:txBody>
      </p:sp>
      <p:sp>
        <p:nvSpPr>
          <p:cNvPr id="3" name="内容占位符 2"/>
          <p:cNvSpPr/>
          <p:nvPr>
            <p:ph idx="1"/>
          </p:nvPr>
        </p:nvSpPr>
        <p:spPr/>
        <p:txBody>
          <a:bodyPr>
            <a:normAutofit lnSpcReduction="20000"/>
          </a:bodyPr>
          <a:p>
            <a:endParaRPr lang="zh-CN" altLang="en-US"/>
          </a:p>
        </p:txBody>
      </p:sp>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dirty="0">
                <a:sym typeface="+mn-ea"/>
              </a:rPr>
              <a:t>3.3.1</a:t>
            </a:r>
            <a:r>
              <a:rPr lang="en-US" dirty="0">
                <a:sym typeface="+mn-ea"/>
              </a:rPr>
              <a:t> </a:t>
            </a:r>
            <a:r>
              <a:rPr dirty="0">
                <a:sym typeface="+mn-ea"/>
              </a:rPr>
              <a:t>栈模型</a:t>
            </a:r>
            <a:endParaRPr dirty="0">
              <a:sym typeface="+mn-ea"/>
            </a:endParaRPr>
          </a:p>
        </p:txBody>
      </p:sp>
      <p:sp>
        <p:nvSpPr>
          <p:cNvPr id="3" name="内容占位符 2"/>
          <p:cNvSpPr/>
          <p:nvPr>
            <p:ph idx="1"/>
          </p:nvPr>
        </p:nvSpPr>
        <p:spPr/>
        <p:txBody>
          <a:bodyPr>
            <a:normAutofit lnSpcReduction="20000"/>
          </a:bodyPr>
          <a:p>
            <a:r>
              <a:rPr lang="zh-CN" altLang="en-US">
                <a:solidFill>
                  <a:srgbClr val="FF0000"/>
                </a:solidFill>
              </a:rPr>
              <a:t>栈(stack) </a:t>
            </a:r>
            <a:r>
              <a:rPr lang="zh-CN" altLang="en-US"/>
              <a:t>是限制插入和删除只能在一个位置上进行的表，该位置是表的末端，叫做</a:t>
            </a:r>
            <a:r>
              <a:rPr lang="zh-CN" altLang="en-US">
                <a:solidFill>
                  <a:srgbClr val="FF0000"/>
                </a:solidFill>
              </a:rPr>
              <a:t>栈顶</a:t>
            </a:r>
            <a:r>
              <a:rPr lang="zh-CN" altLang="en-US"/>
              <a:t>(top)。对栈</a:t>
            </a:r>
            <a:endParaRPr lang="zh-CN" altLang="en-US"/>
          </a:p>
          <a:p>
            <a:r>
              <a:rPr lang="zh-CN" altLang="en-US"/>
              <a:t>的基本操作有</a:t>
            </a:r>
            <a:r>
              <a:rPr lang="zh-CN" altLang="en-US">
                <a:solidFill>
                  <a:srgbClr val="FF0000"/>
                </a:solidFill>
              </a:rPr>
              <a:t>Push(进栈)</a:t>
            </a:r>
            <a:r>
              <a:rPr lang="zh-CN" altLang="en-US"/>
              <a:t>和</a:t>
            </a:r>
            <a:r>
              <a:rPr lang="zh-CN" altLang="en-US">
                <a:solidFill>
                  <a:srgbClr val="FF0000"/>
                </a:solidFill>
              </a:rPr>
              <a:t>Pop(出栈)</a:t>
            </a:r>
            <a:r>
              <a:rPr lang="zh-CN" altLang="en-US"/>
              <a:t>，前者相当于插入，后者则是删除最后插入的元素。最后插入的</a:t>
            </a:r>
            <a:endParaRPr lang="zh-CN" altLang="en-US"/>
          </a:p>
          <a:p>
            <a:r>
              <a:rPr lang="zh-CN" altLang="en-US"/>
              <a:t>元素可以通过使用Top例程在执行Pop之前进行考查。对</a:t>
            </a:r>
            <a:r>
              <a:rPr lang="zh-CN" altLang="en-US">
                <a:solidFill>
                  <a:srgbClr val="FF0000"/>
                </a:solidFill>
              </a:rPr>
              <a:t>空栈</a:t>
            </a:r>
            <a:r>
              <a:rPr lang="zh-CN" altLang="en-US"/>
              <a:t>进行的Pop或Top一般被认为是栈ADT的错误。</a:t>
            </a:r>
            <a:endParaRPr lang="zh-CN" altLang="en-US"/>
          </a:p>
          <a:p>
            <a:r>
              <a:rPr lang="zh-CN" altLang="en-US"/>
              <a:t>另一方面，当运行Push时</a:t>
            </a:r>
            <a:r>
              <a:rPr lang="zh-CN" altLang="en-US">
                <a:solidFill>
                  <a:srgbClr val="FF0000"/>
                </a:solidFill>
              </a:rPr>
              <a:t>空间用尽</a:t>
            </a:r>
            <a:r>
              <a:rPr lang="zh-CN" altLang="en-US"/>
              <a:t>是一个实现错误，但不是ADT错误。</a:t>
            </a:r>
            <a:endParaRPr lang="zh-CN" altLang="en-US"/>
          </a:p>
        </p:txBody>
      </p:sp>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dirty="0">
                <a:sym typeface="+mn-ea"/>
              </a:rPr>
              <a:t>3.3.1</a:t>
            </a:r>
            <a:r>
              <a:rPr lang="en-US" dirty="0">
                <a:sym typeface="+mn-ea"/>
              </a:rPr>
              <a:t> </a:t>
            </a:r>
            <a:r>
              <a:rPr dirty="0">
                <a:sym typeface="+mn-ea"/>
              </a:rPr>
              <a:t>栈模型</a:t>
            </a:r>
            <a:endParaRPr dirty="0">
              <a:sym typeface="+mn-ea"/>
            </a:endParaRPr>
          </a:p>
        </p:txBody>
      </p:sp>
      <p:sp>
        <p:nvSpPr>
          <p:cNvPr id="3" name="内容占位符 2"/>
          <p:cNvSpPr/>
          <p:nvPr>
            <p:ph idx="1"/>
          </p:nvPr>
        </p:nvSpPr>
        <p:spPr>
          <a:xfrm>
            <a:off x="838200" y="1690688"/>
            <a:ext cx="10515600" cy="4731477"/>
          </a:xfrm>
        </p:spPr>
        <p:txBody>
          <a:bodyPr>
            <a:normAutofit lnSpcReduction="20000"/>
          </a:bodyPr>
          <a:p>
            <a:r>
              <a:rPr lang="zh-CN" altLang="en-US"/>
              <a:t>栈有时又叫做</a:t>
            </a:r>
            <a:r>
              <a:rPr lang="zh-CN" altLang="en-US">
                <a:solidFill>
                  <a:srgbClr val="FF0000"/>
                </a:solidFill>
              </a:rPr>
              <a:t>LIFO(</a:t>
            </a:r>
            <a:r>
              <a:rPr lang="en-US" altLang="zh-CN">
                <a:solidFill>
                  <a:srgbClr val="FF0000"/>
                </a:solidFill>
              </a:rPr>
              <a:t>Last In First Out</a:t>
            </a:r>
            <a:r>
              <a:rPr lang="zh-CN" altLang="en-US">
                <a:solidFill>
                  <a:srgbClr val="FF0000"/>
                </a:solidFill>
              </a:rPr>
              <a:t>，后进先出)</a:t>
            </a:r>
            <a:r>
              <a:rPr lang="zh-CN" altLang="en-US"/>
              <a:t>表。在图3-37中描述的模型只象征着Push是输</a:t>
            </a:r>
            <a:r>
              <a:rPr lang="zh-CN">
                <a:sym typeface="+mn-ea"/>
              </a:rPr>
              <a:t>入</a:t>
            </a:r>
            <a:r>
              <a:rPr lang="zh-CN" altLang="en-US"/>
              <a:t>操</a:t>
            </a:r>
            <a:endParaRPr lang="zh-CN" altLang="en-US"/>
          </a:p>
          <a:p>
            <a:r>
              <a:rPr lang="zh-CN" altLang="en-US"/>
              <a:t>作而Pop和Top是输出操作。普通的</a:t>
            </a:r>
            <a:r>
              <a:rPr lang="zh-CN" altLang="en-US">
                <a:solidFill>
                  <a:srgbClr val="FF0000"/>
                </a:solidFill>
              </a:rPr>
              <a:t>清空栈</a:t>
            </a:r>
            <a:r>
              <a:rPr lang="zh-CN" altLang="en-US"/>
              <a:t>的操作和</a:t>
            </a:r>
            <a:r>
              <a:rPr lang="zh-CN" altLang="en-US">
                <a:solidFill>
                  <a:srgbClr val="FF0000"/>
                </a:solidFill>
              </a:rPr>
              <a:t>判断是否空栈</a:t>
            </a:r>
            <a:r>
              <a:rPr lang="zh-CN" altLang="en-US"/>
              <a:t>的测试都是栈的操作指令系统的一部分，</a:t>
            </a:r>
            <a:endParaRPr lang="zh-CN" altLang="en-US"/>
          </a:p>
          <a:p>
            <a:r>
              <a:rPr lang="zh-CN" altLang="en-US"/>
              <a:t>但是，对栈所能够做的，基本上也就是</a:t>
            </a:r>
            <a:r>
              <a:rPr lang="zh-CN" altLang="en-US">
                <a:solidFill>
                  <a:srgbClr val="FF0000"/>
                </a:solidFill>
              </a:rPr>
              <a:t>Push和Pop操作</a:t>
            </a:r>
            <a:r>
              <a:rPr lang="zh-CN" altLang="en-US"/>
              <a:t>。</a:t>
            </a:r>
            <a:endParaRPr lang="zh-CN" altLang="en-US"/>
          </a:p>
        </p:txBody>
      </p:sp>
      <p:pic>
        <p:nvPicPr>
          <p:cNvPr id="6" name="图片 5"/>
          <p:cNvPicPr>
            <a:picLocks noChangeAspect="1"/>
          </p:cNvPicPr>
          <p:nvPr/>
        </p:nvPicPr>
        <p:blipFill>
          <a:blip r:embed="rId1"/>
          <a:stretch>
            <a:fillRect/>
          </a:stretch>
        </p:blipFill>
        <p:spPr>
          <a:xfrm>
            <a:off x="3625215" y="3475990"/>
            <a:ext cx="4543425" cy="173355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endParaRPr lang="zh-CN" altLang="en-US" dirty="0"/>
          </a:p>
          <a:p>
            <a:r>
              <a:rPr lang="en-US" altLang="zh-CN" dirty="0"/>
              <a:t>	</a:t>
            </a:r>
            <a:endParaRPr lang="en-US" altLang="zh-CN" dirty="0"/>
          </a:p>
        </p:txBody>
      </p:sp>
      <p:sp>
        <p:nvSpPr>
          <p:cNvPr id="2" name="标题 1"/>
          <p:cNvSpPr>
            <a:spLocks noGrp="1"/>
          </p:cNvSpPr>
          <p:nvPr>
            <p:ph type="title"/>
          </p:nvPr>
        </p:nvSpPr>
        <p:spPr/>
        <p:txBody>
          <a:bodyPr/>
          <a:lstStyle/>
          <a:p>
            <a:r>
              <a:rPr dirty="0"/>
              <a:t>1.2.</a:t>
            </a:r>
            <a:r>
              <a:rPr lang="en-US" dirty="0"/>
              <a:t>3</a:t>
            </a:r>
            <a:r>
              <a:rPr dirty="0"/>
              <a:t> </a:t>
            </a:r>
            <a:r>
              <a:rPr lang="zh-CN" dirty="0"/>
              <a:t>级数</a:t>
            </a:r>
            <a:endParaRPr lang="zh-CN" dirty="0"/>
          </a:p>
        </p:txBody>
      </p:sp>
      <p:pic>
        <p:nvPicPr>
          <p:cNvPr id="4" name="图片 3"/>
          <p:cNvPicPr>
            <a:picLocks noChangeAspect="1"/>
          </p:cNvPicPr>
          <p:nvPr/>
        </p:nvPicPr>
        <p:blipFill>
          <a:blip r:embed="rId1"/>
          <a:stretch>
            <a:fillRect/>
          </a:stretch>
        </p:blipFill>
        <p:spPr>
          <a:xfrm>
            <a:off x="1827530" y="2346325"/>
            <a:ext cx="8324850" cy="1819275"/>
          </a:xfrm>
          <a:prstGeom prst="rect">
            <a:avLst/>
          </a:prstGeom>
        </p:spPr>
      </p:pic>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dirty="0">
                <a:sym typeface="+mn-ea"/>
              </a:rPr>
              <a:t>3.3.1</a:t>
            </a:r>
            <a:r>
              <a:rPr lang="en-US" dirty="0">
                <a:sym typeface="+mn-ea"/>
              </a:rPr>
              <a:t> </a:t>
            </a:r>
            <a:r>
              <a:rPr dirty="0">
                <a:sym typeface="+mn-ea"/>
              </a:rPr>
              <a:t>栈模型</a:t>
            </a:r>
            <a:endParaRPr dirty="0">
              <a:sym typeface="+mn-ea"/>
            </a:endParaRPr>
          </a:p>
        </p:txBody>
      </p:sp>
      <p:sp>
        <p:nvSpPr>
          <p:cNvPr id="3" name="内容占位符 2"/>
          <p:cNvSpPr/>
          <p:nvPr>
            <p:ph idx="1"/>
          </p:nvPr>
        </p:nvSpPr>
        <p:spPr/>
        <p:txBody>
          <a:bodyPr>
            <a:normAutofit lnSpcReduction="20000"/>
          </a:bodyPr>
          <a:p>
            <a:r>
              <a:rPr lang="zh-CN" altLang="en-US"/>
              <a:t>图3-38表示在进行若干操作后的一个抽象的栈。一般的模型是，存在某个元素位于栈顶，而该元素是</a:t>
            </a:r>
            <a:r>
              <a:rPr lang="zh-CN" altLang="en-US">
                <a:solidFill>
                  <a:srgbClr val="FF0000"/>
                </a:solidFill>
              </a:rPr>
              <a:t>惟</a:t>
            </a:r>
            <a:endParaRPr lang="zh-CN" altLang="en-US">
              <a:solidFill>
                <a:srgbClr val="FF0000"/>
              </a:solidFill>
            </a:endParaRPr>
          </a:p>
          <a:p>
            <a:r>
              <a:rPr lang="zh-CN" altLang="en-US">
                <a:solidFill>
                  <a:srgbClr val="FF0000"/>
                </a:solidFill>
              </a:rPr>
              <a:t>一的可见元素</a:t>
            </a:r>
            <a:r>
              <a:rPr lang="zh-CN" altLang="en-US"/>
              <a:t>。</a:t>
            </a:r>
            <a:endParaRPr lang="zh-CN" altLang="en-US"/>
          </a:p>
        </p:txBody>
      </p:sp>
      <p:pic>
        <p:nvPicPr>
          <p:cNvPr id="4" name="图片 3"/>
          <p:cNvPicPr>
            <a:picLocks noChangeAspect="1"/>
          </p:cNvPicPr>
          <p:nvPr/>
        </p:nvPicPr>
        <p:blipFill>
          <a:blip r:embed="rId1"/>
          <a:stretch>
            <a:fillRect/>
          </a:stretch>
        </p:blipFill>
        <p:spPr>
          <a:xfrm>
            <a:off x="4157980" y="2672715"/>
            <a:ext cx="3505200" cy="2571750"/>
          </a:xfrm>
          <a:prstGeom prst="rect">
            <a:avLst/>
          </a:prstGeom>
        </p:spPr>
      </p:pic>
      <p:pic>
        <p:nvPicPr>
          <p:cNvPr id="6" name="图片 5"/>
          <p:cNvPicPr>
            <a:picLocks noChangeAspect="1"/>
          </p:cNvPicPr>
          <p:nvPr/>
        </p:nvPicPr>
        <p:blipFill>
          <a:blip r:embed="rId2"/>
          <a:stretch>
            <a:fillRect/>
          </a:stretch>
        </p:blipFill>
        <p:spPr>
          <a:xfrm>
            <a:off x="4632960" y="5506720"/>
            <a:ext cx="3190875" cy="371475"/>
          </a:xfrm>
          <a:prstGeom prst="rect">
            <a:avLst/>
          </a:prstGeom>
        </p:spPr>
      </p:pic>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dirty="0">
                <a:sym typeface="+mn-ea"/>
              </a:rPr>
              <a:t>3.3.2</a:t>
            </a:r>
            <a:r>
              <a:rPr lang="en-US" dirty="0">
                <a:sym typeface="+mn-ea"/>
              </a:rPr>
              <a:t> </a:t>
            </a:r>
            <a:r>
              <a:rPr dirty="0">
                <a:sym typeface="+mn-ea"/>
              </a:rPr>
              <a:t>栈的实现</a:t>
            </a:r>
            <a:endParaRPr dirty="0">
              <a:sym typeface="+mn-ea"/>
            </a:endParaRPr>
          </a:p>
        </p:txBody>
      </p:sp>
      <p:sp>
        <p:nvSpPr>
          <p:cNvPr id="3" name="内容占位符 2"/>
          <p:cNvSpPr/>
          <p:nvPr>
            <p:ph idx="1"/>
          </p:nvPr>
        </p:nvSpPr>
        <p:spPr/>
        <p:txBody>
          <a:bodyPr>
            <a:normAutofit lnSpcReduction="20000"/>
          </a:bodyPr>
          <a:p>
            <a:r>
              <a:rPr lang="zh-CN" altLang="en-US"/>
              <a:t>由于栈是一个表，因此任何实现表的方法都能实现栈。我们将给出两个流行的实现方法，一种方法使用</a:t>
            </a:r>
            <a:endParaRPr lang="zh-CN" altLang="en-US"/>
          </a:p>
          <a:p>
            <a:r>
              <a:rPr lang="zh-CN" altLang="en-US"/>
              <a:t>指针，而另一种方法则使用数组。但是，正如我们在前一节看到的，如果使用好的编程原则，那么调用</a:t>
            </a:r>
            <a:endParaRPr lang="zh-CN" altLang="en-US"/>
          </a:p>
          <a:p>
            <a:r>
              <a:rPr lang="zh-CN" altLang="en-US"/>
              <a:t>例程不必知道使用的是哪种方法。</a:t>
            </a:r>
            <a:endParaRPr lang="zh-CN" altLang="en-US"/>
          </a:p>
        </p:txBody>
      </p:sp>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dirty="0">
                <a:sym typeface="+mn-ea"/>
              </a:rPr>
              <a:t>3.3.2</a:t>
            </a:r>
            <a:r>
              <a:rPr lang="en-US" dirty="0">
                <a:sym typeface="+mn-ea"/>
              </a:rPr>
              <a:t> </a:t>
            </a:r>
            <a:r>
              <a:rPr dirty="0">
                <a:sym typeface="+mn-ea"/>
              </a:rPr>
              <a:t>栈的实现</a:t>
            </a:r>
            <a:r>
              <a:rPr lang="en-US" dirty="0">
                <a:sym typeface="+mn-ea"/>
              </a:rPr>
              <a:t>——栈的链表实现</a:t>
            </a:r>
            <a:endParaRPr lang="en-US" dirty="0">
              <a:sym typeface="+mn-ea"/>
            </a:endParaRPr>
          </a:p>
        </p:txBody>
      </p:sp>
      <p:sp>
        <p:nvSpPr>
          <p:cNvPr id="3" name="内容占位符 2"/>
          <p:cNvSpPr/>
          <p:nvPr>
            <p:ph idx="1"/>
          </p:nvPr>
        </p:nvSpPr>
        <p:spPr>
          <a:xfrm>
            <a:off x="838200" y="1690688"/>
            <a:ext cx="10515600" cy="4731477"/>
          </a:xfrm>
        </p:spPr>
        <p:txBody>
          <a:bodyPr>
            <a:normAutofit lnSpcReduction="20000"/>
          </a:bodyPr>
          <a:p>
            <a:r>
              <a:rPr lang="zh-CN" altLang="en-US"/>
              <a:t>首先，我们在图3-39中给出一些定义。实现栈要用到一个表头。</a:t>
            </a:r>
            <a:endParaRPr lang="zh-CN" altLang="en-US"/>
          </a:p>
          <a:p>
            <a:endParaRPr lang="zh-CN" altLang="en-US"/>
          </a:p>
          <a:p>
            <a:endParaRPr lang="zh-CN" altLang="en-US"/>
          </a:p>
        </p:txBody>
      </p:sp>
      <p:pic>
        <p:nvPicPr>
          <p:cNvPr id="6" name="图片 5"/>
          <p:cNvPicPr>
            <a:picLocks noChangeAspect="1"/>
          </p:cNvPicPr>
          <p:nvPr>
            <p:custDataLst>
              <p:tags r:id="rId1"/>
            </p:custDataLst>
          </p:nvPr>
        </p:nvPicPr>
        <p:blipFill>
          <a:blip r:embed="rId2"/>
          <a:stretch>
            <a:fillRect/>
          </a:stretch>
        </p:blipFill>
        <p:spPr>
          <a:xfrm>
            <a:off x="4051935" y="2059940"/>
            <a:ext cx="5076825" cy="4191000"/>
          </a:xfrm>
          <a:prstGeom prst="rect">
            <a:avLst/>
          </a:prstGeom>
        </p:spPr>
      </p:pic>
      <p:pic>
        <p:nvPicPr>
          <p:cNvPr id="7" name="图片 6"/>
          <p:cNvPicPr>
            <a:picLocks noChangeAspect="1"/>
          </p:cNvPicPr>
          <p:nvPr/>
        </p:nvPicPr>
        <p:blipFill>
          <a:blip r:embed="rId3"/>
          <a:stretch>
            <a:fillRect/>
          </a:stretch>
        </p:blipFill>
        <p:spPr>
          <a:xfrm>
            <a:off x="4403090" y="6250940"/>
            <a:ext cx="3048000" cy="333375"/>
          </a:xfrm>
          <a:prstGeom prst="rect">
            <a:avLst/>
          </a:prstGeom>
        </p:spPr>
      </p:pic>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dirty="0">
                <a:sym typeface="+mn-ea"/>
              </a:rPr>
              <a:t>3.3.2</a:t>
            </a:r>
            <a:r>
              <a:rPr lang="en-US" dirty="0">
                <a:sym typeface="+mn-ea"/>
              </a:rPr>
              <a:t> </a:t>
            </a:r>
            <a:r>
              <a:rPr dirty="0">
                <a:sym typeface="+mn-ea"/>
              </a:rPr>
              <a:t>栈的实现</a:t>
            </a:r>
            <a:r>
              <a:rPr lang="en-US" dirty="0">
                <a:sym typeface="+mn-ea"/>
              </a:rPr>
              <a:t>——栈的链表实现</a:t>
            </a:r>
            <a:endParaRPr lang="en-US" dirty="0">
              <a:sym typeface="+mn-ea"/>
            </a:endParaRPr>
          </a:p>
        </p:txBody>
      </p:sp>
      <p:sp>
        <p:nvSpPr>
          <p:cNvPr id="3" name="内容占位符 2"/>
          <p:cNvSpPr/>
          <p:nvPr>
            <p:ph idx="1"/>
          </p:nvPr>
        </p:nvSpPr>
        <p:spPr>
          <a:xfrm>
            <a:off x="838200" y="1690688"/>
            <a:ext cx="10515600" cy="4731477"/>
          </a:xfrm>
        </p:spPr>
        <p:txBody>
          <a:bodyPr>
            <a:normAutofit lnSpcReduction="20000"/>
          </a:bodyPr>
          <a:p>
            <a:r>
              <a:rPr lang="zh-CN" altLang="en-US">
                <a:sym typeface="+mn-ea"/>
              </a:rPr>
              <a:t>图3-40表明，测试空栈与测试空表的方式相同。</a:t>
            </a:r>
            <a:endParaRPr lang="zh-CN" altLang="en-US"/>
          </a:p>
          <a:p>
            <a:endParaRPr lang="zh-CN" altLang="en-US"/>
          </a:p>
          <a:p>
            <a:endParaRPr lang="zh-CN" altLang="en-US"/>
          </a:p>
          <a:p>
            <a:endParaRPr lang="zh-CN" altLang="en-US"/>
          </a:p>
          <a:p>
            <a:endParaRPr lang="zh-CN" altLang="en-US"/>
          </a:p>
        </p:txBody>
      </p:sp>
      <p:pic>
        <p:nvPicPr>
          <p:cNvPr id="4" name="图片 3"/>
          <p:cNvPicPr>
            <a:picLocks noChangeAspect="1"/>
          </p:cNvPicPr>
          <p:nvPr/>
        </p:nvPicPr>
        <p:blipFill>
          <a:blip r:embed="rId1"/>
          <a:stretch>
            <a:fillRect/>
          </a:stretch>
        </p:blipFill>
        <p:spPr>
          <a:xfrm>
            <a:off x="4324350" y="2736215"/>
            <a:ext cx="2781300" cy="990600"/>
          </a:xfrm>
          <a:prstGeom prst="rect">
            <a:avLst/>
          </a:prstGeom>
        </p:spPr>
      </p:pic>
      <p:pic>
        <p:nvPicPr>
          <p:cNvPr id="8" name="图片 7"/>
          <p:cNvPicPr>
            <a:picLocks noChangeAspect="1"/>
          </p:cNvPicPr>
          <p:nvPr/>
        </p:nvPicPr>
        <p:blipFill>
          <a:blip r:embed="rId2"/>
          <a:stretch>
            <a:fillRect/>
          </a:stretch>
        </p:blipFill>
        <p:spPr>
          <a:xfrm>
            <a:off x="4088765" y="4343400"/>
            <a:ext cx="3619500" cy="371475"/>
          </a:xfrm>
          <a:prstGeom prst="rect">
            <a:avLst/>
          </a:prstGeom>
        </p:spPr>
      </p:pic>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dirty="0">
                <a:sym typeface="+mn-ea"/>
              </a:rPr>
              <a:t>3.3.2</a:t>
            </a:r>
            <a:r>
              <a:rPr lang="en-US" dirty="0">
                <a:sym typeface="+mn-ea"/>
              </a:rPr>
              <a:t> </a:t>
            </a:r>
            <a:r>
              <a:rPr dirty="0">
                <a:sym typeface="+mn-ea"/>
              </a:rPr>
              <a:t>栈的实现</a:t>
            </a:r>
            <a:r>
              <a:rPr lang="en-US" dirty="0">
                <a:sym typeface="+mn-ea"/>
              </a:rPr>
              <a:t>——栈的链表实现</a:t>
            </a:r>
            <a:endParaRPr lang="en-US" dirty="0">
              <a:sym typeface="+mn-ea"/>
            </a:endParaRPr>
          </a:p>
        </p:txBody>
      </p:sp>
      <p:sp>
        <p:nvSpPr>
          <p:cNvPr id="3" name="内容占位符 2"/>
          <p:cNvSpPr/>
          <p:nvPr>
            <p:ph idx="1"/>
          </p:nvPr>
        </p:nvSpPr>
        <p:spPr>
          <a:xfrm>
            <a:off x="838200" y="1690688"/>
            <a:ext cx="10515600" cy="4731477"/>
          </a:xfrm>
        </p:spPr>
        <p:txBody>
          <a:bodyPr>
            <a:normAutofit lnSpcReduction="20000"/>
          </a:bodyPr>
          <a:p>
            <a:r>
              <a:rPr lang="zh-CN" altLang="en-US"/>
              <a:t>创建一个空栈也很简单，我们只要建立一个头结点；MakeEmpty设置Next指针指向NULL(见图3-41)。</a:t>
            </a:r>
            <a:endParaRPr lang="zh-CN" altLang="en-US"/>
          </a:p>
          <a:p>
            <a:r>
              <a:rPr lang="zh-CN" altLang="en-US"/>
              <a:t>Push是作为向链表前端进行插入而实现的，其中，表的前端作为栈顶(见图3-42)。Top的实施是通过考</a:t>
            </a:r>
            <a:endParaRPr lang="zh-CN" altLang="en-US"/>
          </a:p>
          <a:p>
            <a:r>
              <a:rPr lang="zh-CN" altLang="en-US"/>
              <a:t>查表在第一个位置上的元素而完成的(见图3-43)。最后，Pop是通过删除表的前端的元素而实现的(见</a:t>
            </a:r>
            <a:endParaRPr lang="zh-CN" altLang="en-US"/>
          </a:p>
          <a:p>
            <a:r>
              <a:rPr lang="zh-CN" altLang="en-US"/>
              <a:t>图3-44)。</a:t>
            </a:r>
            <a:endParaRPr lang="zh-CN" altLang="en-US"/>
          </a:p>
          <a:p>
            <a:endParaRPr lang="zh-CN" altLang="en-US"/>
          </a:p>
          <a:p>
            <a:endParaRPr lang="zh-CN" altLang="en-US"/>
          </a:p>
        </p:txBody>
      </p:sp>
      <p:pic>
        <p:nvPicPr>
          <p:cNvPr id="4" name="图片 3"/>
          <p:cNvPicPr>
            <a:picLocks noChangeAspect="1"/>
          </p:cNvPicPr>
          <p:nvPr/>
        </p:nvPicPr>
        <p:blipFill>
          <a:blip r:embed="rId1"/>
          <a:stretch>
            <a:fillRect/>
          </a:stretch>
        </p:blipFill>
        <p:spPr>
          <a:xfrm>
            <a:off x="3990975" y="2774315"/>
            <a:ext cx="4210050" cy="3648075"/>
          </a:xfrm>
          <a:prstGeom prst="rect">
            <a:avLst/>
          </a:prstGeom>
        </p:spPr>
      </p:pic>
      <p:pic>
        <p:nvPicPr>
          <p:cNvPr id="6" name="图片 5"/>
          <p:cNvPicPr>
            <a:picLocks noChangeAspect="1"/>
          </p:cNvPicPr>
          <p:nvPr/>
        </p:nvPicPr>
        <p:blipFill>
          <a:blip r:embed="rId2"/>
          <a:stretch>
            <a:fillRect/>
          </a:stretch>
        </p:blipFill>
        <p:spPr>
          <a:xfrm>
            <a:off x="4310380" y="6422390"/>
            <a:ext cx="3571875" cy="400050"/>
          </a:xfrm>
          <a:prstGeom prst="rect">
            <a:avLst/>
          </a:prstGeom>
        </p:spPr>
      </p:pic>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dirty="0">
                <a:sym typeface="+mn-ea"/>
              </a:rPr>
              <a:t>3.3.2</a:t>
            </a:r>
            <a:r>
              <a:rPr lang="en-US" dirty="0">
                <a:sym typeface="+mn-ea"/>
              </a:rPr>
              <a:t> </a:t>
            </a:r>
            <a:r>
              <a:rPr dirty="0">
                <a:sym typeface="+mn-ea"/>
              </a:rPr>
              <a:t>栈的实现</a:t>
            </a:r>
            <a:r>
              <a:rPr lang="en-US" dirty="0">
                <a:sym typeface="+mn-ea"/>
              </a:rPr>
              <a:t>——栈的链表实现</a:t>
            </a:r>
            <a:endParaRPr lang="en-US" dirty="0">
              <a:sym typeface="+mn-ea"/>
            </a:endParaRPr>
          </a:p>
        </p:txBody>
      </p:sp>
      <p:sp>
        <p:nvSpPr>
          <p:cNvPr id="3" name="内容占位符 2"/>
          <p:cNvSpPr/>
          <p:nvPr>
            <p:ph idx="1"/>
          </p:nvPr>
        </p:nvSpPr>
        <p:spPr>
          <a:xfrm>
            <a:off x="838200" y="1690688"/>
            <a:ext cx="10515600" cy="4731477"/>
          </a:xfrm>
        </p:spPr>
        <p:txBody>
          <a:bodyPr>
            <a:normAutofit lnSpcReduction="20000"/>
          </a:bodyPr>
          <a:p>
            <a:endParaRPr lang="zh-CN" altLang="en-US"/>
          </a:p>
          <a:p>
            <a:endParaRPr lang="zh-CN" altLang="en-US"/>
          </a:p>
        </p:txBody>
      </p:sp>
      <p:pic>
        <p:nvPicPr>
          <p:cNvPr id="5" name="图片 4"/>
          <p:cNvPicPr>
            <a:picLocks noChangeAspect="1"/>
          </p:cNvPicPr>
          <p:nvPr/>
        </p:nvPicPr>
        <p:blipFill>
          <a:blip r:embed="rId1"/>
          <a:stretch>
            <a:fillRect/>
          </a:stretch>
        </p:blipFill>
        <p:spPr>
          <a:xfrm>
            <a:off x="4298315" y="5222875"/>
            <a:ext cx="3314700" cy="371475"/>
          </a:xfrm>
          <a:prstGeom prst="rect">
            <a:avLst/>
          </a:prstGeom>
        </p:spPr>
      </p:pic>
      <p:pic>
        <p:nvPicPr>
          <p:cNvPr id="6" name="图片 5"/>
          <p:cNvPicPr>
            <a:picLocks noChangeAspect="1"/>
          </p:cNvPicPr>
          <p:nvPr/>
        </p:nvPicPr>
        <p:blipFill>
          <a:blip r:embed="rId2"/>
          <a:stretch>
            <a:fillRect/>
          </a:stretch>
        </p:blipFill>
        <p:spPr>
          <a:xfrm>
            <a:off x="3938270" y="2109470"/>
            <a:ext cx="4314825" cy="2638425"/>
          </a:xfrm>
          <a:prstGeom prst="rect">
            <a:avLst/>
          </a:prstGeom>
        </p:spPr>
      </p:pic>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dirty="0">
                <a:sym typeface="+mn-ea"/>
              </a:rPr>
              <a:t>3.3.2</a:t>
            </a:r>
            <a:r>
              <a:rPr lang="en-US" dirty="0">
                <a:sym typeface="+mn-ea"/>
              </a:rPr>
              <a:t> </a:t>
            </a:r>
            <a:r>
              <a:rPr dirty="0">
                <a:sym typeface="+mn-ea"/>
              </a:rPr>
              <a:t>栈的实现</a:t>
            </a:r>
            <a:r>
              <a:rPr lang="en-US" dirty="0">
                <a:sym typeface="+mn-ea"/>
              </a:rPr>
              <a:t>——栈的链表实现</a:t>
            </a:r>
            <a:endParaRPr lang="en-US" dirty="0">
              <a:sym typeface="+mn-ea"/>
            </a:endParaRPr>
          </a:p>
        </p:txBody>
      </p:sp>
      <p:sp>
        <p:nvSpPr>
          <p:cNvPr id="3" name="内容占位符 2"/>
          <p:cNvSpPr/>
          <p:nvPr>
            <p:ph idx="1"/>
          </p:nvPr>
        </p:nvSpPr>
        <p:spPr>
          <a:xfrm>
            <a:off x="838200" y="1690688"/>
            <a:ext cx="10515600" cy="4731477"/>
          </a:xfrm>
        </p:spPr>
        <p:txBody>
          <a:bodyPr>
            <a:normAutofit lnSpcReduction="20000"/>
          </a:bodyPr>
          <a:p>
            <a:endParaRPr lang="zh-CN" altLang="en-US"/>
          </a:p>
          <a:p>
            <a:endParaRPr lang="zh-CN" altLang="en-US"/>
          </a:p>
        </p:txBody>
      </p:sp>
      <p:pic>
        <p:nvPicPr>
          <p:cNvPr id="4" name="图片 3"/>
          <p:cNvPicPr>
            <a:picLocks noChangeAspect="1"/>
          </p:cNvPicPr>
          <p:nvPr/>
        </p:nvPicPr>
        <p:blipFill>
          <a:blip r:embed="rId1"/>
          <a:stretch>
            <a:fillRect/>
          </a:stretch>
        </p:blipFill>
        <p:spPr>
          <a:xfrm>
            <a:off x="3538220" y="2690495"/>
            <a:ext cx="5114925" cy="1476375"/>
          </a:xfrm>
          <a:prstGeom prst="rect">
            <a:avLst/>
          </a:prstGeom>
        </p:spPr>
      </p:pic>
      <p:pic>
        <p:nvPicPr>
          <p:cNvPr id="6" name="图片 5"/>
          <p:cNvPicPr>
            <a:picLocks noChangeAspect="1"/>
          </p:cNvPicPr>
          <p:nvPr/>
        </p:nvPicPr>
        <p:blipFill>
          <a:blip r:embed="rId2"/>
          <a:stretch>
            <a:fillRect/>
          </a:stretch>
        </p:blipFill>
        <p:spPr>
          <a:xfrm>
            <a:off x="4009390" y="4691380"/>
            <a:ext cx="3552825" cy="438150"/>
          </a:xfrm>
          <a:prstGeom prst="rect">
            <a:avLst/>
          </a:prstGeom>
        </p:spPr>
      </p:pic>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dirty="0">
                <a:sym typeface="+mn-ea"/>
              </a:rPr>
              <a:t>3.3.2</a:t>
            </a:r>
            <a:r>
              <a:rPr lang="en-US" dirty="0">
                <a:sym typeface="+mn-ea"/>
              </a:rPr>
              <a:t> </a:t>
            </a:r>
            <a:r>
              <a:rPr dirty="0">
                <a:sym typeface="+mn-ea"/>
              </a:rPr>
              <a:t>栈的实现</a:t>
            </a:r>
            <a:r>
              <a:rPr lang="en-US" dirty="0">
                <a:sym typeface="+mn-ea"/>
              </a:rPr>
              <a:t>——栈的链表实现</a:t>
            </a:r>
            <a:endParaRPr lang="en-US" dirty="0">
              <a:sym typeface="+mn-ea"/>
            </a:endParaRPr>
          </a:p>
        </p:txBody>
      </p:sp>
      <p:sp>
        <p:nvSpPr>
          <p:cNvPr id="3" name="内容占位符 2"/>
          <p:cNvSpPr/>
          <p:nvPr>
            <p:ph idx="1"/>
          </p:nvPr>
        </p:nvSpPr>
        <p:spPr>
          <a:xfrm>
            <a:off x="838200" y="1690688"/>
            <a:ext cx="10515600" cy="4731477"/>
          </a:xfrm>
        </p:spPr>
        <p:txBody>
          <a:bodyPr>
            <a:normAutofit lnSpcReduction="20000"/>
          </a:bodyPr>
          <a:p>
            <a:endParaRPr lang="zh-CN" altLang="en-US"/>
          </a:p>
          <a:p>
            <a:endParaRPr lang="zh-CN" altLang="en-US"/>
          </a:p>
        </p:txBody>
      </p:sp>
      <p:pic>
        <p:nvPicPr>
          <p:cNvPr id="4" name="图片 3"/>
          <p:cNvPicPr>
            <a:picLocks noChangeAspect="1"/>
          </p:cNvPicPr>
          <p:nvPr/>
        </p:nvPicPr>
        <p:blipFill>
          <a:blip r:embed="rId1"/>
          <a:stretch>
            <a:fillRect/>
          </a:stretch>
        </p:blipFill>
        <p:spPr>
          <a:xfrm>
            <a:off x="4414520" y="2190750"/>
            <a:ext cx="3362325" cy="2476500"/>
          </a:xfrm>
          <a:prstGeom prst="rect">
            <a:avLst/>
          </a:prstGeom>
        </p:spPr>
      </p:pic>
      <p:pic>
        <p:nvPicPr>
          <p:cNvPr id="6" name="图片 5"/>
          <p:cNvPicPr>
            <a:picLocks noChangeAspect="1"/>
          </p:cNvPicPr>
          <p:nvPr/>
        </p:nvPicPr>
        <p:blipFill>
          <a:blip r:embed="rId2"/>
          <a:stretch>
            <a:fillRect/>
          </a:stretch>
        </p:blipFill>
        <p:spPr>
          <a:xfrm>
            <a:off x="4352925" y="5166995"/>
            <a:ext cx="3486150" cy="333375"/>
          </a:xfrm>
          <a:prstGeom prst="rect">
            <a:avLst/>
          </a:prstGeom>
        </p:spPr>
      </p:pic>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dirty="0">
                <a:sym typeface="+mn-ea"/>
              </a:rPr>
              <a:t>3.3.2</a:t>
            </a:r>
            <a:r>
              <a:rPr lang="en-US" dirty="0">
                <a:sym typeface="+mn-ea"/>
              </a:rPr>
              <a:t> </a:t>
            </a:r>
            <a:r>
              <a:rPr dirty="0">
                <a:sym typeface="+mn-ea"/>
              </a:rPr>
              <a:t>栈的实现</a:t>
            </a:r>
            <a:r>
              <a:rPr lang="en-US" dirty="0">
                <a:sym typeface="+mn-ea"/>
              </a:rPr>
              <a:t>——栈的链表实现</a:t>
            </a:r>
            <a:endParaRPr lang="en-US" dirty="0">
              <a:sym typeface="+mn-ea"/>
            </a:endParaRPr>
          </a:p>
        </p:txBody>
      </p:sp>
      <p:sp>
        <p:nvSpPr>
          <p:cNvPr id="3" name="内容占位符 2"/>
          <p:cNvSpPr/>
          <p:nvPr>
            <p:ph idx="1"/>
          </p:nvPr>
        </p:nvSpPr>
        <p:spPr>
          <a:xfrm>
            <a:off x="838200" y="1690688"/>
            <a:ext cx="10515600" cy="4731477"/>
          </a:xfrm>
        </p:spPr>
        <p:txBody>
          <a:bodyPr>
            <a:normAutofit lnSpcReduction="20000"/>
          </a:bodyPr>
          <a:p>
            <a:r>
              <a:rPr lang="zh-CN" altLang="en-US"/>
              <a:t>很清楚，所有的操作均花费常数时间，因为这些例程没有任何地方涉及到栈的大小(空栈除外)，更不</a:t>
            </a:r>
            <a:endParaRPr lang="zh-CN" altLang="en-US"/>
          </a:p>
          <a:p>
            <a:r>
              <a:rPr lang="zh-CN" altLang="en-US"/>
              <a:t>用说依赖于栈大小的循环了。这种实现方法的缺点在于对malloc和free的调用的开销是昂贵的，特别是</a:t>
            </a:r>
            <a:endParaRPr lang="zh-CN" altLang="en-US"/>
          </a:p>
          <a:p>
            <a:r>
              <a:rPr lang="zh-CN" altLang="en-US"/>
              <a:t>与指针操作的例程相比尤其如此。有的缺点通过使用第二个栈可以避免，该第二个栈初始时为空栈。当</a:t>
            </a:r>
            <a:endParaRPr lang="zh-CN" altLang="en-US"/>
          </a:p>
          <a:p>
            <a:r>
              <a:rPr lang="zh-CN" altLang="en-US"/>
              <a:t>一个单元从第一个栈弹出时，它只是被放到了第二个栈中。此后，当第一个栈需要新的单元时，它首先</a:t>
            </a:r>
            <a:endParaRPr lang="zh-CN" altLang="en-US"/>
          </a:p>
          <a:p>
            <a:r>
              <a:rPr lang="zh-CN" altLang="en-US"/>
              <a:t>去检查第二个栈。</a:t>
            </a:r>
            <a:endParaRPr lang="zh-CN" altLang="en-US"/>
          </a:p>
        </p:txBody>
      </p:sp>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dirty="0">
                <a:sym typeface="+mn-ea"/>
              </a:rPr>
              <a:t>3.3.2</a:t>
            </a:r>
            <a:r>
              <a:rPr lang="en-US" dirty="0">
                <a:sym typeface="+mn-ea"/>
              </a:rPr>
              <a:t> </a:t>
            </a:r>
            <a:r>
              <a:rPr dirty="0">
                <a:sym typeface="+mn-ea"/>
              </a:rPr>
              <a:t>栈的实现</a:t>
            </a:r>
            <a:r>
              <a:rPr lang="en-US" dirty="0">
                <a:sym typeface="+mn-ea"/>
              </a:rPr>
              <a:t>——栈的数组实现</a:t>
            </a:r>
            <a:endParaRPr lang="en-US" dirty="0">
              <a:sym typeface="+mn-ea"/>
            </a:endParaRPr>
          </a:p>
        </p:txBody>
      </p:sp>
      <p:sp>
        <p:nvSpPr>
          <p:cNvPr id="3" name="内容占位符 2"/>
          <p:cNvSpPr/>
          <p:nvPr>
            <p:ph idx="1"/>
          </p:nvPr>
        </p:nvSpPr>
        <p:spPr>
          <a:xfrm>
            <a:off x="838200" y="1690688"/>
            <a:ext cx="10515600" cy="4731477"/>
          </a:xfrm>
        </p:spPr>
        <p:txBody>
          <a:bodyPr>
            <a:normAutofit lnSpcReduction="20000"/>
          </a:bodyPr>
          <a:p>
            <a:r>
              <a:rPr lang="zh-CN" altLang="en-US"/>
              <a:t>另一种实现方法避免了指针并且可能是更流行的解决方案。这种策略的惟一潜在危害是我们</a:t>
            </a:r>
            <a:r>
              <a:rPr lang="zh-CN" altLang="en-US">
                <a:solidFill>
                  <a:srgbClr val="FF0000"/>
                </a:solidFill>
              </a:rPr>
              <a:t>需要提前声</a:t>
            </a:r>
            <a:endParaRPr lang="zh-CN" altLang="en-US">
              <a:solidFill>
                <a:srgbClr val="FF0000"/>
              </a:solidFill>
            </a:endParaRPr>
          </a:p>
          <a:p>
            <a:r>
              <a:rPr lang="zh-CN" altLang="en-US">
                <a:solidFill>
                  <a:srgbClr val="FF0000"/>
                </a:solidFill>
              </a:rPr>
              <a:t>明一个数组的大小</a:t>
            </a:r>
            <a:r>
              <a:rPr lang="zh-CN" altLang="en-US"/>
              <a:t>。一般说来，这并不是个问题，因为在典型的应用程序中，即使有相当多的栈操作，</a:t>
            </a:r>
            <a:endParaRPr lang="zh-CN" altLang="en-US"/>
          </a:p>
          <a:p>
            <a:r>
              <a:rPr lang="zh-CN" altLang="en-US"/>
              <a:t>在任一时刻栈元素的实际个数从不会太大。声明一个数组足够大而不至于浪费太多的空间通常并没有什</a:t>
            </a:r>
            <a:endParaRPr lang="zh-CN" altLang="en-US"/>
          </a:p>
          <a:p>
            <a:r>
              <a:rPr lang="zh-CN" altLang="en-US"/>
              <a:t>么困难。如果不能做到这一点，那么节省的做法是使用链表来实现。</a:t>
            </a:r>
            <a:endParaRPr lang="zh-CN" alt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endParaRPr lang="zh-CN" altLang="en-US" dirty="0"/>
          </a:p>
          <a:p>
            <a:r>
              <a:rPr lang="en-US" altLang="zh-CN" dirty="0"/>
              <a:t>	</a:t>
            </a:r>
            <a:endParaRPr lang="en-US" altLang="zh-CN" dirty="0"/>
          </a:p>
        </p:txBody>
      </p:sp>
      <p:sp>
        <p:nvSpPr>
          <p:cNvPr id="2" name="标题 1"/>
          <p:cNvSpPr>
            <a:spLocks noGrp="1"/>
          </p:cNvSpPr>
          <p:nvPr>
            <p:ph type="title"/>
          </p:nvPr>
        </p:nvSpPr>
        <p:spPr/>
        <p:txBody>
          <a:bodyPr/>
          <a:lstStyle/>
          <a:p>
            <a:r>
              <a:rPr dirty="0"/>
              <a:t>1.2.</a:t>
            </a:r>
            <a:r>
              <a:rPr lang="en-US" dirty="0"/>
              <a:t>3</a:t>
            </a:r>
            <a:r>
              <a:rPr dirty="0"/>
              <a:t> </a:t>
            </a:r>
            <a:r>
              <a:rPr lang="zh-CN" dirty="0"/>
              <a:t>级数</a:t>
            </a:r>
            <a:endParaRPr lang="zh-CN" dirty="0"/>
          </a:p>
        </p:txBody>
      </p:sp>
      <p:pic>
        <p:nvPicPr>
          <p:cNvPr id="5" name="图片 4"/>
          <p:cNvPicPr>
            <a:picLocks noChangeAspect="1"/>
          </p:cNvPicPr>
          <p:nvPr/>
        </p:nvPicPr>
        <p:blipFill>
          <a:blip r:embed="rId1"/>
          <a:stretch>
            <a:fillRect/>
          </a:stretch>
        </p:blipFill>
        <p:spPr>
          <a:xfrm>
            <a:off x="1348105" y="1505585"/>
            <a:ext cx="9258300" cy="4772025"/>
          </a:xfrm>
          <a:prstGeom prst="rect">
            <a:avLst/>
          </a:prstGeom>
        </p:spPr>
      </p:pic>
    </p:spTree>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dirty="0">
                <a:sym typeface="+mn-ea"/>
              </a:rPr>
              <a:t>3.3.2</a:t>
            </a:r>
            <a:r>
              <a:rPr lang="en-US" dirty="0">
                <a:sym typeface="+mn-ea"/>
              </a:rPr>
              <a:t> </a:t>
            </a:r>
            <a:r>
              <a:rPr dirty="0">
                <a:sym typeface="+mn-ea"/>
              </a:rPr>
              <a:t>栈的实现</a:t>
            </a:r>
            <a:r>
              <a:rPr lang="en-US" dirty="0">
                <a:sym typeface="+mn-ea"/>
              </a:rPr>
              <a:t>——栈的数组实现</a:t>
            </a:r>
            <a:endParaRPr lang="en-US" dirty="0">
              <a:sym typeface="+mn-ea"/>
            </a:endParaRPr>
          </a:p>
        </p:txBody>
      </p:sp>
      <p:sp>
        <p:nvSpPr>
          <p:cNvPr id="3" name="内容占位符 2"/>
          <p:cNvSpPr/>
          <p:nvPr>
            <p:ph idx="1"/>
          </p:nvPr>
        </p:nvSpPr>
        <p:spPr>
          <a:xfrm>
            <a:off x="838200" y="1690688"/>
            <a:ext cx="10515600" cy="4731477"/>
          </a:xfrm>
        </p:spPr>
        <p:txBody>
          <a:bodyPr>
            <a:normAutofit lnSpcReduction="20000"/>
          </a:bodyPr>
          <a:p>
            <a:r>
              <a:rPr lang="zh-CN" altLang="en-US"/>
              <a:t>用一个数组实现栈是很简单的。每一个栈有一个TopOfStark，对于空栈它是-1(这就是空栈的初始化)。</a:t>
            </a:r>
            <a:endParaRPr lang="zh-CN" altLang="en-US"/>
          </a:p>
          <a:p>
            <a:r>
              <a:rPr lang="zh-CN" altLang="en-US"/>
              <a:t>为了将某个元素X压入到该栈中，我们将TopOfStack加1，然后置Stack</a:t>
            </a:r>
            <a:r>
              <a:rPr lang="en-US" altLang="zh-CN"/>
              <a:t>[</a:t>
            </a:r>
            <a:r>
              <a:rPr lang="zh-CN" altLang="en-US"/>
              <a:t>TopO</a:t>
            </a:r>
            <a:r>
              <a:rPr lang="en-US" altLang="zh-CN"/>
              <a:t>f</a:t>
            </a:r>
            <a:r>
              <a:rPr lang="zh-CN" altLang="en-US"/>
              <a:t>Stack</a:t>
            </a:r>
            <a:r>
              <a:rPr lang="en-US" altLang="zh-CN"/>
              <a:t>]</a:t>
            </a:r>
            <a:r>
              <a:rPr lang="zh-CN" altLang="en-US"/>
              <a:t>=X，其中Stack是</a:t>
            </a:r>
            <a:endParaRPr lang="zh-CN" altLang="en-US"/>
          </a:p>
          <a:p>
            <a:r>
              <a:rPr lang="zh-CN" altLang="en-US"/>
              <a:t>代表具体栈的数组。为了弹出栈元素，我们置返回值为Stack[TopOfStack]，然后TopOfStack减1。</a:t>
            </a:r>
            <a:endParaRPr lang="zh-CN" altLang="en-US"/>
          </a:p>
          <a:p>
            <a:endParaRPr lang="zh-CN" altLang="en-US"/>
          </a:p>
          <a:p>
            <a:endParaRPr lang="zh-CN" altLang="en-US"/>
          </a:p>
          <a:p>
            <a:r>
              <a:rPr lang="zh-CN" altLang="en-US"/>
              <a:t>当然，由于潜在地存在多个栈，因此Stack数组和TopOfStack是代表一个栈的结构的一部分，使用全局</a:t>
            </a:r>
            <a:endParaRPr lang="zh-CN" altLang="en-US"/>
          </a:p>
          <a:p>
            <a:r>
              <a:rPr lang="zh-CN" altLang="en-US"/>
              <a:t>变量和固定名字来表示这种(或任一)数据结构几乎总是有害的，因为在大多数实际情况下总是存在多于</a:t>
            </a:r>
            <a:endParaRPr lang="zh-CN" altLang="en-US"/>
          </a:p>
          <a:p>
            <a:r>
              <a:rPr lang="zh-CN" altLang="en-US"/>
              <a:t>一个的栈，当编写实际程序的时候，你应该尽可能紧密地遵循模型，这样，除一些栈例程外，你的程序</a:t>
            </a:r>
            <a:endParaRPr lang="zh-CN" altLang="en-US"/>
          </a:p>
          <a:p>
            <a:r>
              <a:rPr lang="zh-CN" altLang="en-US"/>
              <a:t>的任何部分都没有存取被每个栈蕴含的数或栈顶(top-of-stack) 变量的可能。这对所有的ADT操作都是</a:t>
            </a:r>
            <a:endParaRPr lang="zh-CN" altLang="en-US"/>
          </a:p>
          <a:p>
            <a:r>
              <a:rPr lang="zh-CN" altLang="en-US"/>
              <a:t>成立的，像Ada和C</a:t>
            </a:r>
            <a:r>
              <a:rPr lang="en-US" altLang="zh-CN"/>
              <a:t>+</a:t>
            </a:r>
            <a:r>
              <a:rPr lang="zh-CN" altLang="en-US"/>
              <a:t>+这样的现代程序设计语言实际上都能够实施这个法则。</a:t>
            </a:r>
            <a:endParaRPr lang="zh-CN" altLang="en-US"/>
          </a:p>
        </p:txBody>
      </p:sp>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dirty="0">
                <a:sym typeface="+mn-ea"/>
              </a:rPr>
              <a:t>3.3.2</a:t>
            </a:r>
            <a:r>
              <a:rPr lang="en-US" dirty="0">
                <a:sym typeface="+mn-ea"/>
              </a:rPr>
              <a:t> </a:t>
            </a:r>
            <a:r>
              <a:rPr dirty="0">
                <a:sym typeface="+mn-ea"/>
              </a:rPr>
              <a:t>栈的实现</a:t>
            </a:r>
            <a:r>
              <a:rPr lang="en-US" dirty="0">
                <a:sym typeface="+mn-ea"/>
              </a:rPr>
              <a:t>——栈的数组实现</a:t>
            </a:r>
            <a:endParaRPr lang="en-US" dirty="0">
              <a:sym typeface="+mn-ea"/>
            </a:endParaRPr>
          </a:p>
        </p:txBody>
      </p:sp>
      <p:sp>
        <p:nvSpPr>
          <p:cNvPr id="3" name="内容占位符 2"/>
          <p:cNvSpPr/>
          <p:nvPr>
            <p:ph idx="1"/>
          </p:nvPr>
        </p:nvSpPr>
        <p:spPr>
          <a:xfrm>
            <a:off x="838200" y="1690688"/>
            <a:ext cx="10515600" cy="4731477"/>
          </a:xfrm>
        </p:spPr>
        <p:txBody>
          <a:bodyPr>
            <a:normAutofit lnSpcReduction="20000"/>
          </a:bodyPr>
          <a:p>
            <a:r>
              <a:rPr lang="zh-CN" altLang="en-US"/>
              <a:t>注意，这些操作不仅以常数时间运行。而且是以非常快的常数时间运行。在某些机器上，若在带有自</a:t>
            </a:r>
            <a:endParaRPr lang="zh-CN" altLang="en-US"/>
          </a:p>
          <a:p>
            <a:r>
              <a:rPr lang="zh-CN" altLang="en-US"/>
              <a:t>增和自减寻址功能的寄存器上操作，则(整数的)Push和Pop都可以写成一条机器指令。最现代化的计</a:t>
            </a:r>
            <a:endParaRPr lang="zh-CN" altLang="en-US"/>
          </a:p>
          <a:p>
            <a:r>
              <a:rPr lang="zh-CN" altLang="en-US"/>
              <a:t>算机将栈操作作为它的指令系统的一部分，这个事实强化了这样一当编写种观念，即栈很可能是在计算</a:t>
            </a:r>
            <a:endParaRPr lang="zh-CN" altLang="en-US"/>
          </a:p>
          <a:p>
            <a:r>
              <a:rPr lang="zh-CN" altLang="en-US"/>
              <a:t>机科学中在数组之后最基本的数据结构。</a:t>
            </a:r>
            <a:endParaRPr lang="zh-CN" altLang="en-US"/>
          </a:p>
        </p:txBody>
      </p:sp>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dirty="0">
                <a:sym typeface="+mn-ea"/>
              </a:rPr>
              <a:t>3.3.2</a:t>
            </a:r>
            <a:r>
              <a:rPr lang="en-US" dirty="0">
                <a:sym typeface="+mn-ea"/>
              </a:rPr>
              <a:t> </a:t>
            </a:r>
            <a:r>
              <a:rPr dirty="0">
                <a:sym typeface="+mn-ea"/>
              </a:rPr>
              <a:t>栈的实现</a:t>
            </a:r>
            <a:r>
              <a:rPr lang="en-US" dirty="0">
                <a:sym typeface="+mn-ea"/>
              </a:rPr>
              <a:t>——栈的数组实现</a:t>
            </a:r>
            <a:endParaRPr lang="en-US" dirty="0">
              <a:sym typeface="+mn-ea"/>
            </a:endParaRPr>
          </a:p>
        </p:txBody>
      </p:sp>
      <p:sp>
        <p:nvSpPr>
          <p:cNvPr id="3" name="内容占位符 2"/>
          <p:cNvSpPr/>
          <p:nvPr>
            <p:ph idx="1"/>
          </p:nvPr>
        </p:nvSpPr>
        <p:spPr>
          <a:xfrm>
            <a:off x="838200" y="1690688"/>
            <a:ext cx="10515600" cy="4731477"/>
          </a:xfrm>
        </p:spPr>
        <p:txBody>
          <a:bodyPr>
            <a:normAutofit lnSpcReduction="20000"/>
          </a:bodyPr>
          <a:p>
            <a:r>
              <a:rPr lang="zh-CN" altLang="en-US"/>
              <a:t>一个影响栈的执行效率的问题是错误检测。我们的链表实现中是仔细地检查错误的。正如上面所描述的， </a:t>
            </a:r>
            <a:endParaRPr lang="zh-CN" altLang="en-US"/>
          </a:p>
          <a:p>
            <a:r>
              <a:rPr lang="zh-CN" altLang="en-US"/>
              <a:t>对</a:t>
            </a:r>
            <a:r>
              <a:rPr lang="zh-CN" altLang="en-US">
                <a:solidFill>
                  <a:srgbClr val="FF0000"/>
                </a:solidFill>
              </a:rPr>
              <a:t>空栈的Pop</a:t>
            </a:r>
            <a:r>
              <a:rPr lang="zh-CN" altLang="en-US"/>
              <a:t>或是对</a:t>
            </a:r>
            <a:r>
              <a:rPr lang="zh-CN" altLang="en-US">
                <a:solidFill>
                  <a:srgbClr val="FF0000"/>
                </a:solidFill>
              </a:rPr>
              <a:t>满栈的Push</a:t>
            </a:r>
            <a:r>
              <a:rPr lang="zh-CN" altLang="en-US"/>
              <a:t>都将超出数组的界限并引起程序崩溃。</a:t>
            </a:r>
            <a:endParaRPr lang="zh-CN" altLang="en-US"/>
          </a:p>
          <a:p>
            <a:endParaRPr lang="zh-CN" altLang="en-US"/>
          </a:p>
          <a:p>
            <a:r>
              <a:rPr lang="zh-CN" altLang="en-US"/>
              <a:t>显然，我们不愿意出现这种情况。但是，如果把对这些条件的检测放到数组实现过程中，那就很可能要</a:t>
            </a:r>
            <a:endParaRPr lang="zh-CN" altLang="en-US"/>
          </a:p>
          <a:p>
            <a:r>
              <a:rPr lang="zh-CN" altLang="en-US"/>
              <a:t>花费像实际栈操作那样多的时间。由于这个原因、除非在错误处理极其重要的场合(如在操作系统中)，</a:t>
            </a:r>
            <a:endParaRPr lang="zh-CN" altLang="en-US"/>
          </a:p>
          <a:p>
            <a:r>
              <a:rPr lang="zh-CN" altLang="en-US"/>
              <a:t>一般在栈例程中省去错误检测就成了普通的惯用手法。虽然在多数情况下你可能通过声明一个栈大到不</a:t>
            </a:r>
            <a:endParaRPr lang="zh-CN" altLang="en-US"/>
          </a:p>
          <a:p>
            <a:r>
              <a:rPr lang="zh-CN" altLang="en-US"/>
              <a:t>至于使得操作溢出，并保证使用Pop操作的例程绝不Pop一个空栈而侥幸避免对错误的检测。但是，这</a:t>
            </a:r>
            <a:endParaRPr lang="zh-CN" altLang="en-US"/>
          </a:p>
          <a:p>
            <a:r>
              <a:rPr lang="zh-CN" altLang="en-US"/>
              <a:t>充其量只不过是使得程序得以正常运行而已，特别是当程序很大并且是出不止一个人编写或是分若于次</a:t>
            </a:r>
            <a:endParaRPr lang="zh-CN" altLang="en-US"/>
          </a:p>
          <a:p>
            <a:r>
              <a:rPr lang="zh-CN" altLang="en-US"/>
              <a:t>写成的时候。因为栈操作花费如此快的常数时间，所以一个程序的主要运行时间很少会花在这些例程上</a:t>
            </a:r>
            <a:endParaRPr lang="zh-CN" altLang="en-US"/>
          </a:p>
          <a:p>
            <a:r>
              <a:rPr lang="zh-CN" altLang="en-US"/>
              <a:t>面。这就意味着，</a:t>
            </a:r>
            <a:r>
              <a:rPr lang="zh-CN" altLang="en-US">
                <a:solidFill>
                  <a:srgbClr val="FF0000"/>
                </a:solidFill>
              </a:rPr>
              <a:t>忽略错误检测一般是不妥的</a:t>
            </a:r>
            <a:r>
              <a:rPr lang="zh-CN" altLang="en-US"/>
              <a:t>。你应该随时编写错误检测的代码；如果它们冗长，那么</a:t>
            </a:r>
            <a:endParaRPr lang="zh-CN" altLang="en-US"/>
          </a:p>
          <a:p>
            <a:r>
              <a:rPr lang="zh-CN" altLang="en-US"/>
              <a:t>当它们确实耗费太多时间时你总可以将它们去掉(comment them out)。在进行上面的评述以后，我们</a:t>
            </a:r>
            <a:endParaRPr lang="zh-CN" altLang="en-US"/>
          </a:p>
          <a:p>
            <a:r>
              <a:rPr lang="zh-CN" altLang="en-US"/>
              <a:t>现在就可以编写用数组实现一般的栈的例程了。</a:t>
            </a:r>
            <a:endParaRPr lang="zh-CN" altLang="en-US"/>
          </a:p>
        </p:txBody>
      </p:sp>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dirty="0">
                <a:sym typeface="+mn-ea"/>
              </a:rPr>
              <a:t>3.3.2</a:t>
            </a:r>
            <a:r>
              <a:rPr lang="en-US" dirty="0">
                <a:sym typeface="+mn-ea"/>
              </a:rPr>
              <a:t> </a:t>
            </a:r>
            <a:r>
              <a:rPr dirty="0">
                <a:sym typeface="+mn-ea"/>
              </a:rPr>
              <a:t>栈的实现</a:t>
            </a:r>
            <a:r>
              <a:rPr lang="en-US" dirty="0">
                <a:sym typeface="+mn-ea"/>
              </a:rPr>
              <a:t>——栈的数组实现</a:t>
            </a:r>
            <a:endParaRPr lang="en-US" dirty="0">
              <a:sym typeface="+mn-ea"/>
            </a:endParaRPr>
          </a:p>
        </p:txBody>
      </p:sp>
      <p:sp>
        <p:nvSpPr>
          <p:cNvPr id="3" name="内容占位符 2"/>
          <p:cNvSpPr/>
          <p:nvPr>
            <p:ph idx="1"/>
          </p:nvPr>
        </p:nvSpPr>
        <p:spPr>
          <a:xfrm>
            <a:off x="838200" y="1690688"/>
            <a:ext cx="10515600" cy="4731477"/>
          </a:xfrm>
        </p:spPr>
        <p:txBody>
          <a:bodyPr>
            <a:normAutofit lnSpcReduction="20000"/>
          </a:bodyPr>
          <a:p>
            <a:r>
              <a:rPr lang="zh-CN" altLang="en-US"/>
              <a:t>在图3-45中Stack(栈) 被定义为指向一个结构体的指针。该结构体包含TopOfStack域和Capacity域。一</a:t>
            </a:r>
            <a:endParaRPr lang="zh-CN" altLang="en-US"/>
          </a:p>
          <a:p>
            <a:r>
              <a:rPr lang="zh-CN" altLang="en-US"/>
              <a:t>旦知道最大容量，则该栈即可被动态地确定。图3-46创建一个具有给定的最大值的栈。第3行到第5行</a:t>
            </a:r>
            <a:endParaRPr lang="zh-CN" altLang="en-US"/>
          </a:p>
          <a:p>
            <a:r>
              <a:rPr lang="zh-CN" altLang="en-US"/>
              <a:t>指定该栈的结构，而第6行到第8行则指定栈的数组，第9行和第10行初始化域TopOfStack和域Capacity。</a:t>
            </a:r>
            <a:endParaRPr lang="zh-CN" altLang="en-US"/>
          </a:p>
          <a:p>
            <a:r>
              <a:rPr lang="zh-CN" altLang="en-US"/>
              <a:t>栈的数组不需要初始化。第11行返回栈为了释放栈结构应该编写例程DisposeStack，这个例程首先释放</a:t>
            </a:r>
            <a:endParaRPr lang="zh-CN" altLang="en-US"/>
          </a:p>
          <a:p>
            <a:r>
              <a:rPr lang="zh-CN" altLang="en-US"/>
              <a:t>栈数组，然后释放栈结构体(见图3-47)。由于CreateStack在栈的数组实现中需要一个参数，而在链表</a:t>
            </a:r>
            <a:endParaRPr lang="zh-CN" altLang="en-US"/>
          </a:p>
          <a:p>
            <a:r>
              <a:rPr lang="zh-CN" altLang="en-US"/>
              <a:t>实现中不需要参数，因此若在后者的实现中不添加哑元的话，那么这个使用栈的例程就需要知道正在使</a:t>
            </a:r>
            <a:endParaRPr lang="zh-CN" altLang="en-US"/>
          </a:p>
          <a:p>
            <a:r>
              <a:rPr lang="zh-CN" altLang="en-US"/>
              <a:t>用的是哪种实现方法，不幸的是，效率和软件理想主义常常发生冲突。</a:t>
            </a:r>
            <a:endParaRPr lang="zh-CN" altLang="en-US"/>
          </a:p>
        </p:txBody>
      </p:sp>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dirty="0">
                <a:sym typeface="+mn-ea"/>
              </a:rPr>
              <a:t>3.3.2</a:t>
            </a:r>
            <a:r>
              <a:rPr lang="en-US" dirty="0">
                <a:sym typeface="+mn-ea"/>
              </a:rPr>
              <a:t> </a:t>
            </a:r>
            <a:r>
              <a:rPr dirty="0">
                <a:sym typeface="+mn-ea"/>
              </a:rPr>
              <a:t>栈的实现</a:t>
            </a:r>
            <a:r>
              <a:rPr lang="en-US" dirty="0">
                <a:sym typeface="+mn-ea"/>
              </a:rPr>
              <a:t>——栈的数组实现</a:t>
            </a:r>
            <a:endParaRPr lang="en-US" dirty="0">
              <a:sym typeface="+mn-ea"/>
            </a:endParaRPr>
          </a:p>
        </p:txBody>
      </p:sp>
      <p:pic>
        <p:nvPicPr>
          <p:cNvPr id="5" name="内容占位符 4"/>
          <p:cNvPicPr>
            <a:picLocks noChangeAspect="1"/>
          </p:cNvPicPr>
          <p:nvPr>
            <p:ph idx="1"/>
          </p:nvPr>
        </p:nvPicPr>
        <p:blipFill>
          <a:blip r:embed="rId1"/>
          <a:stretch>
            <a:fillRect/>
          </a:stretch>
        </p:blipFill>
        <p:spPr>
          <a:xfrm>
            <a:off x="3632200" y="1479550"/>
            <a:ext cx="4927600" cy="4731385"/>
          </a:xfrm>
          <a:prstGeom prst="rect">
            <a:avLst/>
          </a:prstGeom>
        </p:spPr>
      </p:pic>
      <p:pic>
        <p:nvPicPr>
          <p:cNvPr id="6" name="图片 5"/>
          <p:cNvPicPr>
            <a:picLocks noChangeAspect="1"/>
          </p:cNvPicPr>
          <p:nvPr/>
        </p:nvPicPr>
        <p:blipFill>
          <a:blip r:embed="rId2"/>
          <a:stretch>
            <a:fillRect/>
          </a:stretch>
        </p:blipFill>
        <p:spPr>
          <a:xfrm>
            <a:off x="3984625" y="6210935"/>
            <a:ext cx="2867025" cy="323850"/>
          </a:xfrm>
          <a:prstGeom prst="rect">
            <a:avLst/>
          </a:prstGeom>
        </p:spPr>
      </p:pic>
    </p:spTree>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dirty="0">
                <a:sym typeface="+mn-ea"/>
              </a:rPr>
              <a:t>3.3.2</a:t>
            </a:r>
            <a:r>
              <a:rPr lang="en-US" dirty="0">
                <a:sym typeface="+mn-ea"/>
              </a:rPr>
              <a:t> </a:t>
            </a:r>
            <a:r>
              <a:rPr dirty="0">
                <a:sym typeface="+mn-ea"/>
              </a:rPr>
              <a:t>栈的实现</a:t>
            </a:r>
            <a:r>
              <a:rPr lang="en-US" dirty="0">
                <a:sym typeface="+mn-ea"/>
              </a:rPr>
              <a:t>——栈的数组实现</a:t>
            </a:r>
            <a:endParaRPr lang="en-US" dirty="0">
              <a:sym typeface="+mn-ea"/>
            </a:endParaRPr>
          </a:p>
        </p:txBody>
      </p:sp>
      <p:pic>
        <p:nvPicPr>
          <p:cNvPr id="4" name="内容占位符 3"/>
          <p:cNvPicPr>
            <a:picLocks noChangeAspect="1"/>
          </p:cNvPicPr>
          <p:nvPr>
            <p:ph idx="1"/>
          </p:nvPr>
        </p:nvPicPr>
        <p:blipFill>
          <a:blip r:embed="rId1"/>
          <a:stretch>
            <a:fillRect/>
          </a:stretch>
        </p:blipFill>
        <p:spPr>
          <a:xfrm>
            <a:off x="2961640" y="2298700"/>
            <a:ext cx="6267450" cy="3514725"/>
          </a:xfrm>
          <a:prstGeom prst="rect">
            <a:avLst/>
          </a:prstGeom>
        </p:spPr>
      </p:pic>
      <p:pic>
        <p:nvPicPr>
          <p:cNvPr id="6" name="图片 5"/>
          <p:cNvPicPr>
            <a:picLocks noChangeAspect="1"/>
          </p:cNvPicPr>
          <p:nvPr/>
        </p:nvPicPr>
        <p:blipFill>
          <a:blip r:embed="rId2"/>
          <a:stretch>
            <a:fillRect/>
          </a:stretch>
        </p:blipFill>
        <p:spPr>
          <a:xfrm>
            <a:off x="4211320" y="6055995"/>
            <a:ext cx="2752725" cy="333375"/>
          </a:xfrm>
          <a:prstGeom prst="rect">
            <a:avLst/>
          </a:prstGeom>
        </p:spPr>
      </p:pic>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dirty="0">
                <a:sym typeface="+mn-ea"/>
              </a:rPr>
              <a:t>3.3.2</a:t>
            </a:r>
            <a:r>
              <a:rPr lang="en-US" dirty="0">
                <a:sym typeface="+mn-ea"/>
              </a:rPr>
              <a:t> </a:t>
            </a:r>
            <a:r>
              <a:rPr dirty="0">
                <a:sym typeface="+mn-ea"/>
              </a:rPr>
              <a:t>栈的实现</a:t>
            </a:r>
            <a:r>
              <a:rPr lang="en-US" dirty="0">
                <a:sym typeface="+mn-ea"/>
              </a:rPr>
              <a:t>——栈的数组实现</a:t>
            </a:r>
            <a:endParaRPr lang="en-US" dirty="0">
              <a:sym typeface="+mn-ea"/>
            </a:endParaRPr>
          </a:p>
        </p:txBody>
      </p:sp>
      <p:pic>
        <p:nvPicPr>
          <p:cNvPr id="5" name="内容占位符 4"/>
          <p:cNvPicPr>
            <a:picLocks noChangeAspect="1"/>
          </p:cNvPicPr>
          <p:nvPr>
            <p:ph idx="1"/>
          </p:nvPr>
        </p:nvPicPr>
        <p:blipFill>
          <a:blip r:embed="rId1"/>
          <a:stretch>
            <a:fillRect/>
          </a:stretch>
        </p:blipFill>
        <p:spPr>
          <a:xfrm>
            <a:off x="4700270" y="2875280"/>
            <a:ext cx="2790825" cy="1657350"/>
          </a:xfrm>
          <a:prstGeom prst="rect">
            <a:avLst/>
          </a:prstGeom>
        </p:spPr>
      </p:pic>
      <p:pic>
        <p:nvPicPr>
          <p:cNvPr id="6" name="图片 5"/>
          <p:cNvPicPr>
            <a:picLocks noChangeAspect="1"/>
          </p:cNvPicPr>
          <p:nvPr/>
        </p:nvPicPr>
        <p:blipFill>
          <a:blip r:embed="rId2"/>
          <a:stretch>
            <a:fillRect/>
          </a:stretch>
        </p:blipFill>
        <p:spPr>
          <a:xfrm>
            <a:off x="4576445" y="5289550"/>
            <a:ext cx="2914650" cy="342900"/>
          </a:xfrm>
          <a:prstGeom prst="rect">
            <a:avLst/>
          </a:prstGeom>
        </p:spPr>
      </p:pic>
    </p:spTree>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dirty="0">
                <a:sym typeface="+mn-ea"/>
              </a:rPr>
              <a:t>3.3.2</a:t>
            </a:r>
            <a:r>
              <a:rPr lang="en-US" dirty="0">
                <a:sym typeface="+mn-ea"/>
              </a:rPr>
              <a:t> </a:t>
            </a:r>
            <a:r>
              <a:rPr dirty="0">
                <a:sym typeface="+mn-ea"/>
              </a:rPr>
              <a:t>栈的实现</a:t>
            </a:r>
            <a:r>
              <a:rPr lang="en-US" dirty="0">
                <a:sym typeface="+mn-ea"/>
              </a:rPr>
              <a:t>——栈的数组实现</a:t>
            </a:r>
            <a:endParaRPr lang="en-US" dirty="0">
              <a:sym typeface="+mn-ea"/>
            </a:endParaRPr>
          </a:p>
        </p:txBody>
      </p:sp>
      <p:sp>
        <p:nvSpPr>
          <p:cNvPr id="3" name="内容占位符 2"/>
          <p:cNvSpPr/>
          <p:nvPr>
            <p:ph idx="1"/>
          </p:nvPr>
        </p:nvSpPr>
        <p:spPr>
          <a:xfrm>
            <a:off x="838200" y="1690688"/>
            <a:ext cx="10515600" cy="4731477"/>
          </a:xfrm>
        </p:spPr>
        <p:txBody>
          <a:bodyPr>
            <a:normAutofit lnSpcReduction="20000"/>
          </a:bodyPr>
          <a:p>
            <a:r>
              <a:rPr lang="zh-CN" altLang="en-US"/>
              <a:t>我们已经假设所有的栈均处理相同类型的元素。在许多的编程语言中，如果存在不同类型的栈，那么我</a:t>
            </a:r>
            <a:endParaRPr lang="zh-CN" altLang="en-US"/>
          </a:p>
          <a:p>
            <a:r>
              <a:rPr lang="zh-CN" altLang="en-US"/>
              <a:t>们就需要为每种不同类型的栈重新编写一套栈的新的例程，同时给每套例程赋予不同的名字。在C++中</a:t>
            </a:r>
            <a:endParaRPr lang="zh-CN" altLang="en-US"/>
          </a:p>
          <a:p>
            <a:r>
              <a:rPr lang="zh-CN" altLang="en-US"/>
              <a:t>提供了更彻底的方法，它允许我们编写一套一般的栈例程，对任何类型的栈都能正常运行。C++还允许</a:t>
            </a:r>
            <a:endParaRPr lang="zh-CN" altLang="en-US"/>
          </a:p>
          <a:p>
            <a:r>
              <a:rPr lang="zh-CN" altLang="en-US"/>
              <a:t>几种不同类型的栈保留相同的过程和函数名(如Push和Pop)，通过检验主调例程的类型，编译程序可决</a:t>
            </a:r>
            <a:endParaRPr lang="zh-CN" altLang="en-US"/>
          </a:p>
          <a:p>
            <a:r>
              <a:rPr lang="zh-CN" altLang="en-US"/>
              <a:t>定使用哪些例程。</a:t>
            </a:r>
            <a:endParaRPr lang="zh-CN" altLang="en-US"/>
          </a:p>
        </p:txBody>
      </p:sp>
    </p:spTree>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dirty="0">
                <a:sym typeface="+mn-ea"/>
              </a:rPr>
              <a:t>3.3.2</a:t>
            </a:r>
            <a:r>
              <a:rPr lang="en-US" dirty="0">
                <a:sym typeface="+mn-ea"/>
              </a:rPr>
              <a:t> </a:t>
            </a:r>
            <a:r>
              <a:rPr dirty="0">
                <a:sym typeface="+mn-ea"/>
              </a:rPr>
              <a:t>栈的实现</a:t>
            </a:r>
            <a:r>
              <a:rPr lang="en-US" dirty="0">
                <a:sym typeface="+mn-ea"/>
              </a:rPr>
              <a:t>——栈的数组实现</a:t>
            </a:r>
            <a:endParaRPr lang="en-US" dirty="0">
              <a:sym typeface="+mn-ea"/>
            </a:endParaRPr>
          </a:p>
        </p:txBody>
      </p:sp>
      <p:sp>
        <p:nvSpPr>
          <p:cNvPr id="3" name="内容占位符 2"/>
          <p:cNvSpPr/>
          <p:nvPr>
            <p:ph idx="1"/>
          </p:nvPr>
        </p:nvSpPr>
        <p:spPr>
          <a:xfrm>
            <a:off x="838200" y="1690688"/>
            <a:ext cx="10515600" cy="4731477"/>
          </a:xfrm>
        </p:spPr>
        <p:txBody>
          <a:bodyPr>
            <a:normAutofit lnSpcReduction="20000"/>
          </a:bodyPr>
          <a:p>
            <a:r>
              <a:rPr lang="zh-CN" altLang="en-US"/>
              <a:t>在进行了上面的阐述以后，现在我们就来重写五个栈例程。我们将以纯ADT风格使函数和过程的题名外</a:t>
            </a:r>
            <a:endParaRPr lang="zh-CN" altLang="en-US"/>
          </a:p>
          <a:p>
            <a:r>
              <a:rPr lang="zh-CN" altLang="en-US"/>
              <a:t>观等同于链表实现。这些</a:t>
            </a:r>
            <a:r>
              <a:rPr lang="zh-CN" altLang="en-US">
                <a:sym typeface="+mn-ea"/>
              </a:rPr>
              <a:t>例程本身是非常简单的，并且严格遵循图中的描述（见图</a:t>
            </a:r>
            <a:r>
              <a:rPr lang="en-US" altLang="zh-CN">
                <a:sym typeface="+mn-ea"/>
              </a:rPr>
              <a:t>3-48</a:t>
            </a:r>
            <a:r>
              <a:rPr lang="zh-CN" altLang="en-US">
                <a:sym typeface="+mn-ea"/>
              </a:rPr>
              <a:t>到</a:t>
            </a:r>
            <a:r>
              <a:rPr lang="en-US" altLang="zh-CN">
                <a:sym typeface="+mn-ea"/>
              </a:rPr>
              <a:t>3-52</a:t>
            </a:r>
            <a:r>
              <a:rPr lang="zh-CN" altLang="en-US">
                <a:sym typeface="+mn-ea"/>
              </a:rPr>
              <a:t>）。</a:t>
            </a:r>
            <a:endParaRPr lang="zh-CN" altLang="en-US">
              <a:sym typeface="+mn-ea"/>
            </a:endParaRPr>
          </a:p>
          <a:p>
            <a:endParaRPr lang="zh-CN" altLang="en-US"/>
          </a:p>
        </p:txBody>
      </p:sp>
      <p:pic>
        <p:nvPicPr>
          <p:cNvPr id="5" name="图片 4"/>
          <p:cNvPicPr>
            <a:picLocks noChangeAspect="1"/>
          </p:cNvPicPr>
          <p:nvPr/>
        </p:nvPicPr>
        <p:blipFill>
          <a:blip r:embed="rId1"/>
          <a:stretch>
            <a:fillRect/>
          </a:stretch>
        </p:blipFill>
        <p:spPr>
          <a:xfrm>
            <a:off x="1535430" y="3502025"/>
            <a:ext cx="3505200" cy="933450"/>
          </a:xfrm>
          <a:prstGeom prst="rect">
            <a:avLst/>
          </a:prstGeom>
        </p:spPr>
      </p:pic>
      <p:pic>
        <p:nvPicPr>
          <p:cNvPr id="6" name="图片 5"/>
          <p:cNvPicPr>
            <a:picLocks noChangeAspect="1"/>
          </p:cNvPicPr>
          <p:nvPr/>
        </p:nvPicPr>
        <p:blipFill>
          <a:blip r:embed="rId2"/>
          <a:stretch>
            <a:fillRect/>
          </a:stretch>
        </p:blipFill>
        <p:spPr>
          <a:xfrm>
            <a:off x="6981190" y="3406775"/>
            <a:ext cx="3028950" cy="1028700"/>
          </a:xfrm>
          <a:prstGeom prst="rect">
            <a:avLst/>
          </a:prstGeom>
        </p:spPr>
      </p:pic>
      <p:pic>
        <p:nvPicPr>
          <p:cNvPr id="7" name="图片 6"/>
          <p:cNvPicPr>
            <a:picLocks noChangeAspect="1"/>
          </p:cNvPicPr>
          <p:nvPr/>
        </p:nvPicPr>
        <p:blipFill>
          <a:blip r:embed="rId3"/>
          <a:stretch>
            <a:fillRect/>
          </a:stretch>
        </p:blipFill>
        <p:spPr>
          <a:xfrm>
            <a:off x="1414780" y="5129530"/>
            <a:ext cx="3971925" cy="409575"/>
          </a:xfrm>
          <a:prstGeom prst="rect">
            <a:avLst/>
          </a:prstGeom>
        </p:spPr>
      </p:pic>
      <p:pic>
        <p:nvPicPr>
          <p:cNvPr id="8" name="图片 7"/>
          <p:cNvPicPr>
            <a:picLocks noChangeAspect="1"/>
          </p:cNvPicPr>
          <p:nvPr/>
        </p:nvPicPr>
        <p:blipFill>
          <a:blip r:embed="rId4"/>
          <a:stretch>
            <a:fillRect/>
          </a:stretch>
        </p:blipFill>
        <p:spPr>
          <a:xfrm>
            <a:off x="6709410" y="5224780"/>
            <a:ext cx="3571875" cy="314325"/>
          </a:xfrm>
          <a:prstGeom prst="rect">
            <a:avLst/>
          </a:prstGeom>
        </p:spPr>
      </p:pic>
    </p:spTree>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dirty="0">
                <a:sym typeface="+mn-ea"/>
              </a:rPr>
              <a:t>3.3.2</a:t>
            </a:r>
            <a:r>
              <a:rPr lang="en-US" dirty="0">
                <a:sym typeface="+mn-ea"/>
              </a:rPr>
              <a:t> </a:t>
            </a:r>
            <a:r>
              <a:rPr dirty="0">
                <a:sym typeface="+mn-ea"/>
              </a:rPr>
              <a:t>栈的实现</a:t>
            </a:r>
            <a:r>
              <a:rPr lang="en-US" dirty="0">
                <a:sym typeface="+mn-ea"/>
              </a:rPr>
              <a:t>——栈的数组实现</a:t>
            </a:r>
            <a:endParaRPr lang="en-US" dirty="0">
              <a:sym typeface="+mn-ea"/>
            </a:endParaRPr>
          </a:p>
        </p:txBody>
      </p:sp>
      <p:pic>
        <p:nvPicPr>
          <p:cNvPr id="4" name="内容占位符 3"/>
          <p:cNvPicPr>
            <a:picLocks noChangeAspect="1"/>
          </p:cNvPicPr>
          <p:nvPr>
            <p:ph idx="1"/>
          </p:nvPr>
        </p:nvPicPr>
        <p:blipFill>
          <a:blip r:embed="rId1"/>
          <a:stretch>
            <a:fillRect/>
          </a:stretch>
        </p:blipFill>
        <p:spPr>
          <a:xfrm>
            <a:off x="984250" y="2560955"/>
            <a:ext cx="3743325" cy="1466850"/>
          </a:xfrm>
          <a:prstGeom prst="rect">
            <a:avLst/>
          </a:prstGeom>
        </p:spPr>
      </p:pic>
      <p:pic>
        <p:nvPicPr>
          <p:cNvPr id="6" name="图片 5"/>
          <p:cNvPicPr>
            <a:picLocks noChangeAspect="1"/>
          </p:cNvPicPr>
          <p:nvPr/>
        </p:nvPicPr>
        <p:blipFill>
          <a:blip r:embed="rId2"/>
          <a:stretch>
            <a:fillRect/>
          </a:stretch>
        </p:blipFill>
        <p:spPr>
          <a:xfrm>
            <a:off x="984250" y="5030470"/>
            <a:ext cx="2828925" cy="323850"/>
          </a:xfrm>
          <a:prstGeom prst="rect">
            <a:avLst/>
          </a:prstGeom>
        </p:spPr>
      </p:pic>
      <p:pic>
        <p:nvPicPr>
          <p:cNvPr id="7" name="图片 6"/>
          <p:cNvPicPr>
            <a:picLocks noChangeAspect="1"/>
          </p:cNvPicPr>
          <p:nvPr/>
        </p:nvPicPr>
        <p:blipFill>
          <a:blip r:embed="rId3"/>
          <a:stretch>
            <a:fillRect/>
          </a:stretch>
        </p:blipFill>
        <p:spPr>
          <a:xfrm>
            <a:off x="5843270" y="2484755"/>
            <a:ext cx="5105400" cy="1543050"/>
          </a:xfrm>
          <a:prstGeom prst="rect">
            <a:avLst/>
          </a:prstGeom>
        </p:spPr>
      </p:pic>
      <p:pic>
        <p:nvPicPr>
          <p:cNvPr id="8" name="图片 7"/>
          <p:cNvPicPr>
            <a:picLocks noChangeAspect="1"/>
          </p:cNvPicPr>
          <p:nvPr/>
        </p:nvPicPr>
        <p:blipFill>
          <a:blip r:embed="rId4"/>
          <a:stretch>
            <a:fillRect/>
          </a:stretch>
        </p:blipFill>
        <p:spPr>
          <a:xfrm>
            <a:off x="6182995" y="5030470"/>
            <a:ext cx="3381375" cy="36195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endParaRPr lang="zh-CN" altLang="en-US" dirty="0"/>
          </a:p>
          <a:p>
            <a:r>
              <a:rPr lang="en-US" altLang="zh-CN" dirty="0"/>
              <a:t>	</a:t>
            </a:r>
            <a:endParaRPr lang="en-US" altLang="zh-CN" dirty="0"/>
          </a:p>
        </p:txBody>
      </p:sp>
      <p:sp>
        <p:nvSpPr>
          <p:cNvPr id="2" name="标题 1"/>
          <p:cNvSpPr>
            <a:spLocks noGrp="1"/>
          </p:cNvSpPr>
          <p:nvPr>
            <p:ph type="title"/>
          </p:nvPr>
        </p:nvSpPr>
        <p:spPr/>
        <p:txBody>
          <a:bodyPr/>
          <a:lstStyle/>
          <a:p>
            <a:r>
              <a:rPr dirty="0"/>
              <a:t>1.2.</a:t>
            </a:r>
            <a:r>
              <a:rPr lang="en-US" dirty="0"/>
              <a:t>3</a:t>
            </a:r>
            <a:r>
              <a:rPr dirty="0"/>
              <a:t> </a:t>
            </a:r>
            <a:r>
              <a:rPr lang="zh-CN" dirty="0"/>
              <a:t>级数</a:t>
            </a:r>
            <a:endParaRPr lang="zh-CN" dirty="0"/>
          </a:p>
        </p:txBody>
      </p:sp>
      <p:pic>
        <p:nvPicPr>
          <p:cNvPr id="4" name="图片 3"/>
          <p:cNvPicPr>
            <a:picLocks noChangeAspect="1"/>
          </p:cNvPicPr>
          <p:nvPr/>
        </p:nvPicPr>
        <p:blipFill>
          <a:blip r:embed="rId1"/>
          <a:stretch>
            <a:fillRect/>
          </a:stretch>
        </p:blipFill>
        <p:spPr>
          <a:xfrm>
            <a:off x="1390650" y="1609725"/>
            <a:ext cx="9410700" cy="3638550"/>
          </a:xfrm>
          <a:prstGeom prst="rect">
            <a:avLst/>
          </a:prstGeom>
        </p:spPr>
      </p:pic>
    </p:spTree>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dirty="0">
                <a:sym typeface="+mn-ea"/>
              </a:rPr>
              <a:t>3.3.2</a:t>
            </a:r>
            <a:r>
              <a:rPr lang="en-US" dirty="0">
                <a:sym typeface="+mn-ea"/>
              </a:rPr>
              <a:t> </a:t>
            </a:r>
            <a:r>
              <a:rPr dirty="0">
                <a:sym typeface="+mn-ea"/>
              </a:rPr>
              <a:t>栈的实现</a:t>
            </a:r>
            <a:r>
              <a:rPr lang="en-US" dirty="0">
                <a:sym typeface="+mn-ea"/>
              </a:rPr>
              <a:t>——栈的数组实现</a:t>
            </a:r>
            <a:endParaRPr lang="en-US" dirty="0">
              <a:sym typeface="+mn-ea"/>
            </a:endParaRPr>
          </a:p>
        </p:txBody>
      </p:sp>
      <p:pic>
        <p:nvPicPr>
          <p:cNvPr id="5" name="内容占位符 4"/>
          <p:cNvPicPr>
            <a:picLocks noChangeAspect="1"/>
          </p:cNvPicPr>
          <p:nvPr>
            <p:ph idx="1"/>
          </p:nvPr>
        </p:nvPicPr>
        <p:blipFill>
          <a:blip r:embed="rId1"/>
          <a:stretch>
            <a:fillRect/>
          </a:stretch>
        </p:blipFill>
        <p:spPr>
          <a:xfrm>
            <a:off x="4443095" y="2695575"/>
            <a:ext cx="3305175" cy="1466850"/>
          </a:xfrm>
          <a:prstGeom prst="rect">
            <a:avLst/>
          </a:prstGeom>
        </p:spPr>
      </p:pic>
      <p:pic>
        <p:nvPicPr>
          <p:cNvPr id="6" name="图片 5"/>
          <p:cNvPicPr>
            <a:picLocks noChangeAspect="1"/>
          </p:cNvPicPr>
          <p:nvPr/>
        </p:nvPicPr>
        <p:blipFill>
          <a:blip r:embed="rId2"/>
          <a:stretch>
            <a:fillRect/>
          </a:stretch>
        </p:blipFill>
        <p:spPr>
          <a:xfrm>
            <a:off x="4157345" y="4899025"/>
            <a:ext cx="3590925" cy="361950"/>
          </a:xfrm>
          <a:prstGeom prst="rect">
            <a:avLst/>
          </a:prstGeom>
        </p:spPr>
      </p:pic>
    </p:spTree>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dirty="0">
                <a:sym typeface="+mn-ea"/>
              </a:rPr>
              <a:t>3.3.2</a:t>
            </a:r>
            <a:r>
              <a:rPr lang="en-US" dirty="0">
                <a:sym typeface="+mn-ea"/>
              </a:rPr>
              <a:t> </a:t>
            </a:r>
            <a:r>
              <a:rPr dirty="0">
                <a:sym typeface="+mn-ea"/>
              </a:rPr>
              <a:t>栈的实现</a:t>
            </a:r>
            <a:r>
              <a:rPr lang="en-US" dirty="0">
                <a:sym typeface="+mn-ea"/>
              </a:rPr>
              <a:t>——栈的数组实现</a:t>
            </a:r>
            <a:endParaRPr lang="en-US" dirty="0">
              <a:sym typeface="+mn-ea"/>
            </a:endParaRPr>
          </a:p>
        </p:txBody>
      </p:sp>
      <p:sp>
        <p:nvSpPr>
          <p:cNvPr id="3" name="内容占位符 2"/>
          <p:cNvSpPr/>
          <p:nvPr>
            <p:ph idx="1"/>
          </p:nvPr>
        </p:nvSpPr>
        <p:spPr>
          <a:xfrm>
            <a:off x="838200" y="1690688"/>
            <a:ext cx="10515600" cy="4731477"/>
          </a:xfrm>
        </p:spPr>
        <p:txBody>
          <a:bodyPr>
            <a:normAutofit lnSpcReduction="20000"/>
          </a:bodyPr>
          <a:p>
            <a:r>
              <a:rPr lang="zh-CN" altLang="en-US"/>
              <a:t>Pop偶尔写成返回弹出的元素(并使栈改变)的两数。虽然当前的想法是函数不应该改变其输入参数，但</a:t>
            </a:r>
            <a:endParaRPr lang="zh-CN" altLang="en-US"/>
          </a:p>
          <a:p>
            <a:r>
              <a:rPr lang="zh-CN" altLang="en-US"/>
              <a:t>是图3-53表明这在C中是最方便的方法。</a:t>
            </a:r>
            <a:endParaRPr lang="zh-CN" altLang="en-US"/>
          </a:p>
        </p:txBody>
      </p:sp>
      <p:pic>
        <p:nvPicPr>
          <p:cNvPr id="4" name="图片 3"/>
          <p:cNvPicPr>
            <a:picLocks noChangeAspect="1"/>
          </p:cNvPicPr>
          <p:nvPr/>
        </p:nvPicPr>
        <p:blipFill>
          <a:blip r:embed="rId1"/>
          <a:stretch>
            <a:fillRect/>
          </a:stretch>
        </p:blipFill>
        <p:spPr>
          <a:xfrm>
            <a:off x="3490595" y="2934970"/>
            <a:ext cx="5210175" cy="1466850"/>
          </a:xfrm>
          <a:prstGeom prst="rect">
            <a:avLst/>
          </a:prstGeom>
        </p:spPr>
      </p:pic>
      <p:pic>
        <p:nvPicPr>
          <p:cNvPr id="6" name="图片 5"/>
          <p:cNvPicPr>
            <a:picLocks noChangeAspect="1"/>
          </p:cNvPicPr>
          <p:nvPr/>
        </p:nvPicPr>
        <p:blipFill>
          <a:blip r:embed="rId2"/>
          <a:stretch>
            <a:fillRect/>
          </a:stretch>
        </p:blipFill>
        <p:spPr>
          <a:xfrm>
            <a:off x="3802380" y="4982845"/>
            <a:ext cx="4305300" cy="390525"/>
          </a:xfrm>
          <a:prstGeom prst="rect">
            <a:avLst/>
          </a:prstGeom>
        </p:spPr>
      </p:pic>
    </p:spTree>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dirty="0">
                <a:sym typeface="+mn-ea"/>
              </a:rPr>
              <a:t>3.3.3</a:t>
            </a:r>
            <a:r>
              <a:rPr lang="en-US" dirty="0">
                <a:sym typeface="+mn-ea"/>
              </a:rPr>
              <a:t> </a:t>
            </a:r>
            <a:r>
              <a:rPr dirty="0">
                <a:sym typeface="+mn-ea"/>
              </a:rPr>
              <a:t>应用</a:t>
            </a:r>
            <a:endParaRPr dirty="0">
              <a:sym typeface="+mn-ea"/>
            </a:endParaRPr>
          </a:p>
        </p:txBody>
      </p:sp>
      <p:sp>
        <p:nvSpPr>
          <p:cNvPr id="3" name="内容占位符 2"/>
          <p:cNvSpPr/>
          <p:nvPr>
            <p:ph idx="1"/>
          </p:nvPr>
        </p:nvSpPr>
        <p:spPr>
          <a:xfrm>
            <a:off x="838200" y="1690688"/>
            <a:ext cx="10515600" cy="4731477"/>
          </a:xfrm>
        </p:spPr>
        <p:txBody>
          <a:bodyPr>
            <a:normAutofit lnSpcReduction="20000"/>
          </a:bodyPr>
          <a:p>
            <a:r>
              <a:rPr lang="zh-CN" altLang="en-US"/>
              <a:t>毫不奇怪，如果我们把操作限制于一个表，那么这些操作会执行得很快。然而，令人惊奇的是，这些少</a:t>
            </a:r>
            <a:endParaRPr lang="zh-CN" altLang="en-US"/>
          </a:p>
          <a:p>
            <a:r>
              <a:rPr lang="zh-CN" altLang="en-US"/>
              <a:t>量的操作非常强大和重要。在栈的许多应用中，我们给出</a:t>
            </a:r>
            <a:r>
              <a:rPr lang="zh-CN" altLang="en-US">
                <a:solidFill>
                  <a:srgbClr val="FF0000"/>
                </a:solidFill>
              </a:rPr>
              <a:t>三个例子</a:t>
            </a:r>
            <a:r>
              <a:rPr lang="zh-CN" altLang="en-US"/>
              <a:t>，第三个实例深刻说明程序是如何组</a:t>
            </a:r>
            <a:endParaRPr lang="zh-CN" altLang="en-US"/>
          </a:p>
          <a:p>
            <a:r>
              <a:rPr lang="zh-CN" altLang="en-US"/>
              <a:t>织的。</a:t>
            </a:r>
            <a:endParaRPr lang="zh-CN" altLang="en-US"/>
          </a:p>
          <a:p>
            <a:endParaRPr lang="zh-CN" altLang="en-US"/>
          </a:p>
          <a:p>
            <a:endParaRPr lang="zh-CN" altLang="en-US"/>
          </a:p>
        </p:txBody>
      </p:sp>
    </p:spTree>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dirty="0">
                <a:sym typeface="+mn-ea"/>
              </a:rPr>
              <a:t>平衡符号</a:t>
            </a:r>
            <a:endParaRPr dirty="0">
              <a:sym typeface="+mn-ea"/>
            </a:endParaRPr>
          </a:p>
        </p:txBody>
      </p:sp>
      <p:sp>
        <p:nvSpPr>
          <p:cNvPr id="3" name="内容占位符 2"/>
          <p:cNvSpPr/>
          <p:nvPr>
            <p:ph idx="1"/>
          </p:nvPr>
        </p:nvSpPr>
        <p:spPr>
          <a:xfrm>
            <a:off x="838200" y="1690688"/>
            <a:ext cx="10515600" cy="4731477"/>
          </a:xfrm>
        </p:spPr>
        <p:txBody>
          <a:bodyPr>
            <a:normAutofit lnSpcReduction="20000"/>
          </a:bodyPr>
          <a:p>
            <a:r>
              <a:rPr lang="zh-CN" altLang="en-US"/>
              <a:t>编译器检查你的程序的语法错误，但是常常由于缺少一个符号(如遗漏一个花括号或是注释起始符)引起</a:t>
            </a:r>
            <a:endParaRPr lang="zh-CN" altLang="en-US"/>
          </a:p>
          <a:p>
            <a:r>
              <a:rPr lang="zh-CN" altLang="en-US"/>
              <a:t>编译器列出上百行的诊断，而真正的错误并没有找出。</a:t>
            </a:r>
            <a:endParaRPr lang="zh-CN" altLang="en-US"/>
          </a:p>
          <a:p>
            <a:endParaRPr lang="zh-CN" altLang="en-US"/>
          </a:p>
          <a:p>
            <a:endParaRPr lang="zh-CN" altLang="en-US"/>
          </a:p>
          <a:p>
            <a:r>
              <a:rPr lang="zh-CN" altLang="en-US"/>
              <a:t>在这种情况下一个有用的工具就是检验是否每件事情都能</a:t>
            </a:r>
            <a:r>
              <a:rPr lang="zh-CN" altLang="en-US">
                <a:solidFill>
                  <a:srgbClr val="FF0000"/>
                </a:solidFill>
              </a:rPr>
              <a:t>成对出现</a:t>
            </a:r>
            <a:r>
              <a:rPr lang="zh-CN" altLang="en-US"/>
              <a:t>的一个程序。于是，每一个右花括号、</a:t>
            </a:r>
            <a:endParaRPr lang="zh-CN" altLang="en-US"/>
          </a:p>
          <a:p>
            <a:r>
              <a:rPr lang="zh-CN" altLang="en-US"/>
              <a:t>右方括号及右圆括号必然对应其相应的左括号。序列“[()]”是合法的，但“(])”是错误的。显然，</a:t>
            </a:r>
            <a:endParaRPr lang="zh-CN" altLang="en-US"/>
          </a:p>
          <a:p>
            <a:r>
              <a:rPr lang="zh-CN" altLang="en-US"/>
              <a:t>不值得为此编写一个大型程序，事实上检验这些事情是很容易的。为简单起见，我们仅就圆括号、方括</a:t>
            </a:r>
            <a:endParaRPr lang="zh-CN" altLang="en-US"/>
          </a:p>
          <a:p>
            <a:r>
              <a:rPr lang="zh-CN" altLang="en-US"/>
              <a:t>号和花括号进行检验并忽略出现的任何其他字符。</a:t>
            </a:r>
            <a:endParaRPr lang="zh-CN" altLang="en-US"/>
          </a:p>
          <a:p>
            <a:endParaRPr lang="zh-CN" altLang="en-US"/>
          </a:p>
          <a:p>
            <a:endParaRPr lang="zh-CN" altLang="en-US"/>
          </a:p>
          <a:p>
            <a:endParaRPr lang="zh-CN" altLang="en-US"/>
          </a:p>
        </p:txBody>
      </p:sp>
    </p:spTree>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dirty="0">
                <a:sym typeface="+mn-ea"/>
              </a:rPr>
              <a:t>平衡符号</a:t>
            </a:r>
            <a:endParaRPr dirty="0">
              <a:sym typeface="+mn-ea"/>
            </a:endParaRPr>
          </a:p>
        </p:txBody>
      </p:sp>
      <p:sp>
        <p:nvSpPr>
          <p:cNvPr id="3" name="内容占位符 2"/>
          <p:cNvSpPr/>
          <p:nvPr>
            <p:ph idx="1"/>
          </p:nvPr>
        </p:nvSpPr>
        <p:spPr>
          <a:xfrm>
            <a:off x="838200" y="1690688"/>
            <a:ext cx="10515600" cy="4731477"/>
          </a:xfrm>
        </p:spPr>
        <p:txBody>
          <a:bodyPr>
            <a:normAutofit lnSpcReduction="20000"/>
          </a:bodyPr>
          <a:p>
            <a:r>
              <a:rPr lang="zh-CN" altLang="en-US"/>
              <a:t>这个简单的算法用到一个栈，叙述如下：</a:t>
            </a:r>
            <a:endParaRPr lang="zh-CN" altLang="en-US"/>
          </a:p>
          <a:p>
            <a:r>
              <a:rPr lang="zh-CN" altLang="en-US"/>
              <a:t>做一个空栈。读入字符直到文件尾。如果字符是一个</a:t>
            </a:r>
            <a:r>
              <a:rPr lang="zh-CN" altLang="en-US">
                <a:solidFill>
                  <a:srgbClr val="FF0000"/>
                </a:solidFill>
              </a:rPr>
              <a:t>开放符号</a:t>
            </a:r>
            <a:r>
              <a:rPr lang="zh-CN" altLang="en-US"/>
              <a:t>，则将其推入栈中。如果字符是一个</a:t>
            </a:r>
            <a:r>
              <a:rPr lang="zh-CN" altLang="en-US">
                <a:solidFill>
                  <a:srgbClr val="FF0000"/>
                </a:solidFill>
              </a:rPr>
              <a:t>封闭</a:t>
            </a:r>
            <a:endParaRPr lang="zh-CN" altLang="en-US">
              <a:solidFill>
                <a:srgbClr val="FF0000"/>
              </a:solidFill>
            </a:endParaRPr>
          </a:p>
          <a:p>
            <a:r>
              <a:rPr lang="zh-CN" altLang="en-US">
                <a:solidFill>
                  <a:srgbClr val="FF0000"/>
                </a:solidFill>
              </a:rPr>
              <a:t>符号</a:t>
            </a:r>
            <a:r>
              <a:rPr lang="zh-CN" altLang="en-US"/>
              <a:t>，则当栈空时报错。否则，将栈元素弹出。如果弹出的符号不是对应的开放符号，则报错。在文件</a:t>
            </a:r>
            <a:endParaRPr lang="zh-CN" altLang="en-US"/>
          </a:p>
          <a:p>
            <a:r>
              <a:rPr lang="zh-CN" altLang="en-US"/>
              <a:t>尾，如果栈非空则报错。</a:t>
            </a:r>
            <a:endParaRPr lang="zh-CN" altLang="en-US"/>
          </a:p>
          <a:p>
            <a:endParaRPr lang="zh-CN" altLang="en-US"/>
          </a:p>
          <a:p>
            <a:endParaRPr lang="zh-CN" altLang="en-US"/>
          </a:p>
          <a:p>
            <a:r>
              <a:rPr lang="zh-CN" altLang="en-US"/>
              <a:t>你应该能够确信这个算法是会正确运行的。很清楚，它是线性的，事实上它只需对输入进行一趟检验。</a:t>
            </a:r>
            <a:endParaRPr lang="zh-CN" altLang="en-US"/>
          </a:p>
          <a:p>
            <a:r>
              <a:rPr lang="zh-CN" altLang="en-US"/>
              <a:t>因此，它是在线(on-</a:t>
            </a:r>
            <a:r>
              <a:rPr lang="en-US" altLang="zh-CN"/>
              <a:t>l</a:t>
            </a:r>
            <a:r>
              <a:rPr lang="zh-CN" altLang="en-US"/>
              <a:t>ine)的，是相当快的。当报错时，决定如何处理需要做一些附加的工作</a:t>
            </a:r>
            <a:r>
              <a:rPr lang="en-US" altLang="zh-CN"/>
              <a:t>——</a:t>
            </a:r>
            <a:r>
              <a:rPr lang="zh-CN" altLang="en-US"/>
              <a:t>例如</a:t>
            </a:r>
            <a:endParaRPr lang="zh-CN" altLang="en-US"/>
          </a:p>
          <a:p>
            <a:r>
              <a:rPr lang="zh-CN" altLang="en-US"/>
              <a:t>判断可能的原因。</a:t>
            </a:r>
            <a:endParaRPr lang="zh-CN" altLang="en-US"/>
          </a:p>
          <a:p>
            <a:endParaRPr lang="zh-CN" altLang="en-US"/>
          </a:p>
        </p:txBody>
      </p:sp>
    </p:spTree>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dirty="0">
                <a:sym typeface="+mn-ea"/>
              </a:rPr>
              <a:t>后缀表达式</a:t>
            </a:r>
            <a:endParaRPr dirty="0">
              <a:sym typeface="+mn-ea"/>
            </a:endParaRPr>
          </a:p>
        </p:txBody>
      </p:sp>
      <p:sp>
        <p:nvSpPr>
          <p:cNvPr id="3" name="内容占位符 2"/>
          <p:cNvSpPr/>
          <p:nvPr>
            <p:ph idx="1"/>
          </p:nvPr>
        </p:nvSpPr>
        <p:spPr>
          <a:xfrm>
            <a:off x="838200" y="1690688"/>
            <a:ext cx="10515600" cy="4731477"/>
          </a:xfrm>
        </p:spPr>
        <p:txBody>
          <a:bodyPr>
            <a:normAutofit/>
          </a:bodyPr>
          <a:p>
            <a:r>
              <a:rPr lang="zh-CN" altLang="en-US"/>
              <a:t>假设我们有一个便携计算器并想要计算一趟外出购物的花费。为此，我们将一列数据相加并将结果乘以</a:t>
            </a:r>
            <a:endParaRPr lang="zh-CN" altLang="en-US"/>
          </a:p>
          <a:p>
            <a:r>
              <a:rPr lang="zh-CN" altLang="en-US"/>
              <a:t>1.06；它是所购物品的价格以及附加的地方税。如果购物各项花销为4.99，5.99，和6.99，那么输入这</a:t>
            </a:r>
            <a:endParaRPr lang="zh-CN" altLang="en-US"/>
          </a:p>
          <a:p>
            <a:r>
              <a:rPr lang="zh-CN" altLang="en-US"/>
              <a:t>些数据的自然的方式将是</a:t>
            </a:r>
            <a:endParaRPr lang="zh-CN" altLang="en-US"/>
          </a:p>
          <a:p>
            <a:r>
              <a:rPr lang="en-US" altLang="zh-CN"/>
              <a:t>			4.99 + 5.99 + 6.99 * 1.06 =</a:t>
            </a:r>
            <a:endParaRPr lang="en-US" altLang="zh-CN"/>
          </a:p>
          <a:p>
            <a:endParaRPr lang="en-US" altLang="zh-CN"/>
          </a:p>
          <a:p>
            <a:r>
              <a:rPr lang="en-US" altLang="zh-CN"/>
              <a:t>随着计算器的不同，这个结果或者是所要的答案19.05，或者是科学答案18.39。最简单的四功能计算器</a:t>
            </a:r>
            <a:endParaRPr lang="en-US" altLang="zh-CN"/>
          </a:p>
          <a:p>
            <a:r>
              <a:rPr lang="en-US" altLang="zh-CN"/>
              <a:t>将给出第一个答案，但是许多先进的计算器是知道乘法的优先级是高于加法的。</a:t>
            </a:r>
            <a:endParaRPr lang="en-US" altLang="zh-CN"/>
          </a:p>
          <a:p>
            <a:endParaRPr lang="en-US" altLang="zh-CN"/>
          </a:p>
          <a:p>
            <a:r>
              <a:rPr lang="en-US" altLang="zh-CN"/>
              <a:t>另一方面，有些项是需要上税的而有些项则不是，因此，如果只有第一项和最后一项是要上税的，那么</a:t>
            </a:r>
            <a:endParaRPr lang="en-US" altLang="zh-CN"/>
          </a:p>
          <a:p>
            <a:r>
              <a:rPr lang="en-US" altLang="zh-CN"/>
              <a:t>			4.99 * 1.06 + 5.99 + 6.99 * 1.06 =</a:t>
            </a:r>
            <a:endParaRPr lang="en-US" altLang="zh-CN"/>
          </a:p>
        </p:txBody>
      </p:sp>
    </p:spTree>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dirty="0">
                <a:sym typeface="+mn-ea"/>
              </a:rPr>
              <a:t>后缀表达式</a:t>
            </a:r>
            <a:endParaRPr dirty="0">
              <a:sym typeface="+mn-ea"/>
            </a:endParaRPr>
          </a:p>
        </p:txBody>
      </p:sp>
      <p:sp>
        <p:nvSpPr>
          <p:cNvPr id="3" name="内容占位符 2"/>
          <p:cNvSpPr/>
          <p:nvPr>
            <p:ph idx="1"/>
          </p:nvPr>
        </p:nvSpPr>
        <p:spPr>
          <a:xfrm>
            <a:off x="838200" y="1690688"/>
            <a:ext cx="10515600" cy="4731477"/>
          </a:xfrm>
        </p:spPr>
        <p:txBody>
          <a:bodyPr>
            <a:normAutofit/>
          </a:bodyPr>
          <a:p>
            <a:r>
              <a:rPr lang="zh-CN" altLang="en-US"/>
              <a:t>将在科学计算器上给出正确的答案(18.69)而在简单计算器上给出错误的答案(19.37)。科学计算器一般</a:t>
            </a:r>
            <a:endParaRPr lang="zh-CN" altLang="en-US"/>
          </a:p>
          <a:p>
            <a:r>
              <a:rPr lang="zh-CN" altLang="en-US"/>
              <a:t>包含括号，因此我们总可以通过加括号的方法得到正确的答案，但是使用简单计算器我们</a:t>
            </a:r>
            <a:r>
              <a:rPr lang="zh-CN" altLang="en-US">
                <a:solidFill>
                  <a:srgbClr val="FF0000"/>
                </a:solidFill>
              </a:rPr>
              <a:t>需要记住中间</a:t>
            </a:r>
            <a:endParaRPr lang="zh-CN" altLang="en-US">
              <a:solidFill>
                <a:srgbClr val="FF0000"/>
              </a:solidFill>
            </a:endParaRPr>
          </a:p>
          <a:p>
            <a:r>
              <a:rPr lang="zh-CN" altLang="en-US">
                <a:solidFill>
                  <a:srgbClr val="FF0000"/>
                </a:solidFill>
              </a:rPr>
              <a:t>结果</a:t>
            </a:r>
            <a:r>
              <a:rPr lang="zh-CN" altLang="en-US"/>
              <a:t>。</a:t>
            </a:r>
            <a:endParaRPr lang="zh-CN" altLang="en-US"/>
          </a:p>
          <a:p>
            <a:endParaRPr lang="zh-CN" altLang="en-US"/>
          </a:p>
          <a:p>
            <a:r>
              <a:rPr lang="zh-CN" altLang="en-US"/>
              <a:t>该例的典型计算顺序可以是将4.99和1.06相乘并存为A</a:t>
            </a:r>
            <a:r>
              <a:rPr lang="en-US" altLang="zh-CN" baseline="-25000"/>
              <a:t>1</a:t>
            </a:r>
            <a:r>
              <a:rPr lang="zh-CN" altLang="en-US"/>
              <a:t>，然后将5.99和A</a:t>
            </a:r>
            <a:r>
              <a:rPr lang="en-US" altLang="zh-CN" baseline="-25000"/>
              <a:t>1</a:t>
            </a:r>
            <a:r>
              <a:rPr lang="zh-CN" altLang="en-US"/>
              <a:t>相加，再将结果存入A</a:t>
            </a:r>
            <a:r>
              <a:rPr lang="en-US" altLang="zh-CN" baseline="-25000"/>
              <a:t>1</a:t>
            </a:r>
            <a:r>
              <a:rPr lang="zh-CN" altLang="en-US"/>
              <a:t>。我们</a:t>
            </a:r>
            <a:endParaRPr lang="zh-CN" altLang="en-US"/>
          </a:p>
          <a:p>
            <a:r>
              <a:rPr lang="zh-CN" altLang="en-US"/>
              <a:t>再将6.99和1.06相乘并将答案存为A</a:t>
            </a:r>
            <a:r>
              <a:rPr lang="en-US" altLang="zh-CN" baseline="-25000"/>
              <a:t>2</a:t>
            </a:r>
            <a:r>
              <a:rPr lang="zh-CN" altLang="en-US"/>
              <a:t>，最后将A</a:t>
            </a:r>
            <a:r>
              <a:rPr lang="en-US" altLang="zh-CN" baseline="-25000"/>
              <a:t>1</a:t>
            </a:r>
            <a:r>
              <a:rPr lang="zh-CN" altLang="en-US"/>
              <a:t>和相A</a:t>
            </a:r>
            <a:r>
              <a:rPr lang="en-US" altLang="zh-CN" baseline="-25000"/>
              <a:t>2</a:t>
            </a:r>
            <a:r>
              <a:rPr lang="zh-CN" altLang="en-US"/>
              <a:t>加并将最后结果放入A</a:t>
            </a:r>
            <a:r>
              <a:rPr lang="en-US" altLang="zh-CN"/>
              <a:t>1</a:t>
            </a:r>
            <a:r>
              <a:rPr lang="zh-CN" altLang="en-US"/>
              <a:t>。我们可以将这种操作顺</a:t>
            </a:r>
            <a:endParaRPr lang="zh-CN" altLang="en-US"/>
          </a:p>
          <a:p>
            <a:r>
              <a:rPr lang="zh-CN" altLang="en-US"/>
              <a:t>序书写如下：</a:t>
            </a:r>
            <a:endParaRPr lang="zh-CN" altLang="en-US"/>
          </a:p>
          <a:p>
            <a:r>
              <a:rPr lang="en-US" altLang="zh-CN"/>
              <a:t>			4.99 1.06 * 5.99 + 6.99 1.06 * + </a:t>
            </a:r>
            <a:endParaRPr lang="en-US" altLang="zh-CN"/>
          </a:p>
          <a:p>
            <a:r>
              <a:rPr lang="en-US" altLang="zh-CN"/>
              <a:t>这个记法叫</a:t>
            </a:r>
            <a:r>
              <a:rPr lang="en-US" altLang="zh-CN">
                <a:solidFill>
                  <a:srgbClr val="FF0000"/>
                </a:solidFill>
              </a:rPr>
              <a:t>做后缀(postfix) </a:t>
            </a:r>
            <a:r>
              <a:rPr lang="en-US" altLang="zh-CN"/>
              <a:t>或</a:t>
            </a:r>
            <a:r>
              <a:rPr lang="en-US" altLang="zh-CN">
                <a:solidFill>
                  <a:srgbClr val="FF0000"/>
                </a:solidFill>
              </a:rPr>
              <a:t>逆波兰(reverse Polish) 记法</a:t>
            </a:r>
            <a:r>
              <a:rPr lang="en-US" altLang="zh-CN"/>
              <a:t>，其求值过程恰好就是我们上面听描述</a:t>
            </a:r>
            <a:endParaRPr lang="en-US" altLang="zh-CN"/>
          </a:p>
          <a:p>
            <a:r>
              <a:rPr lang="en-US" altLang="zh-CN"/>
              <a:t>的过程。计算这个问题最容易的方法是使用</a:t>
            </a:r>
            <a:r>
              <a:rPr lang="zh-CN" altLang="en-US"/>
              <a:t>一</a:t>
            </a:r>
            <a:r>
              <a:rPr lang="en-US" altLang="zh-CN"/>
              <a:t>个栈</a:t>
            </a:r>
            <a:r>
              <a:rPr lang="zh-CN" altLang="en-US"/>
              <a:t>。</a:t>
            </a:r>
            <a:r>
              <a:rPr lang="en-US" altLang="zh-CN">
                <a:solidFill>
                  <a:srgbClr val="FF0000"/>
                </a:solidFill>
              </a:rPr>
              <a:t>当见到一个数时就把它推入栈中；在遇到</a:t>
            </a:r>
            <a:r>
              <a:rPr lang="zh-CN" altLang="en-US">
                <a:solidFill>
                  <a:srgbClr val="FF0000"/>
                </a:solidFill>
              </a:rPr>
              <a:t>一</a:t>
            </a:r>
            <a:r>
              <a:rPr lang="en-US" altLang="zh-CN">
                <a:solidFill>
                  <a:srgbClr val="FF0000"/>
                </a:solidFill>
              </a:rPr>
              <a:t>个运算</a:t>
            </a:r>
            <a:endParaRPr lang="en-US" altLang="zh-CN">
              <a:solidFill>
                <a:srgbClr val="FF0000"/>
              </a:solidFill>
            </a:endParaRPr>
          </a:p>
          <a:p>
            <a:r>
              <a:rPr lang="en-US" altLang="zh-CN">
                <a:solidFill>
                  <a:srgbClr val="FF0000"/>
                </a:solidFill>
              </a:rPr>
              <a:t>符时该算符就作用于从该栈弹出的两个数(符号)上，将所得结果推</a:t>
            </a:r>
            <a:r>
              <a:rPr lang="zh-CN" altLang="en-US">
                <a:solidFill>
                  <a:srgbClr val="FF0000"/>
                </a:solidFill>
              </a:rPr>
              <a:t>入</a:t>
            </a:r>
            <a:r>
              <a:rPr lang="en-US" altLang="zh-CN">
                <a:solidFill>
                  <a:srgbClr val="FF0000"/>
                </a:solidFill>
              </a:rPr>
              <a:t>栈中</a:t>
            </a:r>
            <a:r>
              <a:rPr lang="zh-CN" altLang="en-US"/>
              <a:t>。</a:t>
            </a:r>
            <a:endParaRPr lang="en-US" altLang="zh-CN"/>
          </a:p>
        </p:txBody>
      </p:sp>
    </p:spTree>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dirty="0">
                <a:sym typeface="+mn-ea"/>
              </a:rPr>
              <a:t>后缀表达式</a:t>
            </a:r>
            <a:endParaRPr dirty="0">
              <a:sym typeface="+mn-ea"/>
            </a:endParaRPr>
          </a:p>
        </p:txBody>
      </p:sp>
      <p:sp>
        <p:nvSpPr>
          <p:cNvPr id="3" name="内容占位符 2"/>
          <p:cNvSpPr/>
          <p:nvPr>
            <p:ph idx="1"/>
          </p:nvPr>
        </p:nvSpPr>
        <p:spPr>
          <a:xfrm>
            <a:off x="838200" y="1690688"/>
            <a:ext cx="10515600" cy="4731477"/>
          </a:xfrm>
        </p:spPr>
        <p:txBody>
          <a:bodyPr>
            <a:normAutofit/>
          </a:bodyPr>
          <a:p>
            <a:r>
              <a:rPr lang="en-US" altLang="zh-CN"/>
              <a:t>例如，后缀表达式</a:t>
            </a:r>
            <a:endParaRPr lang="en-US" altLang="zh-CN"/>
          </a:p>
          <a:p>
            <a:r>
              <a:rPr lang="en-US" altLang="zh-CN"/>
              <a:t>				6 5 2 3 + 8 * + 3 + *</a:t>
            </a:r>
            <a:endParaRPr lang="en-US" altLang="zh-CN"/>
          </a:p>
          <a:p>
            <a:endParaRPr lang="en-US" altLang="zh-CN"/>
          </a:p>
          <a:p>
            <a:r>
              <a:rPr lang="en-US" altLang="zh-CN"/>
              <a:t>计算如下：前四个字符放</a:t>
            </a:r>
            <a:r>
              <a:rPr lang="zh-CN" altLang="en-US"/>
              <a:t>入</a:t>
            </a:r>
            <a:r>
              <a:rPr lang="en-US" altLang="zh-CN"/>
              <a:t>栈中，此时栈变成</a:t>
            </a:r>
            <a:endParaRPr lang="en-US" altLang="zh-CN"/>
          </a:p>
        </p:txBody>
      </p:sp>
      <p:pic>
        <p:nvPicPr>
          <p:cNvPr id="4" name="图片 3"/>
          <p:cNvPicPr>
            <a:picLocks noChangeAspect="1"/>
          </p:cNvPicPr>
          <p:nvPr/>
        </p:nvPicPr>
        <p:blipFill>
          <a:blip r:embed="rId1"/>
          <a:stretch>
            <a:fillRect/>
          </a:stretch>
        </p:blipFill>
        <p:spPr>
          <a:xfrm>
            <a:off x="5124450" y="3569335"/>
            <a:ext cx="1943100" cy="1171575"/>
          </a:xfrm>
          <a:prstGeom prst="rect">
            <a:avLst/>
          </a:prstGeom>
        </p:spPr>
      </p:pic>
    </p:spTree>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dirty="0">
                <a:sym typeface="+mn-ea"/>
              </a:rPr>
              <a:t>后缀表达式</a:t>
            </a:r>
            <a:endParaRPr dirty="0">
              <a:sym typeface="+mn-ea"/>
            </a:endParaRPr>
          </a:p>
        </p:txBody>
      </p:sp>
      <p:sp>
        <p:nvSpPr>
          <p:cNvPr id="3" name="内容占位符 2"/>
          <p:cNvSpPr/>
          <p:nvPr>
            <p:ph idx="1"/>
          </p:nvPr>
        </p:nvSpPr>
        <p:spPr>
          <a:xfrm>
            <a:off x="838200" y="1690688"/>
            <a:ext cx="10515600" cy="4731477"/>
          </a:xfrm>
        </p:spPr>
        <p:txBody>
          <a:bodyPr>
            <a:normAutofit/>
          </a:bodyPr>
          <a:p>
            <a:r>
              <a:rPr lang="zh-CN" altLang="en-US"/>
              <a:t>下面读到一个</a:t>
            </a:r>
            <a:r>
              <a:rPr lang="en-US" altLang="zh-CN"/>
              <a:t>‘+’</a:t>
            </a:r>
            <a:r>
              <a:rPr lang="zh-CN" altLang="en-US"/>
              <a:t>号，所以</a:t>
            </a:r>
            <a:r>
              <a:rPr lang="en-US" altLang="zh-CN"/>
              <a:t>3</a:t>
            </a:r>
            <a:r>
              <a:rPr lang="zh-CN" altLang="en-US"/>
              <a:t>和</a:t>
            </a:r>
            <a:r>
              <a:rPr lang="en-US" altLang="zh-CN"/>
              <a:t>2</a:t>
            </a:r>
            <a:r>
              <a:rPr lang="zh-CN" altLang="en-US"/>
              <a:t>从栈中弹出并且它们的和</a:t>
            </a:r>
            <a:r>
              <a:rPr lang="en-US" altLang="zh-CN"/>
              <a:t>5</a:t>
            </a:r>
            <a:r>
              <a:rPr lang="zh-CN" altLang="en-US"/>
              <a:t>被压入栈中</a:t>
            </a:r>
            <a:endParaRPr lang="zh-CN" altLang="en-US"/>
          </a:p>
          <a:p>
            <a:endParaRPr lang="zh-CN" altLang="en-US"/>
          </a:p>
          <a:p>
            <a:endParaRPr lang="zh-CN" altLang="en-US"/>
          </a:p>
          <a:p>
            <a:endParaRPr lang="zh-CN" altLang="en-US"/>
          </a:p>
          <a:p>
            <a:endParaRPr lang="zh-CN" altLang="en-US"/>
          </a:p>
          <a:p>
            <a:r>
              <a:rPr lang="zh-CN" altLang="en-US"/>
              <a:t>接着，</a:t>
            </a:r>
            <a:r>
              <a:rPr lang="en-US" altLang="zh-CN"/>
              <a:t>8</a:t>
            </a:r>
            <a:r>
              <a:rPr lang="zh-CN" altLang="en-US"/>
              <a:t>进栈</a:t>
            </a:r>
            <a:endParaRPr lang="zh-CN" altLang="en-US"/>
          </a:p>
          <a:p>
            <a:r>
              <a:rPr lang="en-US" altLang="zh-CN"/>
              <a:t>				</a:t>
            </a:r>
            <a:endParaRPr lang="en-US" altLang="zh-CN"/>
          </a:p>
        </p:txBody>
      </p:sp>
      <p:pic>
        <p:nvPicPr>
          <p:cNvPr id="5" name="图片 4"/>
          <p:cNvPicPr>
            <a:picLocks noChangeAspect="1"/>
          </p:cNvPicPr>
          <p:nvPr/>
        </p:nvPicPr>
        <p:blipFill>
          <a:blip r:embed="rId1"/>
          <a:stretch>
            <a:fillRect/>
          </a:stretch>
        </p:blipFill>
        <p:spPr>
          <a:xfrm>
            <a:off x="5020945" y="2137410"/>
            <a:ext cx="1924050" cy="1200150"/>
          </a:xfrm>
          <a:prstGeom prst="rect">
            <a:avLst/>
          </a:prstGeom>
        </p:spPr>
      </p:pic>
      <p:pic>
        <p:nvPicPr>
          <p:cNvPr id="6" name="图片 5"/>
          <p:cNvPicPr>
            <a:picLocks noChangeAspect="1"/>
          </p:cNvPicPr>
          <p:nvPr/>
        </p:nvPicPr>
        <p:blipFill>
          <a:blip r:embed="rId2"/>
          <a:stretch>
            <a:fillRect/>
          </a:stretch>
        </p:blipFill>
        <p:spPr>
          <a:xfrm>
            <a:off x="5054600" y="4184015"/>
            <a:ext cx="1857375" cy="1143000"/>
          </a:xfrm>
          <a:prstGeom prst="rect">
            <a:avLst/>
          </a:prstGeom>
        </p:spPr>
      </p:pic>
    </p:spTree>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dirty="0">
                <a:sym typeface="+mn-ea"/>
              </a:rPr>
              <a:t>后缀表达式</a:t>
            </a:r>
            <a:endParaRPr dirty="0">
              <a:sym typeface="+mn-ea"/>
            </a:endParaRPr>
          </a:p>
        </p:txBody>
      </p:sp>
      <p:sp>
        <p:nvSpPr>
          <p:cNvPr id="3" name="内容占位符 2"/>
          <p:cNvSpPr/>
          <p:nvPr>
            <p:ph idx="1"/>
          </p:nvPr>
        </p:nvSpPr>
        <p:spPr>
          <a:xfrm>
            <a:off x="838200" y="1690688"/>
            <a:ext cx="10515600" cy="4731477"/>
          </a:xfrm>
        </p:spPr>
        <p:txBody>
          <a:bodyPr>
            <a:normAutofit/>
          </a:bodyPr>
          <a:p>
            <a:r>
              <a:rPr lang="zh-CN"/>
              <a:t>现在见到一个</a:t>
            </a:r>
            <a:r>
              <a:rPr lang="en-US" altLang="zh-CN"/>
              <a:t>‘*’</a:t>
            </a:r>
            <a:r>
              <a:rPr lang="zh-CN" altLang="en-US"/>
              <a:t>号，因此</a:t>
            </a:r>
            <a:r>
              <a:rPr lang="en-US" altLang="zh-CN"/>
              <a:t>8</a:t>
            </a:r>
            <a:r>
              <a:rPr lang="zh-CN" altLang="en-US"/>
              <a:t>和</a:t>
            </a:r>
            <a:r>
              <a:rPr lang="en-US" altLang="zh-CN"/>
              <a:t>5</a:t>
            </a:r>
            <a:r>
              <a:rPr lang="zh-CN" altLang="en-US"/>
              <a:t>弹出并且</a:t>
            </a:r>
            <a:r>
              <a:rPr lang="en-US" altLang="zh-CN"/>
              <a:t>5 * 8 = 40</a:t>
            </a:r>
            <a:r>
              <a:rPr lang="zh-CN" altLang="en-US"/>
              <a:t>进栈</a:t>
            </a:r>
            <a:endParaRPr lang="zh-CN" altLang="en-US"/>
          </a:p>
          <a:p>
            <a:endParaRPr lang="zh-CN" altLang="en-US"/>
          </a:p>
          <a:p>
            <a:endParaRPr lang="zh-CN" altLang="en-US"/>
          </a:p>
          <a:p>
            <a:endParaRPr lang="zh-CN" altLang="en-US"/>
          </a:p>
          <a:p>
            <a:endParaRPr lang="zh-CN" altLang="en-US"/>
          </a:p>
          <a:p>
            <a:endParaRPr lang="zh-CN" altLang="en-US"/>
          </a:p>
          <a:p>
            <a:r>
              <a:rPr lang="zh-CN" altLang="en-US"/>
              <a:t>接着又见到一个</a:t>
            </a:r>
            <a:r>
              <a:rPr lang="en-US" altLang="zh-CN"/>
              <a:t>‘+’</a:t>
            </a:r>
            <a:r>
              <a:rPr lang="zh-CN" altLang="en-US"/>
              <a:t>号，因此</a:t>
            </a:r>
            <a:r>
              <a:rPr lang="en-US" altLang="zh-CN"/>
              <a:t>40</a:t>
            </a:r>
            <a:r>
              <a:rPr lang="zh-CN" altLang="en-US"/>
              <a:t>和</a:t>
            </a:r>
            <a:r>
              <a:rPr lang="en-US" altLang="zh-CN"/>
              <a:t>5</a:t>
            </a:r>
            <a:r>
              <a:rPr lang="zh-CN" altLang="en-US"/>
              <a:t>被弹出并且</a:t>
            </a:r>
            <a:r>
              <a:rPr lang="en-US" altLang="zh-CN"/>
              <a:t>5 + 40 = 45</a:t>
            </a:r>
            <a:r>
              <a:rPr lang="zh-CN" altLang="en-US"/>
              <a:t>进栈</a:t>
            </a:r>
            <a:endParaRPr lang="zh-CN" altLang="en-US"/>
          </a:p>
          <a:p>
            <a:endParaRPr lang="zh-CN" altLang="en-US"/>
          </a:p>
        </p:txBody>
      </p:sp>
      <p:pic>
        <p:nvPicPr>
          <p:cNvPr id="4" name="图片 3"/>
          <p:cNvPicPr>
            <a:picLocks noChangeAspect="1"/>
          </p:cNvPicPr>
          <p:nvPr/>
        </p:nvPicPr>
        <p:blipFill>
          <a:blip r:embed="rId1"/>
          <a:stretch>
            <a:fillRect/>
          </a:stretch>
        </p:blipFill>
        <p:spPr>
          <a:xfrm>
            <a:off x="4987925" y="2217420"/>
            <a:ext cx="1876425" cy="1152525"/>
          </a:xfrm>
          <a:prstGeom prst="rect">
            <a:avLst/>
          </a:prstGeom>
        </p:spPr>
      </p:pic>
      <p:pic>
        <p:nvPicPr>
          <p:cNvPr id="7" name="图片 6"/>
          <p:cNvPicPr>
            <a:picLocks noChangeAspect="1"/>
          </p:cNvPicPr>
          <p:nvPr/>
        </p:nvPicPr>
        <p:blipFill>
          <a:blip r:embed="rId2"/>
          <a:stretch>
            <a:fillRect/>
          </a:stretch>
        </p:blipFill>
        <p:spPr>
          <a:xfrm>
            <a:off x="4987925" y="4648835"/>
            <a:ext cx="1885950" cy="120015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722340"/>
          </a:xfrm>
        </p:spPr>
        <p:txBody>
          <a:bodyPr>
            <a:normAutofit/>
          </a:bodyPr>
          <a:lstStyle/>
          <a:p>
            <a:r>
              <a:rPr lang="zh-CN" altLang="en-US" sz="4000" dirty="0">
                <a:latin typeface="微软雅黑 Light" panose="020B0502040204020203" pitchFamily="34" charset="-122"/>
                <a:ea typeface="微软雅黑 Light" panose="020B0502040204020203" pitchFamily="34" charset="-122"/>
              </a:rPr>
              <a:t>书籍介绍</a:t>
            </a:r>
            <a:endParaRPr lang="zh-CN" altLang="en-US" sz="4000" dirty="0">
              <a:latin typeface="微软雅黑 Light" panose="020B0502040204020203" pitchFamily="34" charset="-122"/>
              <a:ea typeface="微软雅黑 Light" panose="020B0502040204020203" pitchFamily="34" charset="-122"/>
            </a:endParaRPr>
          </a:p>
        </p:txBody>
      </p:sp>
      <p:sp>
        <p:nvSpPr>
          <p:cNvPr id="3" name="副标题 2"/>
          <p:cNvSpPr>
            <a:spLocks noGrp="1"/>
          </p:cNvSpPr>
          <p:nvPr>
            <p:ph type="subTitle" idx="1"/>
          </p:nvPr>
        </p:nvSpPr>
        <p:spPr>
          <a:xfrm>
            <a:off x="6096000" y="3602355"/>
            <a:ext cx="5135880" cy="2374900"/>
          </a:xfrm>
        </p:spPr>
        <p:txBody>
          <a:bodyPr>
            <a:normAutofit lnSpcReduction="20000"/>
          </a:bodyPr>
          <a:lstStyle/>
          <a:p>
            <a:pPr algn="l"/>
            <a:r>
              <a:rPr lang="zh-CN" altLang="en-US" dirty="0"/>
              <a:t>作者：</a:t>
            </a:r>
            <a:endParaRPr lang="en-US" altLang="zh-CN" dirty="0"/>
          </a:p>
          <a:p>
            <a:pPr algn="l"/>
            <a:r>
              <a:rPr lang="en-US" altLang="zh-CN" dirty="0"/>
              <a:t>[</a:t>
            </a:r>
            <a:r>
              <a:rPr lang="zh-CN" altLang="en-US" dirty="0"/>
              <a:t>美</a:t>
            </a:r>
            <a:r>
              <a:rPr lang="en-US" altLang="zh-CN" dirty="0"/>
              <a:t>]Mark Allen Weiss|</a:t>
            </a:r>
            <a:r>
              <a:rPr lang="zh-CN" altLang="en-US" dirty="0"/>
              <a:t>著</a:t>
            </a:r>
            <a:r>
              <a:rPr lang="en-US" altLang="zh-CN" dirty="0"/>
              <a:t>  </a:t>
            </a:r>
            <a:r>
              <a:rPr lang="zh-CN" altLang="en-US" dirty="0">
                <a:latin typeface="Ink Free" panose="03080402000500000000" charset="0"/>
              </a:rPr>
              <a:t>第二版</a:t>
            </a:r>
            <a:endParaRPr lang="en-US" altLang="zh-CN" dirty="0">
              <a:latin typeface="Ink Free" panose="03080402000500000000" charset="0"/>
            </a:endParaRPr>
          </a:p>
          <a:p>
            <a:pPr algn="l"/>
            <a:r>
              <a:rPr lang="zh-CN" altLang="en-US" dirty="0"/>
              <a:t>          </a:t>
            </a:r>
            <a:endParaRPr lang="zh-CN" altLang="en-US" dirty="0"/>
          </a:p>
        </p:txBody>
      </p:sp>
      <p:pic>
        <p:nvPicPr>
          <p:cNvPr id="4" name="图片 3"/>
          <p:cNvPicPr>
            <a:picLocks noChangeAspect="1"/>
          </p:cNvPicPr>
          <p:nvPr/>
        </p:nvPicPr>
        <p:blipFill>
          <a:blip r:embed="rId1"/>
          <a:stretch>
            <a:fillRect/>
          </a:stretch>
        </p:blipFill>
        <p:spPr>
          <a:xfrm>
            <a:off x="1656080" y="1844675"/>
            <a:ext cx="3291205" cy="4595495"/>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endParaRPr lang="zh-CN" altLang="en-US" dirty="0"/>
          </a:p>
          <a:p>
            <a:r>
              <a:rPr lang="en-US" altLang="zh-CN" dirty="0"/>
              <a:t>	</a:t>
            </a:r>
            <a:endParaRPr lang="en-US" altLang="zh-CN" dirty="0"/>
          </a:p>
        </p:txBody>
      </p:sp>
      <p:sp>
        <p:nvSpPr>
          <p:cNvPr id="2" name="标题 1"/>
          <p:cNvSpPr>
            <a:spLocks noGrp="1"/>
          </p:cNvSpPr>
          <p:nvPr>
            <p:ph type="title"/>
          </p:nvPr>
        </p:nvSpPr>
        <p:spPr/>
        <p:txBody>
          <a:bodyPr/>
          <a:lstStyle/>
          <a:p>
            <a:r>
              <a:rPr dirty="0"/>
              <a:t>1.2.</a:t>
            </a:r>
            <a:r>
              <a:rPr lang="en-US" dirty="0"/>
              <a:t>3</a:t>
            </a:r>
            <a:r>
              <a:rPr dirty="0"/>
              <a:t> </a:t>
            </a:r>
            <a:r>
              <a:rPr lang="zh-CN" dirty="0"/>
              <a:t>级数</a:t>
            </a:r>
            <a:endParaRPr lang="zh-CN" dirty="0"/>
          </a:p>
        </p:txBody>
      </p:sp>
      <p:pic>
        <p:nvPicPr>
          <p:cNvPr id="5" name="图片 4"/>
          <p:cNvPicPr>
            <a:picLocks noChangeAspect="1"/>
          </p:cNvPicPr>
          <p:nvPr/>
        </p:nvPicPr>
        <p:blipFill>
          <a:blip r:embed="rId1"/>
          <a:stretch>
            <a:fillRect/>
          </a:stretch>
        </p:blipFill>
        <p:spPr>
          <a:xfrm>
            <a:off x="1452880" y="1520190"/>
            <a:ext cx="9286875" cy="1857375"/>
          </a:xfrm>
          <a:prstGeom prst="rect">
            <a:avLst/>
          </a:prstGeom>
        </p:spPr>
      </p:pic>
      <p:pic>
        <p:nvPicPr>
          <p:cNvPr id="6" name="图片 5"/>
          <p:cNvPicPr>
            <a:picLocks noChangeAspect="1"/>
          </p:cNvPicPr>
          <p:nvPr/>
        </p:nvPicPr>
        <p:blipFill>
          <a:blip r:embed="rId2"/>
          <a:stretch>
            <a:fillRect/>
          </a:stretch>
        </p:blipFill>
        <p:spPr>
          <a:xfrm>
            <a:off x="4669155" y="3975100"/>
            <a:ext cx="3038475" cy="1238250"/>
          </a:xfrm>
          <a:prstGeom prst="rect">
            <a:avLst/>
          </a:prstGeom>
        </p:spPr>
      </p:pic>
    </p:spTree>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dirty="0">
                <a:sym typeface="+mn-ea"/>
              </a:rPr>
              <a:t>后缀表达式</a:t>
            </a:r>
            <a:endParaRPr dirty="0">
              <a:sym typeface="+mn-ea"/>
            </a:endParaRPr>
          </a:p>
        </p:txBody>
      </p:sp>
      <p:sp>
        <p:nvSpPr>
          <p:cNvPr id="3" name="内容占位符 2"/>
          <p:cNvSpPr/>
          <p:nvPr>
            <p:ph idx="1"/>
          </p:nvPr>
        </p:nvSpPr>
        <p:spPr>
          <a:xfrm>
            <a:off x="838200" y="1690688"/>
            <a:ext cx="10515600" cy="4731477"/>
          </a:xfrm>
        </p:spPr>
        <p:txBody>
          <a:bodyPr>
            <a:normAutofit/>
          </a:bodyPr>
          <a:p>
            <a:r>
              <a:rPr lang="zh-CN"/>
              <a:t>现在将</a:t>
            </a:r>
            <a:r>
              <a:rPr lang="en-US" altLang="zh-CN"/>
              <a:t>3</a:t>
            </a:r>
            <a:r>
              <a:rPr lang="zh-CN" altLang="en-US"/>
              <a:t>压入栈中</a:t>
            </a:r>
            <a:endParaRPr lang="zh-CN" altLang="en-US"/>
          </a:p>
          <a:p>
            <a:endParaRPr lang="zh-CN" altLang="en-US"/>
          </a:p>
          <a:p>
            <a:endParaRPr lang="zh-CN" altLang="en-US"/>
          </a:p>
          <a:p>
            <a:endParaRPr lang="zh-CN" altLang="en-US"/>
          </a:p>
          <a:p>
            <a:endParaRPr lang="zh-CN" altLang="en-US"/>
          </a:p>
          <a:p>
            <a:r>
              <a:rPr lang="zh-CN" altLang="en-US"/>
              <a:t>然后</a:t>
            </a:r>
            <a:r>
              <a:rPr lang="en-US" altLang="zh-CN"/>
              <a:t>‘+’</a:t>
            </a:r>
            <a:r>
              <a:rPr lang="zh-CN" altLang="en-US"/>
              <a:t>使得</a:t>
            </a:r>
            <a:r>
              <a:rPr lang="en-US" altLang="zh-CN"/>
              <a:t>3</a:t>
            </a:r>
            <a:r>
              <a:rPr lang="zh-CN" altLang="en-US"/>
              <a:t>和</a:t>
            </a:r>
            <a:r>
              <a:rPr lang="en-US" altLang="zh-CN"/>
              <a:t>45</a:t>
            </a:r>
            <a:r>
              <a:rPr lang="zh-CN" altLang="en-US"/>
              <a:t>从栈中弹出并将</a:t>
            </a:r>
            <a:r>
              <a:rPr lang="en-US" altLang="zh-CN"/>
              <a:t>45 + 3 = 48</a:t>
            </a:r>
            <a:r>
              <a:rPr lang="zh-CN" altLang="en-US"/>
              <a:t>压入栈中</a:t>
            </a:r>
            <a:endParaRPr lang="zh-CN" altLang="en-US"/>
          </a:p>
        </p:txBody>
      </p:sp>
      <p:pic>
        <p:nvPicPr>
          <p:cNvPr id="5" name="图片 4"/>
          <p:cNvPicPr>
            <a:picLocks noChangeAspect="1"/>
          </p:cNvPicPr>
          <p:nvPr/>
        </p:nvPicPr>
        <p:blipFill>
          <a:blip r:embed="rId1"/>
          <a:stretch>
            <a:fillRect/>
          </a:stretch>
        </p:blipFill>
        <p:spPr>
          <a:xfrm>
            <a:off x="4833620" y="2255520"/>
            <a:ext cx="1847850" cy="1076325"/>
          </a:xfrm>
          <a:prstGeom prst="rect">
            <a:avLst/>
          </a:prstGeom>
        </p:spPr>
      </p:pic>
      <p:pic>
        <p:nvPicPr>
          <p:cNvPr id="6" name="图片 5"/>
          <p:cNvPicPr>
            <a:picLocks noChangeAspect="1"/>
          </p:cNvPicPr>
          <p:nvPr/>
        </p:nvPicPr>
        <p:blipFill>
          <a:blip r:embed="rId2"/>
          <a:stretch>
            <a:fillRect/>
          </a:stretch>
        </p:blipFill>
        <p:spPr>
          <a:xfrm>
            <a:off x="4833620" y="4371975"/>
            <a:ext cx="1828800" cy="1104900"/>
          </a:xfrm>
          <a:prstGeom prst="rect">
            <a:avLst/>
          </a:prstGeom>
        </p:spPr>
      </p:pic>
    </p:spTree>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dirty="0">
                <a:sym typeface="+mn-ea"/>
              </a:rPr>
              <a:t>后缀表达式</a:t>
            </a:r>
            <a:endParaRPr dirty="0">
              <a:sym typeface="+mn-ea"/>
            </a:endParaRPr>
          </a:p>
        </p:txBody>
      </p:sp>
      <p:sp>
        <p:nvSpPr>
          <p:cNvPr id="3" name="内容占位符 2"/>
          <p:cNvSpPr/>
          <p:nvPr>
            <p:ph idx="1"/>
          </p:nvPr>
        </p:nvSpPr>
        <p:spPr>
          <a:xfrm>
            <a:off x="838200" y="1690688"/>
            <a:ext cx="10515600" cy="4731477"/>
          </a:xfrm>
        </p:spPr>
        <p:txBody>
          <a:bodyPr>
            <a:normAutofit lnSpcReduction="10000"/>
          </a:bodyPr>
          <a:p>
            <a:r>
              <a:rPr lang="zh-CN"/>
              <a:t>最后，遇到一个</a:t>
            </a:r>
            <a:r>
              <a:rPr lang="en-US" altLang="zh-CN"/>
              <a:t>‘*’</a:t>
            </a:r>
            <a:r>
              <a:rPr lang="zh-CN" altLang="en-US"/>
              <a:t>号，从栈中弹出</a:t>
            </a:r>
            <a:r>
              <a:rPr lang="en-US" altLang="zh-CN"/>
              <a:t>48</a:t>
            </a:r>
            <a:r>
              <a:rPr lang="zh-CN" altLang="en-US"/>
              <a:t>和</a:t>
            </a:r>
            <a:r>
              <a:rPr lang="en-US" altLang="zh-CN"/>
              <a:t>6</a:t>
            </a:r>
            <a:r>
              <a:rPr lang="zh-CN" altLang="en-US"/>
              <a:t>，将结果</a:t>
            </a:r>
            <a:r>
              <a:rPr lang="en-US" altLang="zh-CN"/>
              <a:t>6 * 48 = 288</a:t>
            </a:r>
            <a:r>
              <a:rPr lang="zh-CN" altLang="en-US"/>
              <a:t>压进栈中</a:t>
            </a:r>
            <a:endParaRPr lang="zh-CN" altLang="en-US"/>
          </a:p>
          <a:p>
            <a:endParaRPr lang="zh-CN" altLang="en-US"/>
          </a:p>
          <a:p>
            <a:endParaRPr lang="zh-CN" altLang="en-US"/>
          </a:p>
          <a:p>
            <a:endParaRPr lang="zh-CN" altLang="en-US"/>
          </a:p>
          <a:p>
            <a:endParaRPr lang="zh-CN" altLang="en-US"/>
          </a:p>
          <a:p>
            <a:endParaRPr lang="zh-CN" altLang="en-US"/>
          </a:p>
          <a:p>
            <a:endParaRPr lang="zh-CN" altLang="en-US"/>
          </a:p>
          <a:p>
            <a:r>
              <a:rPr lang="zh-CN" altLang="en-US">
                <a:solidFill>
                  <a:srgbClr val="FF0000"/>
                </a:solidFill>
              </a:rPr>
              <a:t>计算一个后缀表达式花费的时间是</a:t>
            </a:r>
            <a:r>
              <a:rPr lang="zh-CN" altLang="en-US" b="1">
                <a:solidFill>
                  <a:srgbClr val="FF0000"/>
                </a:solidFill>
              </a:rPr>
              <a:t>O</a:t>
            </a:r>
            <a:r>
              <a:rPr lang="zh-CN" altLang="en-US">
                <a:solidFill>
                  <a:srgbClr val="FF0000"/>
                </a:solidFill>
              </a:rPr>
              <a:t>(N)</a:t>
            </a:r>
            <a:r>
              <a:rPr lang="zh-CN" altLang="en-US"/>
              <a:t>，因为对输入中的每个元素的处理都是由一些栈操作组成从而花</a:t>
            </a:r>
            <a:endParaRPr lang="zh-CN" altLang="en-US"/>
          </a:p>
          <a:p>
            <a:r>
              <a:rPr lang="zh-CN" altLang="en-US"/>
              <a:t>费常数时间。该算法的计算是非常简单的。注意，当一个表达式以后缀记号给出时，没有必要知道任何</a:t>
            </a:r>
            <a:endParaRPr lang="zh-CN" altLang="en-US"/>
          </a:p>
          <a:p>
            <a:r>
              <a:rPr lang="zh-CN" altLang="en-US"/>
              <a:t>优先规则。这是一个明显的优点。</a:t>
            </a:r>
            <a:endParaRPr lang="zh-CN" altLang="en-US"/>
          </a:p>
        </p:txBody>
      </p:sp>
      <p:pic>
        <p:nvPicPr>
          <p:cNvPr id="4" name="图片 3"/>
          <p:cNvPicPr>
            <a:picLocks noChangeAspect="1"/>
          </p:cNvPicPr>
          <p:nvPr/>
        </p:nvPicPr>
        <p:blipFill>
          <a:blip r:embed="rId1"/>
          <a:stretch>
            <a:fillRect/>
          </a:stretch>
        </p:blipFill>
        <p:spPr>
          <a:xfrm>
            <a:off x="4848225" y="2400935"/>
            <a:ext cx="1733550" cy="1095375"/>
          </a:xfrm>
          <a:prstGeom prst="rect">
            <a:avLst/>
          </a:prstGeom>
        </p:spPr>
      </p:pic>
    </p:spTree>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dirty="0">
                <a:sym typeface="+mn-ea"/>
              </a:rPr>
              <a:t>中缀到后缀的转换</a:t>
            </a:r>
            <a:endParaRPr dirty="0">
              <a:sym typeface="+mn-ea"/>
            </a:endParaRPr>
          </a:p>
        </p:txBody>
      </p:sp>
      <p:sp>
        <p:nvSpPr>
          <p:cNvPr id="3" name="内容占位符 2"/>
          <p:cNvSpPr/>
          <p:nvPr>
            <p:ph idx="1"/>
          </p:nvPr>
        </p:nvSpPr>
        <p:spPr>
          <a:xfrm>
            <a:off x="838200" y="1690688"/>
            <a:ext cx="10515600" cy="4731477"/>
          </a:xfrm>
        </p:spPr>
        <p:txBody>
          <a:bodyPr>
            <a:normAutofit lnSpcReduction="20000"/>
          </a:bodyPr>
          <a:p>
            <a:r>
              <a:t>栈不仅可以用来计算后缀表达式的值，而且我们还可以用栈将一个标准形式的表达式(或叫做</a:t>
            </a:r>
            <a:r>
              <a:rPr>
                <a:solidFill>
                  <a:srgbClr val="FF0000"/>
                </a:solidFill>
              </a:rPr>
              <a:t>中缀式</a:t>
            </a:r>
            <a:endParaRPr>
              <a:solidFill>
                <a:srgbClr val="FF0000"/>
              </a:solidFill>
            </a:endParaRPr>
          </a:p>
          <a:p>
            <a:r>
              <a:t>(infix)</a:t>
            </a:r>
            <a:r>
              <a:rPr>
                <a:solidFill>
                  <a:srgbClr val="FF0000"/>
                </a:solidFill>
              </a:rPr>
              <a:t>)转换成后缀式</a:t>
            </a:r>
            <a:r>
              <a:t>。我们通过只允许操作+， *， (，</a:t>
            </a:r>
            <a:r>
              <a:rPr lang="en-US"/>
              <a:t> </a:t>
            </a:r>
            <a:r>
              <a:t>)，并坚持普通的优先级法则而将一般的</a:t>
            </a:r>
          </a:p>
          <a:p>
            <a:r>
              <a:t>问题浓缩成小规模的问题。我们还要进一步假设表达式是合法的。设我们欲将中缀表达式</a:t>
            </a:r>
          </a:p>
          <a:p>
            <a:r>
              <a:rPr lang="en-US"/>
              <a:t>			a + b * c + ( d * e + f ) * g</a:t>
            </a:r>
            <a:endParaRPr lang="en-US"/>
          </a:p>
          <a:p>
            <a:endParaRPr lang="en-US"/>
          </a:p>
          <a:p>
            <a:r>
              <a:rPr lang="en-US"/>
              <a:t>转换成后缀表达式。正确的答案是</a:t>
            </a:r>
            <a:endParaRPr lang="en-US"/>
          </a:p>
          <a:p>
            <a:r>
              <a:rPr lang="en-US"/>
              <a:t>			a b c * + d e * f + g * +</a:t>
            </a:r>
            <a:endParaRPr lang="en-US"/>
          </a:p>
          <a:p>
            <a:endParaRPr lang="en-US"/>
          </a:p>
          <a:p>
            <a:r>
              <a:rPr lang="en-US"/>
              <a:t>当读到一个操作数的时候，立即把它放到输出中。操作符不立即输出，从而必须先存在某个地方。正确</a:t>
            </a:r>
            <a:endParaRPr lang="en-US"/>
          </a:p>
          <a:p>
            <a:r>
              <a:rPr lang="en-US"/>
              <a:t>的做法是将已经见到过的操作符放进栈中而不是放到输出中。当遇到左圆括号时我们也要将其推入栈中。</a:t>
            </a:r>
            <a:endParaRPr lang="en-US"/>
          </a:p>
          <a:p>
            <a:r>
              <a:rPr lang="en-US"/>
              <a:t>我们从一个空栈开始计算。</a:t>
            </a:r>
            <a:endParaRPr lang="en-US"/>
          </a:p>
          <a:p>
            <a:endParaRPr lang="en-US"/>
          </a:p>
        </p:txBody>
      </p:sp>
    </p:spTree>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dirty="0">
                <a:sym typeface="+mn-ea"/>
              </a:rPr>
              <a:t>中缀到后缀的转换</a:t>
            </a:r>
            <a:endParaRPr dirty="0">
              <a:sym typeface="+mn-ea"/>
            </a:endParaRPr>
          </a:p>
        </p:txBody>
      </p:sp>
      <p:sp>
        <p:nvSpPr>
          <p:cNvPr id="3" name="内容占位符 2"/>
          <p:cNvSpPr/>
          <p:nvPr>
            <p:ph idx="1"/>
          </p:nvPr>
        </p:nvSpPr>
        <p:spPr>
          <a:xfrm>
            <a:off x="838200" y="1690688"/>
            <a:ext cx="10515600" cy="4731477"/>
          </a:xfrm>
        </p:spPr>
        <p:txBody>
          <a:bodyPr>
            <a:normAutofit lnSpcReduction="20000"/>
          </a:bodyPr>
          <a:p>
            <a:r>
              <a:t>如果见到一个右括号，那么就将栈元素弹出，将弹出的符号写出直到我们遇到一个(对应的)左括号，但</a:t>
            </a:r>
          </a:p>
          <a:p>
            <a:r>
              <a:t>是这个左括号只被弹出，并不输出。</a:t>
            </a:r>
          </a:p>
          <a:p/>
          <a:p>
            <a:r>
              <a:t>如果我们见到任何其他的符号(“+”，“*”，“(”)，那么我们从栈中弹出栈元素直到发现优先级更</a:t>
            </a:r>
          </a:p>
          <a:p>
            <a:r>
              <a:t>低的元素为止。有一个例外：除非是在处理一个“)”的时候，否则我们</a:t>
            </a:r>
            <a:r>
              <a:rPr>
                <a:solidFill>
                  <a:srgbClr val="FF0000"/>
                </a:solidFill>
              </a:rPr>
              <a:t>绝不从栈中移走“(”</a:t>
            </a:r>
            <a:r>
              <a:t>。对于这</a:t>
            </a:r>
          </a:p>
          <a:p>
            <a:r>
              <a:t>种操作，“+”的优先级最低，而“(”的优先级最高。当从栈弹出元素的工作完成后，我们再将操作符</a:t>
            </a:r>
          </a:p>
          <a:p>
            <a:r>
              <a:t>压入栈中。</a:t>
            </a:r>
          </a:p>
          <a:p/>
          <a:p>
            <a:r>
              <a:t>最后，如果我们读到输入的末尾，我们将栈元素弹出直到该栈变成空栈，将符号写到输出中。</a:t>
            </a:r>
          </a:p>
        </p:txBody>
      </p:sp>
    </p:spTree>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dirty="0">
                <a:sym typeface="+mn-ea"/>
              </a:rPr>
              <a:t>中缀到后缀的转换</a:t>
            </a:r>
            <a:endParaRPr dirty="0">
              <a:sym typeface="+mn-ea"/>
            </a:endParaRPr>
          </a:p>
        </p:txBody>
      </p:sp>
      <p:sp>
        <p:nvSpPr>
          <p:cNvPr id="3" name="内容占位符 2"/>
          <p:cNvSpPr/>
          <p:nvPr>
            <p:ph idx="1"/>
          </p:nvPr>
        </p:nvSpPr>
        <p:spPr>
          <a:xfrm>
            <a:off x="838200" y="1690688"/>
            <a:ext cx="10515600" cy="4731477"/>
          </a:xfrm>
        </p:spPr>
        <p:txBody>
          <a:bodyPr>
            <a:normAutofit lnSpcReduction="20000"/>
          </a:bodyPr>
          <a:p>
            <a:r>
              <a:t>为了理解这种算法的运行机制，我们将把上面的中缀表达式转换成后缀形式。</a:t>
            </a:r>
          </a:p>
          <a:p/>
          <a:p>
            <a:r>
              <a:t>首先，a被读入，于是它流向输出。然后，“+”被读</a:t>
            </a:r>
            <a:r>
              <a:rPr lang="zh-CN"/>
              <a:t>入</a:t>
            </a:r>
            <a:r>
              <a:t>并被放入栈中。接着是b读</a:t>
            </a:r>
            <a:r>
              <a:rPr lang="zh-CN"/>
              <a:t>入</a:t>
            </a:r>
            <a:r>
              <a:t>并流向输出。这一</a:t>
            </a:r>
          </a:p>
          <a:p>
            <a:r>
              <a:t>时刻的状态如下：</a:t>
            </a:r>
          </a:p>
          <a:p/>
          <a:p/>
          <a:p/>
          <a:p/>
          <a:p>
            <a:r>
              <a:t>这时“*“号读</a:t>
            </a:r>
            <a:r>
              <a:rPr lang="zh-CN"/>
              <a:t>入</a:t>
            </a:r>
            <a:r>
              <a:t>。操作符栈的栈顶元素比“*”的优先级低，故没有输出，“</a:t>
            </a:r>
            <a:r>
              <a:rPr lang="en-US"/>
              <a:t>*</a:t>
            </a:r>
            <a:r>
              <a:t>”进栈，接着，c被读</a:t>
            </a:r>
          </a:p>
          <a:p>
            <a:r>
              <a:t>入并输出。至此，我们有</a:t>
            </a:r>
          </a:p>
        </p:txBody>
      </p:sp>
      <p:pic>
        <p:nvPicPr>
          <p:cNvPr id="4" name="图片 3"/>
          <p:cNvPicPr>
            <a:picLocks noChangeAspect="1"/>
          </p:cNvPicPr>
          <p:nvPr/>
        </p:nvPicPr>
        <p:blipFill>
          <a:blip r:embed="rId1"/>
          <a:stretch>
            <a:fillRect/>
          </a:stretch>
        </p:blipFill>
        <p:spPr>
          <a:xfrm>
            <a:off x="3871595" y="3198495"/>
            <a:ext cx="3571875" cy="828675"/>
          </a:xfrm>
          <a:prstGeom prst="rect">
            <a:avLst/>
          </a:prstGeom>
        </p:spPr>
      </p:pic>
      <p:pic>
        <p:nvPicPr>
          <p:cNvPr id="5" name="图片 4"/>
          <p:cNvPicPr>
            <a:picLocks noChangeAspect="1"/>
          </p:cNvPicPr>
          <p:nvPr/>
        </p:nvPicPr>
        <p:blipFill>
          <a:blip r:embed="rId2"/>
          <a:stretch>
            <a:fillRect/>
          </a:stretch>
        </p:blipFill>
        <p:spPr>
          <a:xfrm>
            <a:off x="3976370" y="5309870"/>
            <a:ext cx="3257550" cy="866775"/>
          </a:xfrm>
          <a:prstGeom prst="rect">
            <a:avLst/>
          </a:prstGeom>
        </p:spPr>
      </p:pic>
    </p:spTree>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dirty="0">
                <a:sym typeface="+mn-ea"/>
              </a:rPr>
              <a:t>中缀到后缀的转换</a:t>
            </a:r>
            <a:endParaRPr dirty="0">
              <a:sym typeface="+mn-ea"/>
            </a:endParaRPr>
          </a:p>
        </p:txBody>
      </p:sp>
      <p:sp>
        <p:nvSpPr>
          <p:cNvPr id="3" name="内容占位符 2"/>
          <p:cNvSpPr/>
          <p:nvPr>
            <p:ph idx="1"/>
          </p:nvPr>
        </p:nvSpPr>
        <p:spPr>
          <a:xfrm>
            <a:off x="838200" y="1690688"/>
            <a:ext cx="10515600" cy="4731477"/>
          </a:xfrm>
        </p:spPr>
        <p:txBody>
          <a:bodyPr>
            <a:normAutofit lnSpcReduction="20000"/>
          </a:bodyPr>
          <a:p>
            <a:r>
              <a:t>后面的符号是一个“+”号。检查一下栈，我们发现，需要将“*”从栈弹出并放到输出中；弹出栈中剩</a:t>
            </a:r>
          </a:p>
          <a:p>
            <a:r>
              <a:t>下的“+”号，该算符不比刚刚遇到的“+”号优先级低而是有相同的优先级；然后，将刚刚遇到的“+”</a:t>
            </a:r>
          </a:p>
          <a:p>
            <a:r>
              <a:t>号压</a:t>
            </a:r>
            <a:r>
              <a:rPr lang="zh-CN"/>
              <a:t>入</a:t>
            </a:r>
            <a:r>
              <a:t>栈中。</a:t>
            </a:r>
          </a:p>
          <a:p/>
          <a:p/>
          <a:p/>
          <a:p/>
          <a:p>
            <a:r>
              <a:t>下一个被读到的符号是一个“(”，由于有最高的优先级，因此它被放进栈中。然后，d读</a:t>
            </a:r>
            <a:r>
              <a:rPr lang="zh-CN"/>
              <a:t>入</a:t>
            </a:r>
            <a:r>
              <a:t>并输出。</a:t>
            </a:r>
          </a:p>
        </p:txBody>
      </p:sp>
      <p:pic>
        <p:nvPicPr>
          <p:cNvPr id="6" name="图片 5"/>
          <p:cNvPicPr>
            <a:picLocks noChangeAspect="1"/>
          </p:cNvPicPr>
          <p:nvPr/>
        </p:nvPicPr>
        <p:blipFill>
          <a:blip r:embed="rId1"/>
          <a:stretch>
            <a:fillRect/>
          </a:stretch>
        </p:blipFill>
        <p:spPr>
          <a:xfrm>
            <a:off x="3866515" y="2810510"/>
            <a:ext cx="3752850" cy="809625"/>
          </a:xfrm>
          <a:prstGeom prst="rect">
            <a:avLst/>
          </a:prstGeom>
        </p:spPr>
      </p:pic>
      <p:pic>
        <p:nvPicPr>
          <p:cNvPr id="7" name="图片 6"/>
          <p:cNvPicPr>
            <a:picLocks noChangeAspect="1"/>
          </p:cNvPicPr>
          <p:nvPr/>
        </p:nvPicPr>
        <p:blipFill>
          <a:blip r:embed="rId2"/>
          <a:stretch>
            <a:fillRect/>
          </a:stretch>
        </p:blipFill>
        <p:spPr>
          <a:xfrm>
            <a:off x="3866515" y="4740275"/>
            <a:ext cx="3629025" cy="1019175"/>
          </a:xfrm>
          <a:prstGeom prst="rect">
            <a:avLst/>
          </a:prstGeom>
        </p:spPr>
      </p:pic>
    </p:spTree>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dirty="0">
                <a:sym typeface="+mn-ea"/>
              </a:rPr>
              <a:t>中缀到后缀的转换</a:t>
            </a:r>
            <a:endParaRPr dirty="0">
              <a:sym typeface="+mn-ea"/>
            </a:endParaRPr>
          </a:p>
        </p:txBody>
      </p:sp>
      <p:sp>
        <p:nvSpPr>
          <p:cNvPr id="3" name="内容占位符 2"/>
          <p:cNvSpPr/>
          <p:nvPr>
            <p:ph idx="1"/>
          </p:nvPr>
        </p:nvSpPr>
        <p:spPr>
          <a:xfrm>
            <a:off x="838200" y="1690688"/>
            <a:ext cx="10515600" cy="4731477"/>
          </a:xfrm>
        </p:spPr>
        <p:txBody>
          <a:bodyPr>
            <a:normAutofit lnSpcReduction="20000"/>
          </a:bodyPr>
          <a:p>
            <a:r>
              <a:t>继续进行，我们又读到一个“*”。除非正在处理闭括号，否则开括号不会从栈中弹出，因此没有输出。</a:t>
            </a:r>
          </a:p>
          <a:p>
            <a:r>
              <a:t>下一个是e，它被读</a:t>
            </a:r>
            <a:r>
              <a:rPr lang="zh-CN">
                <a:sym typeface="+mn-ea"/>
              </a:rPr>
              <a:t>入</a:t>
            </a:r>
            <a:r>
              <a:t>并输出。</a:t>
            </a:r>
          </a:p>
          <a:p/>
          <a:p/>
          <a:p/>
          <a:p/>
          <a:p/>
          <a:p>
            <a:r>
              <a:t>再往后读到的符号是“+”。我们将“*”弹出并输出，然后将“+”压入栈中。这以后，我们读到f并输</a:t>
            </a:r>
          </a:p>
          <a:p>
            <a:r>
              <a:t>出。</a:t>
            </a:r>
          </a:p>
        </p:txBody>
      </p:sp>
      <p:pic>
        <p:nvPicPr>
          <p:cNvPr id="4" name="图片 3"/>
          <p:cNvPicPr>
            <a:picLocks noChangeAspect="1"/>
          </p:cNvPicPr>
          <p:nvPr/>
        </p:nvPicPr>
        <p:blipFill>
          <a:blip r:embed="rId1"/>
          <a:stretch>
            <a:fillRect/>
          </a:stretch>
        </p:blipFill>
        <p:spPr>
          <a:xfrm>
            <a:off x="4059555" y="2548255"/>
            <a:ext cx="3705225" cy="914400"/>
          </a:xfrm>
          <a:prstGeom prst="rect">
            <a:avLst/>
          </a:prstGeom>
        </p:spPr>
      </p:pic>
      <p:pic>
        <p:nvPicPr>
          <p:cNvPr id="5" name="图片 4"/>
          <p:cNvPicPr>
            <a:picLocks noChangeAspect="1"/>
          </p:cNvPicPr>
          <p:nvPr/>
        </p:nvPicPr>
        <p:blipFill>
          <a:blip r:embed="rId2"/>
          <a:stretch>
            <a:fillRect/>
          </a:stretch>
        </p:blipFill>
        <p:spPr>
          <a:xfrm>
            <a:off x="3910330" y="4688205"/>
            <a:ext cx="3524250" cy="952500"/>
          </a:xfrm>
          <a:prstGeom prst="rect">
            <a:avLst/>
          </a:prstGeom>
        </p:spPr>
      </p:pic>
    </p:spTree>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dirty="0">
                <a:sym typeface="+mn-ea"/>
              </a:rPr>
              <a:t>中缀到后缀的转换</a:t>
            </a:r>
            <a:endParaRPr dirty="0">
              <a:sym typeface="+mn-ea"/>
            </a:endParaRPr>
          </a:p>
        </p:txBody>
      </p:sp>
      <p:sp>
        <p:nvSpPr>
          <p:cNvPr id="3" name="内容占位符 2"/>
          <p:cNvSpPr/>
          <p:nvPr>
            <p:ph idx="1"/>
          </p:nvPr>
        </p:nvSpPr>
        <p:spPr>
          <a:xfrm>
            <a:off x="838200" y="1690688"/>
            <a:ext cx="10515600" cy="4731477"/>
          </a:xfrm>
        </p:spPr>
        <p:txBody>
          <a:bodyPr>
            <a:normAutofit lnSpcReduction="20000"/>
          </a:bodyPr>
          <a:p>
            <a:r>
              <a:t>现在，我们读到一个“)”，因此将栈元素直到“(”弹出，我们将一个“+”号输出。</a:t>
            </a:r>
          </a:p>
          <a:p/>
          <a:p/>
          <a:p/>
          <a:p/>
          <a:p/>
          <a:p>
            <a:r>
              <a:t>下面又读到一个“*”，该算符被压</a:t>
            </a:r>
            <a:r>
              <a:rPr lang="zh-CN">
                <a:sym typeface="+mn-ea"/>
              </a:rPr>
              <a:t>入</a:t>
            </a:r>
            <a:r>
              <a:t>栈中。然后，g被读</a:t>
            </a:r>
            <a:r>
              <a:rPr lang="zh-CN">
                <a:sym typeface="+mn-ea"/>
              </a:rPr>
              <a:t>入</a:t>
            </a:r>
            <a:r>
              <a:t>并输出。</a:t>
            </a:r>
          </a:p>
        </p:txBody>
      </p:sp>
      <p:pic>
        <p:nvPicPr>
          <p:cNvPr id="6" name="图片 5"/>
          <p:cNvPicPr>
            <a:picLocks noChangeAspect="1"/>
          </p:cNvPicPr>
          <p:nvPr/>
        </p:nvPicPr>
        <p:blipFill>
          <a:blip r:embed="rId1"/>
          <a:stretch>
            <a:fillRect/>
          </a:stretch>
        </p:blipFill>
        <p:spPr>
          <a:xfrm>
            <a:off x="3912870" y="2393950"/>
            <a:ext cx="3914775" cy="800100"/>
          </a:xfrm>
          <a:prstGeom prst="rect">
            <a:avLst/>
          </a:prstGeom>
        </p:spPr>
      </p:pic>
      <p:pic>
        <p:nvPicPr>
          <p:cNvPr id="7" name="图片 6"/>
          <p:cNvPicPr>
            <a:picLocks noChangeAspect="1"/>
          </p:cNvPicPr>
          <p:nvPr/>
        </p:nvPicPr>
        <p:blipFill>
          <a:blip r:embed="rId2"/>
          <a:stretch>
            <a:fillRect/>
          </a:stretch>
        </p:blipFill>
        <p:spPr>
          <a:xfrm>
            <a:off x="3912870" y="4495165"/>
            <a:ext cx="3724275" cy="1028700"/>
          </a:xfrm>
          <a:prstGeom prst="rect">
            <a:avLst/>
          </a:prstGeom>
        </p:spPr>
      </p:pic>
    </p:spTree>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dirty="0">
                <a:sym typeface="+mn-ea"/>
              </a:rPr>
              <a:t>中缀到后缀的转换</a:t>
            </a:r>
            <a:endParaRPr dirty="0">
              <a:sym typeface="+mn-ea"/>
            </a:endParaRPr>
          </a:p>
        </p:txBody>
      </p:sp>
      <p:sp>
        <p:nvSpPr>
          <p:cNvPr id="3" name="内容占位符 2"/>
          <p:cNvSpPr/>
          <p:nvPr>
            <p:ph idx="1"/>
          </p:nvPr>
        </p:nvSpPr>
        <p:spPr>
          <a:xfrm>
            <a:off x="838200" y="1690688"/>
            <a:ext cx="10515600" cy="4731477"/>
          </a:xfrm>
        </p:spPr>
        <p:txBody>
          <a:bodyPr>
            <a:normAutofit lnSpcReduction="20000"/>
          </a:bodyPr>
          <a:p>
            <a:r>
              <a:t>现在输</a:t>
            </a:r>
            <a:r>
              <a:rPr lang="zh-CN">
                <a:sym typeface="+mn-ea"/>
              </a:rPr>
              <a:t>入</a:t>
            </a:r>
            <a:r>
              <a:t>为空，因此我们将栈中的符号全部弹出并输出，直到栈变成空栈。</a:t>
            </a:r>
          </a:p>
        </p:txBody>
      </p:sp>
      <p:pic>
        <p:nvPicPr>
          <p:cNvPr id="4" name="图片 3"/>
          <p:cNvPicPr>
            <a:picLocks noChangeAspect="1"/>
          </p:cNvPicPr>
          <p:nvPr/>
        </p:nvPicPr>
        <p:blipFill>
          <a:blip r:embed="rId1"/>
          <a:stretch>
            <a:fillRect/>
          </a:stretch>
        </p:blipFill>
        <p:spPr>
          <a:xfrm>
            <a:off x="4204970" y="2656840"/>
            <a:ext cx="3781425" cy="866775"/>
          </a:xfrm>
          <a:prstGeom prst="rect">
            <a:avLst/>
          </a:prstGeom>
        </p:spPr>
      </p:pic>
    </p:spTree>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dirty="0">
                <a:sym typeface="+mn-ea"/>
              </a:rPr>
              <a:t>中缀到后缀的转换</a:t>
            </a:r>
            <a:endParaRPr dirty="0">
              <a:sym typeface="+mn-ea"/>
            </a:endParaRPr>
          </a:p>
        </p:txBody>
      </p:sp>
      <p:sp>
        <p:nvSpPr>
          <p:cNvPr id="3" name="内容占位符 2"/>
          <p:cNvSpPr/>
          <p:nvPr>
            <p:ph idx="1"/>
          </p:nvPr>
        </p:nvSpPr>
        <p:spPr>
          <a:xfrm>
            <a:off x="838200" y="1690688"/>
            <a:ext cx="10515600" cy="4731477"/>
          </a:xfrm>
        </p:spPr>
        <p:txBody>
          <a:bodyPr>
            <a:normAutofit/>
          </a:bodyPr>
          <a:p>
            <a:r>
              <a:t>与前面相同，这种转换只需要</a:t>
            </a:r>
            <a:r>
              <a:rPr>
                <a:solidFill>
                  <a:srgbClr val="FF0000"/>
                </a:solidFill>
              </a:rPr>
              <a:t>O(N)</a:t>
            </a:r>
            <a:r>
              <a:t>时间并经过一趟输</a:t>
            </a:r>
            <a:r>
              <a:rPr lang="zh-CN">
                <a:sym typeface="+mn-ea"/>
              </a:rPr>
              <a:t>入</a:t>
            </a:r>
            <a:r>
              <a:t>后工作完成。我们可以通过指定减法和加法有相</a:t>
            </a:r>
          </a:p>
          <a:p>
            <a:r>
              <a:t>同的优先级以及乘法和除法有相同的优先级而将减法和除法添加到指令集中去。一种巧妙的想法是将表</a:t>
            </a:r>
          </a:p>
          <a:p>
            <a:r>
              <a:t>达式“a</a:t>
            </a:r>
            <a:r>
              <a:rPr lang="en-US"/>
              <a:t> </a:t>
            </a:r>
            <a:r>
              <a:t>-</a:t>
            </a:r>
            <a:r>
              <a:rPr lang="en-US"/>
              <a:t> </a:t>
            </a:r>
            <a:r>
              <a:t>b</a:t>
            </a:r>
            <a:r>
              <a:rPr lang="en-US"/>
              <a:t> </a:t>
            </a:r>
            <a:r>
              <a:t>-</a:t>
            </a:r>
            <a:r>
              <a:rPr lang="en-US"/>
              <a:t> </a:t>
            </a:r>
            <a:r>
              <a:t>c”转换成“a</a:t>
            </a:r>
            <a:r>
              <a:rPr lang="en-US"/>
              <a:t> </a:t>
            </a:r>
            <a:r>
              <a:t>b</a:t>
            </a:r>
            <a:r>
              <a:rPr lang="en-US"/>
              <a:t> </a:t>
            </a:r>
            <a:r>
              <a:t>-</a:t>
            </a:r>
            <a:r>
              <a:rPr lang="en-US"/>
              <a:t> </a:t>
            </a:r>
            <a:r>
              <a:t>c</a:t>
            </a:r>
            <a:r>
              <a:rPr lang="en-US"/>
              <a:t> </a:t>
            </a:r>
            <a:r>
              <a:t>-”而不是转换成“a</a:t>
            </a:r>
            <a:r>
              <a:rPr lang="en-US"/>
              <a:t> </a:t>
            </a:r>
            <a:r>
              <a:t>b</a:t>
            </a:r>
            <a:r>
              <a:rPr lang="en-US"/>
              <a:t> </a:t>
            </a:r>
            <a:r>
              <a:t>c</a:t>
            </a:r>
            <a:r>
              <a:rPr lang="en-US"/>
              <a:t> </a:t>
            </a:r>
            <a:r>
              <a:t>-</a:t>
            </a:r>
            <a:r>
              <a:rPr lang="en-US"/>
              <a:t> -</a:t>
            </a:r>
            <a:r>
              <a:t>”。</a:t>
            </a:r>
          </a:p>
          <a:p/>
          <a:p/>
          <a:p>
            <a:r>
              <a:t>我们的算法做了正确的工作，因为这些操作符是从左到右结合的。一般情况未必如此，比如下面的表达</a:t>
            </a:r>
          </a:p>
          <a:p>
            <a:r>
              <a:t>式就是从右到左结合的：</a:t>
            </a:r>
            <a:r>
              <a:rPr lang="en-US"/>
              <a:t>           </a:t>
            </a:r>
            <a:r>
              <a:t>，而不是4</a:t>
            </a:r>
            <a:r>
              <a:rPr baseline="30000"/>
              <a:t>3</a:t>
            </a:r>
            <a:r>
              <a:t>=64。我们将把取幂运算添加到指令集中的问题留作练</a:t>
            </a:r>
          </a:p>
          <a:p>
            <a:r>
              <a:t>习。</a:t>
            </a:r>
          </a:p>
        </p:txBody>
      </p:sp>
      <p:pic>
        <p:nvPicPr>
          <p:cNvPr id="4" name="图片 3"/>
          <p:cNvPicPr>
            <a:picLocks noChangeAspect="1"/>
          </p:cNvPicPr>
          <p:nvPr/>
        </p:nvPicPr>
        <p:blipFill>
          <a:blip r:embed="rId1"/>
          <a:stretch>
            <a:fillRect/>
          </a:stretch>
        </p:blipFill>
        <p:spPr>
          <a:xfrm>
            <a:off x="3354705" y="4066540"/>
            <a:ext cx="1333500" cy="41910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endParaRPr lang="zh-CN" altLang="en-US" dirty="0"/>
          </a:p>
          <a:p>
            <a:r>
              <a:rPr lang="en-US" altLang="zh-CN" dirty="0"/>
              <a:t>	</a:t>
            </a:r>
            <a:endParaRPr lang="en-US" altLang="zh-CN" dirty="0"/>
          </a:p>
        </p:txBody>
      </p:sp>
      <p:sp>
        <p:nvSpPr>
          <p:cNvPr id="2" name="标题 1"/>
          <p:cNvSpPr>
            <a:spLocks noGrp="1"/>
          </p:cNvSpPr>
          <p:nvPr>
            <p:ph type="title"/>
          </p:nvPr>
        </p:nvSpPr>
        <p:spPr/>
        <p:txBody>
          <a:bodyPr/>
          <a:lstStyle/>
          <a:p>
            <a:r>
              <a:rPr dirty="0"/>
              <a:t>1.2.</a:t>
            </a:r>
            <a:r>
              <a:rPr lang="en-US" dirty="0"/>
              <a:t>4</a:t>
            </a:r>
            <a:r>
              <a:rPr dirty="0"/>
              <a:t> </a:t>
            </a:r>
            <a:r>
              <a:rPr lang="zh-CN" dirty="0"/>
              <a:t>模运算</a:t>
            </a:r>
            <a:endParaRPr lang="zh-CN" dirty="0"/>
          </a:p>
        </p:txBody>
      </p:sp>
      <p:pic>
        <p:nvPicPr>
          <p:cNvPr id="4" name="图片 3"/>
          <p:cNvPicPr>
            <a:picLocks noChangeAspect="1"/>
          </p:cNvPicPr>
          <p:nvPr/>
        </p:nvPicPr>
        <p:blipFill>
          <a:blip r:embed="rId1"/>
          <a:stretch>
            <a:fillRect/>
          </a:stretch>
        </p:blipFill>
        <p:spPr>
          <a:xfrm>
            <a:off x="1461770" y="1861185"/>
            <a:ext cx="9267825" cy="1600200"/>
          </a:xfrm>
          <a:prstGeom prst="rect">
            <a:avLst/>
          </a:prstGeom>
        </p:spPr>
      </p:pic>
    </p:spTree>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dirty="0">
                <a:sym typeface="+mn-ea"/>
              </a:rPr>
              <a:t>函数调用</a:t>
            </a:r>
            <a:endParaRPr dirty="0">
              <a:sym typeface="+mn-ea"/>
            </a:endParaRPr>
          </a:p>
        </p:txBody>
      </p:sp>
      <p:sp>
        <p:nvSpPr>
          <p:cNvPr id="3" name="内容占位符 2"/>
          <p:cNvSpPr/>
          <p:nvPr>
            <p:ph idx="1"/>
          </p:nvPr>
        </p:nvSpPr>
        <p:spPr>
          <a:xfrm>
            <a:off x="838200" y="1690688"/>
            <a:ext cx="10515600" cy="4731477"/>
          </a:xfrm>
        </p:spPr>
        <p:txBody>
          <a:bodyPr>
            <a:normAutofit/>
          </a:bodyPr>
          <a:p>
            <a:r>
              <a:t>检测平衡符号的算法提供一种实现函数调用的方法。这里的问题是，当调用一个新函数时，主调例程的</a:t>
            </a:r>
          </a:p>
          <a:p>
            <a:r>
              <a:t>所有</a:t>
            </a:r>
            <a:r>
              <a:rPr>
                <a:solidFill>
                  <a:srgbClr val="FF0000"/>
                </a:solidFill>
              </a:rPr>
              <a:t>局部变量</a:t>
            </a:r>
            <a:r>
              <a:t>需要由系统存储起来，否则被调用的新函数将会覆盖调用例程的变量。不仅如此，该主调</a:t>
            </a:r>
          </a:p>
          <a:p>
            <a:r>
              <a:t>例程的当前位置必须要存储，以便在新函数运行完后知道向哪里转移。这些变量一般由编译器指派给机</a:t>
            </a:r>
          </a:p>
          <a:p>
            <a:r>
              <a:t>器的寄存器，但存在某些冲突(通常所有的过程都将某些变量指派给1#寄存器)，特别是涉及递归的时候。</a:t>
            </a:r>
          </a:p>
          <a:p>
            <a:r>
              <a:t>该问题类似于平衡符号的原因在于，</a:t>
            </a:r>
            <a:r>
              <a:rPr>
                <a:solidFill>
                  <a:srgbClr val="FF0000"/>
                </a:solidFill>
              </a:rPr>
              <a:t>函数调用和函数返回基本上类似于开括号和闭括号</a:t>
            </a:r>
            <a:r>
              <a:t>，二者想法是一</a:t>
            </a:r>
          </a:p>
          <a:p>
            <a:r>
              <a:t>样的。</a:t>
            </a:r>
          </a:p>
        </p:txBody>
      </p:sp>
    </p:spTree>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dirty="0">
                <a:sym typeface="+mn-ea"/>
              </a:rPr>
              <a:t>函数调用</a:t>
            </a:r>
            <a:endParaRPr dirty="0">
              <a:sym typeface="+mn-ea"/>
            </a:endParaRPr>
          </a:p>
        </p:txBody>
      </p:sp>
      <p:sp>
        <p:nvSpPr>
          <p:cNvPr id="3" name="内容占位符 2"/>
          <p:cNvSpPr/>
          <p:nvPr>
            <p:ph idx="1"/>
          </p:nvPr>
        </p:nvSpPr>
        <p:spPr>
          <a:xfrm>
            <a:off x="838200" y="1690688"/>
            <a:ext cx="10515600" cy="4731477"/>
          </a:xfrm>
        </p:spPr>
        <p:txBody>
          <a:bodyPr>
            <a:normAutofit/>
          </a:bodyPr>
          <a:p>
            <a:r>
              <a:t>当存在函数调用的时候，需要存储的所有重要信息，诸如寄存器的值(对应变量的名字)和返回地址(它</a:t>
            </a:r>
          </a:p>
          <a:p>
            <a:r>
              <a:t>可从程序计数器得到，典型情况下计数器就是一个寄存器)等，都要以抽象的方式存在“一张纸上”并</a:t>
            </a:r>
          </a:p>
          <a:p>
            <a:r>
              <a:t>被置于一个堆(pile)的顶部。然后控制转移到新函数，该函数自由地用它的一些值代替这些寄存器。</a:t>
            </a:r>
          </a:p>
          <a:p>
            <a:r>
              <a:t>如果它又进行其他的函数调用，那么它也遵循相同的过程。当该函数要返回时，它查看堆(pile)顶部</a:t>
            </a:r>
          </a:p>
          <a:p>
            <a:r>
              <a:t>的那张“纸”并复原所有的寄存器。然后它进行返回转移。</a:t>
            </a:r>
          </a:p>
        </p:txBody>
      </p:sp>
    </p:spTree>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dirty="0">
                <a:sym typeface="+mn-ea"/>
              </a:rPr>
              <a:t>函数调用</a:t>
            </a:r>
            <a:endParaRPr dirty="0">
              <a:sym typeface="+mn-ea"/>
            </a:endParaRPr>
          </a:p>
        </p:txBody>
      </p:sp>
      <p:sp>
        <p:nvSpPr>
          <p:cNvPr id="3" name="内容占位符 2"/>
          <p:cNvSpPr/>
          <p:nvPr>
            <p:ph idx="1"/>
          </p:nvPr>
        </p:nvSpPr>
        <p:spPr>
          <a:xfrm>
            <a:off x="838200" y="1690688"/>
            <a:ext cx="10515600" cy="4731477"/>
          </a:xfrm>
        </p:spPr>
        <p:txBody>
          <a:bodyPr>
            <a:normAutofit/>
          </a:bodyPr>
          <a:p>
            <a:r>
              <a:t>显然，所有全部工作均可由一个栈来完成，而这正是在实现递归的每一种程序设计语言中实际发生的事</a:t>
            </a:r>
          </a:p>
          <a:p>
            <a:r>
              <a:t>实。所存储的信息或称为</a:t>
            </a:r>
            <a:r>
              <a:rPr>
                <a:solidFill>
                  <a:srgbClr val="FF0000"/>
                </a:solidFill>
              </a:rPr>
              <a:t>活动记录</a:t>
            </a:r>
            <a:r>
              <a:t>(activation record)，或叫做</a:t>
            </a:r>
            <a:r>
              <a:rPr>
                <a:solidFill>
                  <a:srgbClr val="FF0000"/>
                </a:solidFill>
              </a:rPr>
              <a:t>栈帧</a:t>
            </a:r>
            <a:r>
              <a:t>(stackframe)。在典型情况下， </a:t>
            </a:r>
          </a:p>
          <a:p>
            <a:r>
              <a:t>需要做些微调整：</a:t>
            </a:r>
            <a:r>
              <a:rPr>
                <a:solidFill>
                  <a:srgbClr val="FF0000"/>
                </a:solidFill>
              </a:rPr>
              <a:t>当前环境是由栈顶描述的</a:t>
            </a:r>
            <a:r>
              <a:t>。因此，一条返回语句就可给出前面的环境(不用复制)。</a:t>
            </a:r>
          </a:p>
          <a:p>
            <a:r>
              <a:t>在实际计算机中的栈常常是从内存分区的高端向下增长，而在许多的系统中是不检测溢出的。由于有太</a:t>
            </a:r>
          </a:p>
          <a:p>
            <a:r>
              <a:t>多的同时在运行着的函数，用尽栈空间的情况总是可能发生的。显而易见，</a:t>
            </a:r>
            <a:r>
              <a:rPr>
                <a:solidFill>
                  <a:srgbClr val="FF0000"/>
                </a:solidFill>
              </a:rPr>
              <a:t>用尽栈空间常是致命的错误</a:t>
            </a:r>
            <a:r>
              <a:t>。</a:t>
            </a:r>
          </a:p>
        </p:txBody>
      </p:sp>
    </p:spTree>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dirty="0">
                <a:sym typeface="+mn-ea"/>
              </a:rPr>
              <a:t>函数调用</a:t>
            </a:r>
            <a:endParaRPr dirty="0">
              <a:sym typeface="+mn-ea"/>
            </a:endParaRPr>
          </a:p>
        </p:txBody>
      </p:sp>
      <p:sp>
        <p:nvSpPr>
          <p:cNvPr id="3" name="内容占位符 2"/>
          <p:cNvSpPr/>
          <p:nvPr>
            <p:ph idx="1"/>
          </p:nvPr>
        </p:nvSpPr>
        <p:spPr>
          <a:xfrm>
            <a:off x="838200" y="1690688"/>
            <a:ext cx="10515600" cy="4731477"/>
          </a:xfrm>
        </p:spPr>
        <p:txBody>
          <a:bodyPr>
            <a:normAutofit/>
          </a:bodyPr>
          <a:p>
            <a:r>
              <a:t>在不进行</a:t>
            </a:r>
            <a:r>
              <a:rPr>
                <a:solidFill>
                  <a:srgbClr val="FF0000"/>
                </a:solidFill>
              </a:rPr>
              <a:t>栈溢出检测</a:t>
            </a:r>
            <a:r>
              <a:t>的语言和系统中，程序将会崩溃而没有明显的说明。在这些系统中，当你的栈太大</a:t>
            </a:r>
          </a:p>
          <a:p>
            <a:r>
              <a:t>时会发生一些奇怪的事情，因为它可能触及到你的程序部分。这部分也许是主程序，也许是数据部分，</a:t>
            </a:r>
          </a:p>
          <a:p>
            <a:r>
              <a:t>特别是当你有大的数组的时候。如果它撞进你的程序，那么程序就会出现</a:t>
            </a:r>
            <a:r>
              <a:rPr lang="zh-CN"/>
              <a:t>错</a:t>
            </a:r>
            <a:r>
              <a:t>误；产生一些无意义的指令</a:t>
            </a:r>
          </a:p>
          <a:p>
            <a:r>
              <a:t>并在这些指令被执行时程序崩溃。如果栈撞进你的数据，很可能发生的是：当你将一些信息写</a:t>
            </a:r>
            <a:r>
              <a:rPr lang="zh-CN">
                <a:sym typeface="+mn-ea"/>
              </a:rPr>
              <a:t>入</a:t>
            </a:r>
            <a:r>
              <a:t>你的数</a:t>
            </a:r>
          </a:p>
          <a:p>
            <a:r>
              <a:t>据时，这些信息将冲毁栈的信息——很可能是返回地址——那么你的程序将返回到某个奇怪的地址上去，</a:t>
            </a:r>
          </a:p>
          <a:p>
            <a:r>
              <a:t>从而程序崩溃。</a:t>
            </a:r>
          </a:p>
        </p:txBody>
      </p:sp>
    </p:spTree>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dirty="0">
                <a:sym typeface="+mn-ea"/>
              </a:rPr>
              <a:t>函数调用</a:t>
            </a:r>
            <a:endParaRPr dirty="0">
              <a:sym typeface="+mn-ea"/>
            </a:endParaRPr>
          </a:p>
        </p:txBody>
      </p:sp>
      <p:sp>
        <p:nvSpPr>
          <p:cNvPr id="3" name="内容占位符 2"/>
          <p:cNvSpPr/>
          <p:nvPr>
            <p:ph idx="1"/>
          </p:nvPr>
        </p:nvSpPr>
        <p:spPr>
          <a:xfrm>
            <a:off x="838200" y="1690688"/>
            <a:ext cx="10515600" cy="4731477"/>
          </a:xfrm>
        </p:spPr>
        <p:txBody>
          <a:bodyPr>
            <a:normAutofit lnSpcReduction="20000"/>
          </a:bodyPr>
          <a:p>
            <a:r>
              <a:t>在正常情况下你不应该越出栈空间；发生这种情况通常是由</a:t>
            </a:r>
            <a:r>
              <a:rPr>
                <a:solidFill>
                  <a:srgbClr val="FF0000"/>
                </a:solidFill>
              </a:rPr>
              <a:t>失控递归</a:t>
            </a:r>
            <a:r>
              <a:t>(忘记基准情形)的指向引起。另一</a:t>
            </a:r>
          </a:p>
          <a:p>
            <a:r>
              <a:t>方面，某些完全合法并且表面上无害的程序也可以使你越出栈空间。图3-54中的例程打印一个链表，该</a:t>
            </a:r>
          </a:p>
          <a:p>
            <a:r>
              <a:t>例程完全合法，实际上是正确的。它正常地处理空表的基准情形，并且递归也没问题。可以证明这个程</a:t>
            </a:r>
          </a:p>
          <a:p>
            <a:r>
              <a:t>序是正确的。但是不幸的是，如果这个链表含有20000个元素，那么就有表示第3行嵌套调用20000个活</a:t>
            </a:r>
          </a:p>
          <a:p>
            <a:r>
              <a:t>动记录的一个栈。典型的情况是这些活动记录由于它们包含全部信息而特别庞大，因此这个程序很可能</a:t>
            </a:r>
          </a:p>
          <a:p>
            <a:r>
              <a:t>要越出栈空间。(如果20000个元素还不足以使程序崩溃，那么可用更大的个数代替它。)</a:t>
            </a:r>
          </a:p>
        </p:txBody>
      </p:sp>
      <p:pic>
        <p:nvPicPr>
          <p:cNvPr id="6" name="图片 5"/>
          <p:cNvPicPr>
            <a:picLocks noChangeAspect="1"/>
          </p:cNvPicPr>
          <p:nvPr/>
        </p:nvPicPr>
        <p:blipFill>
          <a:blip r:embed="rId1"/>
          <a:stretch>
            <a:fillRect/>
          </a:stretch>
        </p:blipFill>
        <p:spPr>
          <a:xfrm>
            <a:off x="3480435" y="3885565"/>
            <a:ext cx="5429250" cy="2219325"/>
          </a:xfrm>
          <a:prstGeom prst="rect">
            <a:avLst/>
          </a:prstGeom>
        </p:spPr>
      </p:pic>
      <p:pic>
        <p:nvPicPr>
          <p:cNvPr id="7" name="图片 6"/>
          <p:cNvPicPr>
            <a:picLocks noChangeAspect="1"/>
          </p:cNvPicPr>
          <p:nvPr/>
        </p:nvPicPr>
        <p:blipFill>
          <a:blip r:embed="rId2"/>
          <a:stretch>
            <a:fillRect/>
          </a:stretch>
        </p:blipFill>
        <p:spPr>
          <a:xfrm>
            <a:off x="4273550" y="6262370"/>
            <a:ext cx="3390900" cy="371475"/>
          </a:xfrm>
          <a:prstGeom prst="rect">
            <a:avLst/>
          </a:prstGeom>
        </p:spPr>
      </p:pic>
    </p:spTree>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dirty="0">
                <a:sym typeface="+mn-ea"/>
              </a:rPr>
              <a:t>函数调用</a:t>
            </a:r>
            <a:endParaRPr dirty="0">
              <a:sym typeface="+mn-ea"/>
            </a:endParaRPr>
          </a:p>
        </p:txBody>
      </p:sp>
      <p:sp>
        <p:nvSpPr>
          <p:cNvPr id="3" name="内容占位符 2"/>
          <p:cNvSpPr/>
          <p:nvPr>
            <p:ph idx="1"/>
          </p:nvPr>
        </p:nvSpPr>
        <p:spPr>
          <a:xfrm>
            <a:off x="838200" y="1690688"/>
            <a:ext cx="10515600" cy="4731477"/>
          </a:xfrm>
        </p:spPr>
        <p:txBody>
          <a:bodyPr>
            <a:normAutofit lnSpcReduction="20000"/>
          </a:bodyPr>
          <a:p>
            <a:r>
              <a:t>这个程序称为</a:t>
            </a:r>
            <a:r>
              <a:rPr>
                <a:solidFill>
                  <a:srgbClr val="FF0000"/>
                </a:solidFill>
              </a:rPr>
              <a:t>尾递归</a:t>
            </a:r>
            <a:r>
              <a:t>(tail recursion)，是使用极端不当的例子。尾递归涉及在最后一行的递归调用。</a:t>
            </a:r>
          </a:p>
          <a:p>
            <a:r>
              <a:t>尾递归可以通过将递归调用变成</a:t>
            </a:r>
            <a:r>
              <a:rPr>
                <a:solidFill>
                  <a:srgbClr val="FF0000"/>
                </a:solidFill>
              </a:rPr>
              <a:t>goto语句</a:t>
            </a:r>
            <a:r>
              <a:t>并在其前加上对函数每个参数的赋值语句而手工消除。它模拟</a:t>
            </a:r>
          </a:p>
          <a:p>
            <a:r>
              <a:t>了递归调用，因为没有什么需要存储；在递归调用结束之后，实际上没有必要知道存储的值。因此，我</a:t>
            </a:r>
          </a:p>
          <a:p>
            <a:r>
              <a:t>们就可以带着在一次递归调用中已经用过的那些值goto到函数的顶部。图3-55中的程序显示图3-54的改</a:t>
            </a:r>
          </a:p>
          <a:p>
            <a:r>
              <a:t>进后的程序。记住，你应该使用更自然的while循环结构。此处使用goto是为说明编译器如何自动地去</a:t>
            </a:r>
          </a:p>
          <a:p>
            <a:r>
              <a:t>除递归。</a:t>
            </a:r>
          </a:p>
        </p:txBody>
      </p:sp>
      <p:pic>
        <p:nvPicPr>
          <p:cNvPr id="4" name="图片 3"/>
          <p:cNvPicPr>
            <a:picLocks noChangeAspect="1"/>
          </p:cNvPicPr>
          <p:nvPr/>
        </p:nvPicPr>
        <p:blipFill>
          <a:blip r:embed="rId1"/>
          <a:stretch>
            <a:fillRect/>
          </a:stretch>
        </p:blipFill>
        <p:spPr>
          <a:xfrm>
            <a:off x="3720465" y="3488055"/>
            <a:ext cx="4581525" cy="2638425"/>
          </a:xfrm>
          <a:prstGeom prst="rect">
            <a:avLst/>
          </a:prstGeom>
        </p:spPr>
      </p:pic>
      <p:pic>
        <p:nvPicPr>
          <p:cNvPr id="6" name="图片 5"/>
          <p:cNvPicPr>
            <a:picLocks noChangeAspect="1"/>
          </p:cNvPicPr>
          <p:nvPr/>
        </p:nvPicPr>
        <p:blipFill>
          <a:blip r:embed="rId2"/>
          <a:stretch>
            <a:fillRect/>
          </a:stretch>
        </p:blipFill>
        <p:spPr>
          <a:xfrm>
            <a:off x="3720465" y="6254115"/>
            <a:ext cx="5286375" cy="276225"/>
          </a:xfrm>
          <a:prstGeom prst="rect">
            <a:avLst/>
          </a:prstGeom>
        </p:spPr>
      </p:pic>
    </p:spTree>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dirty="0">
                <a:sym typeface="+mn-ea"/>
              </a:rPr>
              <a:t>函数调用</a:t>
            </a:r>
            <a:endParaRPr dirty="0">
              <a:sym typeface="+mn-ea"/>
            </a:endParaRPr>
          </a:p>
        </p:txBody>
      </p:sp>
      <p:sp>
        <p:nvSpPr>
          <p:cNvPr id="3" name="内容占位符 2"/>
          <p:cNvSpPr/>
          <p:nvPr>
            <p:ph idx="1"/>
          </p:nvPr>
        </p:nvSpPr>
        <p:spPr>
          <a:xfrm>
            <a:off x="838200" y="1690688"/>
            <a:ext cx="10515600" cy="4731477"/>
          </a:xfrm>
        </p:spPr>
        <p:txBody>
          <a:bodyPr>
            <a:normAutofit lnSpcReduction="20000"/>
          </a:bodyPr>
          <a:p>
            <a:r>
              <a:t>尾递归的去除是如此地简单，以致某些编译器能够自动地完成。但是即使如此，最好还是你的程序自己</a:t>
            </a:r>
          </a:p>
          <a:p>
            <a:r>
              <a:t>去除它。</a:t>
            </a:r>
          </a:p>
          <a:p/>
          <a:p>
            <a:r>
              <a:t>递归总能够被彻底除去(编译器是在转变成汇编语言时完成的)，但是这么做是相当冗长乏味的。一般方</a:t>
            </a:r>
          </a:p>
          <a:p>
            <a:r>
              <a:t>法是要求使用一个栈，而且仅当你能够把最低限度的最小值放到栈上时，这个方法才值得一用。我们将</a:t>
            </a:r>
          </a:p>
          <a:p>
            <a:r>
              <a:t>不对此做进一步的详细讨论，只是指出，虽然非递归程序一般说来确实比等价的递归程序要快，但是速</a:t>
            </a:r>
          </a:p>
          <a:p>
            <a:r>
              <a:t>度优势的代价却是由于去除递归而使得程序清晰性变得不足。</a:t>
            </a:r>
          </a:p>
        </p:txBody>
      </p:sp>
    </p:spTree>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dirty="0">
                <a:sym typeface="+mn-ea"/>
              </a:rPr>
              <a:t>3.4 队列ADT</a:t>
            </a:r>
            <a:endParaRPr dirty="0">
              <a:sym typeface="+mn-ea"/>
            </a:endParaRPr>
          </a:p>
        </p:txBody>
      </p:sp>
      <p:sp>
        <p:nvSpPr>
          <p:cNvPr id="3" name="内容占位符 2"/>
          <p:cNvSpPr/>
          <p:nvPr>
            <p:ph idx="1"/>
          </p:nvPr>
        </p:nvSpPr>
        <p:spPr>
          <a:xfrm>
            <a:off x="838200" y="1690688"/>
            <a:ext cx="10515600" cy="4731477"/>
          </a:xfrm>
        </p:spPr>
        <p:txBody>
          <a:bodyPr>
            <a:normAutofit lnSpcReduction="20000"/>
          </a:bodyPr>
          <a:p>
            <a:r>
              <a:t>像栈一样，</a:t>
            </a:r>
            <a:r>
              <a:rPr>
                <a:solidFill>
                  <a:srgbClr val="FF0000"/>
                </a:solidFill>
              </a:rPr>
              <a:t>队列(queue)</a:t>
            </a:r>
            <a:r>
              <a:t>也是表。然而，使用队列时插入在一端进行而删除</a:t>
            </a:r>
            <a:r>
              <a:rPr lang="zh-CN"/>
              <a:t>则</a:t>
            </a:r>
            <a:r>
              <a:t>在另一端进行。</a:t>
            </a:r>
          </a:p>
        </p:txBody>
      </p:sp>
    </p:spTree>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dirty="0">
                <a:sym typeface="+mn-ea"/>
              </a:rPr>
              <a:t>3.4.1 队列模型</a:t>
            </a:r>
            <a:endParaRPr dirty="0">
              <a:sym typeface="+mn-ea"/>
            </a:endParaRPr>
          </a:p>
        </p:txBody>
      </p:sp>
      <p:sp>
        <p:nvSpPr>
          <p:cNvPr id="3" name="内容占位符 2"/>
          <p:cNvSpPr/>
          <p:nvPr>
            <p:ph idx="1"/>
          </p:nvPr>
        </p:nvSpPr>
        <p:spPr>
          <a:xfrm>
            <a:off x="838200" y="1690688"/>
            <a:ext cx="10515600" cy="4731477"/>
          </a:xfrm>
        </p:spPr>
        <p:txBody>
          <a:bodyPr>
            <a:normAutofit lnSpcReduction="20000"/>
          </a:bodyPr>
          <a:p>
            <a:r>
              <a:t>队列的基本操作是</a:t>
            </a:r>
            <a:r>
              <a:rPr>
                <a:solidFill>
                  <a:srgbClr val="FF0000"/>
                </a:solidFill>
              </a:rPr>
              <a:t>Enqueue(入队)</a:t>
            </a:r>
            <a:r>
              <a:t>，它是在表的末端(叫做</a:t>
            </a:r>
            <a:r>
              <a:rPr>
                <a:solidFill>
                  <a:srgbClr val="FF0000"/>
                </a:solidFill>
              </a:rPr>
              <a:t>队尾(rear)</a:t>
            </a:r>
            <a:r>
              <a:t>)插入一个元素，还有</a:t>
            </a:r>
            <a:r>
              <a:rPr>
                <a:solidFill>
                  <a:srgbClr val="FF0000"/>
                </a:solidFill>
              </a:rPr>
              <a:t>Dequeue(出</a:t>
            </a:r>
            <a:endParaRPr>
              <a:solidFill>
                <a:srgbClr val="FF0000"/>
              </a:solidFill>
            </a:endParaRPr>
          </a:p>
          <a:p>
            <a:r>
              <a:rPr>
                <a:solidFill>
                  <a:srgbClr val="FF0000"/>
                </a:solidFill>
              </a:rPr>
              <a:t>队)</a:t>
            </a:r>
            <a:r>
              <a:t>，它是删除(或返回)在表的开头(叫做</a:t>
            </a:r>
            <a:r>
              <a:rPr>
                <a:solidFill>
                  <a:srgbClr val="FF0000"/>
                </a:solidFill>
              </a:rPr>
              <a:t>队头(front)</a:t>
            </a:r>
            <a:r>
              <a:t>) 的元素。图3-56显示一个队列的抽象模型。</a:t>
            </a:r>
          </a:p>
        </p:txBody>
      </p:sp>
      <p:pic>
        <p:nvPicPr>
          <p:cNvPr id="4" name="图片 3"/>
          <p:cNvPicPr>
            <a:picLocks noChangeAspect="1"/>
          </p:cNvPicPr>
          <p:nvPr/>
        </p:nvPicPr>
        <p:blipFill>
          <a:blip r:embed="rId1"/>
          <a:stretch>
            <a:fillRect/>
          </a:stretch>
        </p:blipFill>
        <p:spPr>
          <a:xfrm>
            <a:off x="3672205" y="3587115"/>
            <a:ext cx="4676775" cy="1743075"/>
          </a:xfrm>
          <a:prstGeom prst="rect">
            <a:avLst/>
          </a:prstGeom>
        </p:spPr>
      </p:pic>
    </p:spTree>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dirty="0">
                <a:sym typeface="+mn-ea"/>
              </a:rPr>
              <a:t>3.4.2 队列的数组实现</a:t>
            </a:r>
            <a:endParaRPr dirty="0">
              <a:sym typeface="+mn-ea"/>
            </a:endParaRPr>
          </a:p>
        </p:txBody>
      </p:sp>
      <p:sp>
        <p:nvSpPr>
          <p:cNvPr id="3" name="内容占位符 2"/>
          <p:cNvSpPr/>
          <p:nvPr>
            <p:ph idx="1"/>
          </p:nvPr>
        </p:nvSpPr>
        <p:spPr>
          <a:xfrm>
            <a:off x="838200" y="1690688"/>
            <a:ext cx="10515600" cy="4731477"/>
          </a:xfrm>
        </p:spPr>
        <p:txBody>
          <a:bodyPr>
            <a:normAutofit lnSpcReduction="20000"/>
          </a:bodyPr>
          <a:p>
            <a:r>
              <a:t>如同栈的情形一样，对于队列而言任何表的实现都是合法的。像栈一样，对于每一种操作，</a:t>
            </a:r>
            <a:r>
              <a:rPr>
                <a:solidFill>
                  <a:srgbClr val="FF0000"/>
                </a:solidFill>
              </a:rPr>
              <a:t>链表实现</a:t>
            </a:r>
            <a:r>
              <a:t>和</a:t>
            </a:r>
          </a:p>
          <a:p>
            <a:r>
              <a:rPr>
                <a:solidFill>
                  <a:srgbClr val="FF0000"/>
                </a:solidFill>
              </a:rPr>
              <a:t>数组实现</a:t>
            </a:r>
            <a:r>
              <a:t>都给出快速的O(1)运行时间。</a:t>
            </a:r>
            <a:r>
              <a:rPr>
                <a:solidFill>
                  <a:srgbClr val="FF0000"/>
                </a:solidFill>
              </a:rPr>
              <a:t>队列的链表实现是直接的，留作练习</a:t>
            </a:r>
            <a:r>
              <a:t>。现在我们讨论队列的数组</a:t>
            </a:r>
          </a:p>
          <a:p>
            <a:r>
              <a:t>实现。</a:t>
            </a:r>
          </a:p>
          <a:p/>
          <a:p>
            <a:r>
              <a:t>对于每一个队列数据结构，我们保留一个数组Queue[]以及位置Front和Rear，它们代表队列的两端。</a:t>
            </a:r>
          </a:p>
          <a:p>
            <a:r>
              <a:t>我们还要记录实际存在于队列中的</a:t>
            </a:r>
            <a:r>
              <a:rPr>
                <a:solidFill>
                  <a:srgbClr val="FF0000"/>
                </a:solidFill>
              </a:rPr>
              <a:t>元素的个数Size</a:t>
            </a:r>
            <a:r>
              <a:t>。所有这些信息是作为一个结构的一部分，除队列例</a:t>
            </a:r>
          </a:p>
          <a:p>
            <a:r>
              <a:t>程本身外通常不会有例程直接访问它们。下图表示处于某个中间状态的一个队列。顺便指出，图中那些</a:t>
            </a:r>
          </a:p>
          <a:p>
            <a:r>
              <a:t>空白单元是有着不确定的值的。特别地，前三个单元含有曾经属于该队列的元素。</a:t>
            </a:r>
          </a:p>
        </p:txBody>
      </p:sp>
      <p:pic>
        <p:nvPicPr>
          <p:cNvPr id="4" name="图片 3"/>
          <p:cNvPicPr>
            <a:picLocks noChangeAspect="1"/>
          </p:cNvPicPr>
          <p:nvPr/>
        </p:nvPicPr>
        <p:blipFill>
          <a:blip r:embed="rId1"/>
          <a:stretch>
            <a:fillRect/>
          </a:stretch>
        </p:blipFill>
        <p:spPr>
          <a:xfrm>
            <a:off x="4202430" y="4603750"/>
            <a:ext cx="3505200" cy="95250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endParaRPr lang="zh-CN" altLang="en-US" dirty="0"/>
          </a:p>
          <a:p>
            <a:r>
              <a:rPr lang="en-US" altLang="zh-CN" dirty="0"/>
              <a:t>	</a:t>
            </a:r>
            <a:endParaRPr lang="en-US" altLang="zh-CN" dirty="0"/>
          </a:p>
        </p:txBody>
      </p:sp>
      <p:sp>
        <p:nvSpPr>
          <p:cNvPr id="2" name="标题 1"/>
          <p:cNvSpPr>
            <a:spLocks noGrp="1"/>
          </p:cNvSpPr>
          <p:nvPr>
            <p:ph type="title"/>
          </p:nvPr>
        </p:nvSpPr>
        <p:spPr/>
        <p:txBody>
          <a:bodyPr/>
          <a:lstStyle/>
          <a:p>
            <a:r>
              <a:rPr dirty="0"/>
              <a:t>1.2.</a:t>
            </a:r>
            <a:r>
              <a:rPr lang="en-US" dirty="0"/>
              <a:t>5</a:t>
            </a:r>
            <a:r>
              <a:rPr dirty="0"/>
              <a:t> </a:t>
            </a:r>
            <a:r>
              <a:rPr lang="zh-CN" dirty="0"/>
              <a:t>证明的方法</a:t>
            </a:r>
            <a:endParaRPr lang="zh-CN" dirty="0"/>
          </a:p>
        </p:txBody>
      </p:sp>
      <p:pic>
        <p:nvPicPr>
          <p:cNvPr id="5" name="图片 4"/>
          <p:cNvPicPr>
            <a:picLocks noChangeAspect="1"/>
          </p:cNvPicPr>
          <p:nvPr/>
        </p:nvPicPr>
        <p:blipFill>
          <a:blip r:embed="rId1"/>
          <a:stretch>
            <a:fillRect/>
          </a:stretch>
        </p:blipFill>
        <p:spPr>
          <a:xfrm>
            <a:off x="1457325" y="2166620"/>
            <a:ext cx="9277350" cy="2524125"/>
          </a:xfrm>
          <a:prstGeom prst="rect">
            <a:avLst/>
          </a:prstGeom>
        </p:spPr>
      </p:pic>
    </p:spTree>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dirty="0">
                <a:sym typeface="+mn-ea"/>
              </a:rPr>
              <a:t>3.4.2 队列的数组实现</a:t>
            </a:r>
            <a:endParaRPr dirty="0">
              <a:sym typeface="+mn-ea"/>
            </a:endParaRPr>
          </a:p>
        </p:txBody>
      </p:sp>
      <p:sp>
        <p:nvSpPr>
          <p:cNvPr id="3" name="内容占位符 2"/>
          <p:cNvSpPr/>
          <p:nvPr>
            <p:ph idx="1"/>
          </p:nvPr>
        </p:nvSpPr>
        <p:spPr>
          <a:xfrm>
            <a:off x="838200" y="1478915"/>
            <a:ext cx="10515600" cy="4943475"/>
          </a:xfrm>
        </p:spPr>
        <p:txBody>
          <a:bodyPr>
            <a:normAutofit lnSpcReduction="10000"/>
          </a:bodyPr>
          <a:p>
            <a:r>
              <a:t>操作应该是清楚的。为使一个元素X</a:t>
            </a:r>
            <a:r>
              <a:rPr lang="zh-CN">
                <a:sym typeface="+mn-ea"/>
              </a:rPr>
              <a:t>入</a:t>
            </a:r>
            <a:r>
              <a:t>队，我们让Size和Rear增1，然后置Queue[Rear]=X。若使一个元</a:t>
            </a:r>
          </a:p>
          <a:p>
            <a:r>
              <a:t>素出队，我们置返回值为Queue[Front]，Size减1，然后使Front增1。也可能有其他的策略(将在后面</a:t>
            </a:r>
          </a:p>
          <a:p>
            <a:r>
              <a:t>讨论)。现在论述错误的检测。</a:t>
            </a:r>
          </a:p>
          <a:p/>
          <a:p>
            <a:r>
              <a:t>这种实现存在一个潜在的问题。经过10次</a:t>
            </a:r>
            <a:r>
              <a:rPr lang="zh-CN">
                <a:sym typeface="+mn-ea"/>
              </a:rPr>
              <a:t>入</a:t>
            </a:r>
            <a:r>
              <a:t>队后队列似乎是满了，因为Rear现在是10，而下一次再</a:t>
            </a:r>
            <a:r>
              <a:rPr lang="zh-CN">
                <a:sym typeface="+mn-ea"/>
              </a:rPr>
              <a:t>入</a:t>
            </a:r>
            <a:endParaRPr lang="zh-CN">
              <a:sym typeface="+mn-ea"/>
            </a:endParaRPr>
          </a:p>
          <a:p>
            <a:r>
              <a:t>队就会是一个不存在的位置。然而，队列中也许只存在几个元素，因为若干元素可能已经出队了。像栈</a:t>
            </a:r>
          </a:p>
          <a:p>
            <a:r>
              <a:t>一样，即使在有许多操作的情况下队列也常常不是很大。</a:t>
            </a:r>
          </a:p>
          <a:p/>
          <a:p>
            <a:r>
              <a:t>简单的解决方法是，</a:t>
            </a:r>
            <a:r>
              <a:rPr>
                <a:solidFill>
                  <a:srgbClr val="FF0000"/>
                </a:solidFill>
              </a:rPr>
              <a:t>只要Front或Rear到达数组的尾端，它就又绕回到开头</a:t>
            </a:r>
            <a:r>
              <a:t>。下图显示在某些操作期</a:t>
            </a:r>
          </a:p>
          <a:p>
            <a:r>
              <a:t>间的队列情况。这叫做</a:t>
            </a:r>
            <a:r>
              <a:rPr>
                <a:solidFill>
                  <a:srgbClr val="FF0000"/>
                </a:solidFill>
              </a:rPr>
              <a:t>循环数组</a:t>
            </a:r>
            <a:r>
              <a:t>(circular array) 实现。</a:t>
            </a:r>
          </a:p>
          <a:p/>
          <a:p>
            <a:r>
              <a:t>实现回绕所需要的附加代码是极小的(虽然它可能使得运行时间加倍)。如果Front或Rear增1使得超越</a:t>
            </a:r>
          </a:p>
          <a:p>
            <a:r>
              <a:t>了数组，那么其值就要重置为数组的第一个位置。</a:t>
            </a:r>
          </a:p>
        </p:txBody>
      </p:sp>
    </p:spTree>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dirty="0">
                <a:sym typeface="+mn-ea"/>
              </a:rPr>
              <a:t>3.4.2 队列的数组实现</a:t>
            </a:r>
            <a:endParaRPr dirty="0">
              <a:sym typeface="+mn-ea"/>
            </a:endParaRPr>
          </a:p>
        </p:txBody>
      </p:sp>
      <p:sp>
        <p:nvSpPr>
          <p:cNvPr id="3" name="内容占位符 2"/>
          <p:cNvSpPr/>
          <p:nvPr>
            <p:ph idx="1"/>
          </p:nvPr>
        </p:nvSpPr>
        <p:spPr>
          <a:xfrm>
            <a:off x="838200" y="1690688"/>
            <a:ext cx="10515600" cy="4731477"/>
          </a:xfrm>
        </p:spPr>
        <p:txBody>
          <a:bodyPr>
            <a:normAutofit/>
          </a:bodyPr>
          <a:p/>
        </p:txBody>
      </p:sp>
      <p:pic>
        <p:nvPicPr>
          <p:cNvPr id="4" name="图片 3"/>
          <p:cNvPicPr>
            <a:picLocks noChangeAspect="1"/>
          </p:cNvPicPr>
          <p:nvPr/>
        </p:nvPicPr>
        <p:blipFill>
          <a:blip r:embed="rId1"/>
          <a:stretch>
            <a:fillRect/>
          </a:stretch>
        </p:blipFill>
        <p:spPr>
          <a:xfrm>
            <a:off x="4454525" y="1691005"/>
            <a:ext cx="3028950" cy="4410075"/>
          </a:xfrm>
          <a:prstGeom prst="rect">
            <a:avLst/>
          </a:prstGeom>
        </p:spPr>
      </p:pic>
    </p:spTree>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dirty="0">
                <a:sym typeface="+mn-ea"/>
              </a:rPr>
              <a:t>3.4.2 队列的数组实现</a:t>
            </a:r>
            <a:endParaRPr dirty="0">
              <a:sym typeface="+mn-ea"/>
            </a:endParaRPr>
          </a:p>
        </p:txBody>
      </p:sp>
      <p:sp>
        <p:nvSpPr>
          <p:cNvPr id="3" name="内容占位符 2"/>
          <p:cNvSpPr/>
          <p:nvPr>
            <p:ph idx="1"/>
          </p:nvPr>
        </p:nvSpPr>
        <p:spPr>
          <a:xfrm>
            <a:off x="838200" y="1690688"/>
            <a:ext cx="10515600" cy="4731477"/>
          </a:xfrm>
        </p:spPr>
        <p:txBody>
          <a:bodyPr>
            <a:normAutofit/>
          </a:bodyPr>
          <a:p/>
        </p:txBody>
      </p:sp>
      <p:pic>
        <p:nvPicPr>
          <p:cNvPr id="5" name="图片 4"/>
          <p:cNvPicPr>
            <a:picLocks noChangeAspect="1"/>
          </p:cNvPicPr>
          <p:nvPr/>
        </p:nvPicPr>
        <p:blipFill>
          <a:blip r:embed="rId1"/>
          <a:stretch>
            <a:fillRect/>
          </a:stretch>
        </p:blipFill>
        <p:spPr>
          <a:xfrm>
            <a:off x="4214495" y="2029460"/>
            <a:ext cx="3762375" cy="3505200"/>
          </a:xfrm>
          <a:prstGeom prst="rect">
            <a:avLst/>
          </a:prstGeom>
        </p:spPr>
      </p:pic>
    </p:spTree>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dirty="0">
                <a:sym typeface="+mn-ea"/>
              </a:rPr>
              <a:t>3.4.2 队列的数组实现</a:t>
            </a:r>
            <a:endParaRPr dirty="0">
              <a:sym typeface="+mn-ea"/>
            </a:endParaRPr>
          </a:p>
        </p:txBody>
      </p:sp>
      <p:sp>
        <p:nvSpPr>
          <p:cNvPr id="3" name="内容占位符 2"/>
          <p:cNvSpPr/>
          <p:nvPr>
            <p:ph idx="1"/>
          </p:nvPr>
        </p:nvSpPr>
        <p:spPr>
          <a:xfrm>
            <a:off x="838200" y="1690688"/>
            <a:ext cx="10515600" cy="4731477"/>
          </a:xfrm>
        </p:spPr>
        <p:txBody>
          <a:bodyPr>
            <a:normAutofit/>
          </a:bodyPr>
          <a:p>
            <a:r>
              <a:t>关于队列的循环实现，有两件事情要警惕。第一，</a:t>
            </a:r>
            <a:r>
              <a:rPr>
                <a:solidFill>
                  <a:srgbClr val="FF0000"/>
                </a:solidFill>
              </a:rPr>
              <a:t>检测队列是否为空</a:t>
            </a:r>
            <a:r>
              <a:t>是很重要的，因为当队列为空时一</a:t>
            </a:r>
          </a:p>
          <a:p>
            <a:r>
              <a:t>次Dequeue操作将不知不觉地返回一个不确定的值。第二，某些程序设计人员使用不同的方法来表示队</a:t>
            </a:r>
          </a:p>
          <a:p>
            <a:r>
              <a:t>列的队头和队尾。例如，有些人并不用一个单元来表示队列的大小，因为他们依靠的是基准情形，即</a:t>
            </a:r>
          </a:p>
          <a:p>
            <a:r>
              <a:rPr>
                <a:solidFill>
                  <a:srgbClr val="FF0000"/>
                </a:solidFill>
              </a:rPr>
              <a:t>当队列为空时Rear</a:t>
            </a:r>
            <a:r>
              <a:rPr lang="en-US">
                <a:solidFill>
                  <a:srgbClr val="FF0000"/>
                </a:solidFill>
              </a:rPr>
              <a:t> </a:t>
            </a:r>
            <a:r>
              <a:rPr>
                <a:solidFill>
                  <a:srgbClr val="FF0000"/>
                </a:solidFill>
              </a:rPr>
              <a:t>=</a:t>
            </a:r>
            <a:r>
              <a:rPr lang="en-US">
                <a:solidFill>
                  <a:srgbClr val="FF0000"/>
                </a:solidFill>
              </a:rPr>
              <a:t> </a:t>
            </a:r>
            <a:r>
              <a:rPr>
                <a:solidFill>
                  <a:srgbClr val="FF0000"/>
                </a:solidFill>
              </a:rPr>
              <a:t>Front</a:t>
            </a:r>
            <a:r>
              <a:rPr lang="en-US">
                <a:solidFill>
                  <a:srgbClr val="FF0000"/>
                </a:solidFill>
              </a:rPr>
              <a:t> </a:t>
            </a:r>
            <a:r>
              <a:rPr>
                <a:solidFill>
                  <a:srgbClr val="FF0000"/>
                </a:solidFill>
              </a:rPr>
              <a:t>-</a:t>
            </a:r>
            <a:r>
              <a:rPr lang="en-US">
                <a:solidFill>
                  <a:srgbClr val="FF0000"/>
                </a:solidFill>
              </a:rPr>
              <a:t> </a:t>
            </a:r>
            <a:r>
              <a:rPr>
                <a:solidFill>
                  <a:srgbClr val="FF0000"/>
                </a:solidFill>
              </a:rPr>
              <a:t>1</a:t>
            </a:r>
            <a:r>
              <a:t>。队列的大小是通过比较Rear和Front隐式算出的。这是一种非常隐秘</a:t>
            </a:r>
          </a:p>
          <a:p>
            <a:r>
              <a:t>的方法，因为存在某些特殊的情形，因此，如果你需要修改用这种方式编写的代码，那么你就要特别仔</a:t>
            </a:r>
          </a:p>
          <a:p>
            <a:r>
              <a:t>细。如果队列的大小不是结构的一部分，</a:t>
            </a:r>
            <a:r>
              <a:rPr>
                <a:solidFill>
                  <a:srgbClr val="FF0000"/>
                </a:solidFill>
              </a:rPr>
              <a:t>那么若数组的大小为ASize，则当存在ASize-1个元素时队列</a:t>
            </a:r>
            <a:endParaRPr>
              <a:solidFill>
                <a:srgbClr val="FF0000"/>
              </a:solidFill>
            </a:endParaRPr>
          </a:p>
          <a:p>
            <a:r>
              <a:rPr>
                <a:solidFill>
                  <a:srgbClr val="FF0000"/>
                </a:solidFill>
              </a:rPr>
              <a:t>就满了</a:t>
            </a:r>
            <a:r>
              <a:t>，因为只有ASize个不同的大小值可被区分，而0是其中的一个。采用任意一种你喜欢的风格， </a:t>
            </a:r>
          </a:p>
          <a:p>
            <a:r>
              <a:t>但要确保你的所有例程都是一致的。由于实现方法有多种选择，因此如果你不使用表示大小的域，那就</a:t>
            </a:r>
          </a:p>
          <a:p>
            <a:r>
              <a:t>很可能有必要进行一些讨论，否则会在一个程序中使用两种选择。</a:t>
            </a:r>
          </a:p>
        </p:txBody>
      </p:sp>
    </p:spTree>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dirty="0">
                <a:sym typeface="+mn-ea"/>
              </a:rPr>
              <a:t>3.4.2 队列的数组实现</a:t>
            </a:r>
            <a:endParaRPr dirty="0">
              <a:sym typeface="+mn-ea"/>
            </a:endParaRPr>
          </a:p>
        </p:txBody>
      </p:sp>
      <p:sp>
        <p:nvSpPr>
          <p:cNvPr id="3" name="内容占位符 2"/>
          <p:cNvSpPr/>
          <p:nvPr>
            <p:ph idx="1"/>
          </p:nvPr>
        </p:nvSpPr>
        <p:spPr>
          <a:xfrm>
            <a:off x="838200" y="1690688"/>
            <a:ext cx="10515600" cy="4731477"/>
          </a:xfrm>
        </p:spPr>
        <p:txBody>
          <a:bodyPr>
            <a:normAutofit/>
          </a:bodyPr>
          <a:p>
            <a:r>
              <a:t>在保证Enqueue的次数不会大于队列的大小的应用中，使用回绕是没有必要的。像栈一样，除非主调例</a:t>
            </a:r>
          </a:p>
          <a:p>
            <a:r>
              <a:t>程肯定队列非空，否则Dequeue很少执行。因此对这种操作，只要不是关键的代码，错误的调用常常被</a:t>
            </a:r>
          </a:p>
          <a:p>
            <a:r>
              <a:t>跳过。一般说来这并不是无可非议的，因为你可能得到的时间节省量是极小的。</a:t>
            </a:r>
          </a:p>
          <a:p/>
          <a:p>
            <a:r>
              <a:t>我们通过编写某些队列的例程来结束本节，其余例程留作练习。首先，在图3-57中给出队列的声明。正</a:t>
            </a:r>
          </a:p>
          <a:p>
            <a:r>
              <a:t>如对于栈的数组实现所做的那样，我们添加一个最大大小的域。还需要提供例程CreateQueue和</a:t>
            </a:r>
          </a:p>
          <a:p>
            <a:r>
              <a:t>DisposeQueue。此外，我们还要提供测试一个队列是否为空的例程以及构造一个空队列的例程(图3-58</a:t>
            </a:r>
          </a:p>
          <a:p>
            <a:r>
              <a:t>和图3-59)。读者可以编写函数IsFull，它完成其名字所指出的功能。注意，Rear在Front之前预初始化</a:t>
            </a:r>
          </a:p>
          <a:p>
            <a:r>
              <a:t>为1。我们将要编写的最后的操作是Enqueue例程。严格遵循上面的描述，我们在图3-60得到队列的数组</a:t>
            </a:r>
          </a:p>
          <a:p>
            <a:r>
              <a:t>实现。</a:t>
            </a:r>
          </a:p>
        </p:txBody>
      </p:sp>
    </p:spTree>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dirty="0">
                <a:sym typeface="+mn-ea"/>
              </a:rPr>
              <a:t>3.4.2 队列的数组实现</a:t>
            </a:r>
            <a:endParaRPr dirty="0">
              <a:sym typeface="+mn-ea"/>
            </a:endParaRPr>
          </a:p>
        </p:txBody>
      </p:sp>
      <p:pic>
        <p:nvPicPr>
          <p:cNvPr id="5" name="内容占位符 4"/>
          <p:cNvPicPr>
            <a:picLocks noChangeAspect="1"/>
          </p:cNvPicPr>
          <p:nvPr>
            <p:ph idx="1"/>
          </p:nvPr>
        </p:nvPicPr>
        <p:blipFill>
          <a:blip r:embed="rId1"/>
          <a:stretch>
            <a:fillRect/>
          </a:stretch>
        </p:blipFill>
        <p:spPr>
          <a:xfrm>
            <a:off x="3669665" y="1450975"/>
            <a:ext cx="4852670" cy="4731385"/>
          </a:xfrm>
          <a:prstGeom prst="rect">
            <a:avLst/>
          </a:prstGeom>
        </p:spPr>
      </p:pic>
      <p:pic>
        <p:nvPicPr>
          <p:cNvPr id="6" name="图片 5"/>
          <p:cNvPicPr>
            <a:picLocks noChangeAspect="1"/>
          </p:cNvPicPr>
          <p:nvPr/>
        </p:nvPicPr>
        <p:blipFill>
          <a:blip r:embed="rId2"/>
          <a:stretch>
            <a:fillRect/>
          </a:stretch>
        </p:blipFill>
        <p:spPr>
          <a:xfrm>
            <a:off x="4286250" y="6310630"/>
            <a:ext cx="2066925" cy="247650"/>
          </a:xfrm>
          <a:prstGeom prst="rect">
            <a:avLst/>
          </a:prstGeom>
        </p:spPr>
      </p:pic>
    </p:spTree>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dirty="0">
                <a:sym typeface="+mn-ea"/>
              </a:rPr>
              <a:t>3.4.2 队列的数组实现</a:t>
            </a:r>
            <a:endParaRPr dirty="0">
              <a:sym typeface="+mn-ea"/>
            </a:endParaRPr>
          </a:p>
        </p:txBody>
      </p:sp>
      <p:pic>
        <p:nvPicPr>
          <p:cNvPr id="4" name="内容占位符 3"/>
          <p:cNvPicPr>
            <a:picLocks noChangeAspect="1"/>
          </p:cNvPicPr>
          <p:nvPr>
            <p:ph idx="1"/>
          </p:nvPr>
        </p:nvPicPr>
        <p:blipFill>
          <a:blip r:embed="rId1"/>
          <a:stretch>
            <a:fillRect/>
          </a:stretch>
        </p:blipFill>
        <p:spPr>
          <a:xfrm>
            <a:off x="1943735" y="2938780"/>
            <a:ext cx="2771775" cy="981075"/>
          </a:xfrm>
          <a:prstGeom prst="rect">
            <a:avLst/>
          </a:prstGeom>
        </p:spPr>
      </p:pic>
      <p:pic>
        <p:nvPicPr>
          <p:cNvPr id="6" name="图片 5"/>
          <p:cNvPicPr>
            <a:picLocks noChangeAspect="1"/>
          </p:cNvPicPr>
          <p:nvPr/>
        </p:nvPicPr>
        <p:blipFill>
          <a:blip r:embed="rId2"/>
          <a:stretch>
            <a:fillRect/>
          </a:stretch>
        </p:blipFill>
        <p:spPr>
          <a:xfrm>
            <a:off x="6492240" y="2938780"/>
            <a:ext cx="2790825" cy="1304925"/>
          </a:xfrm>
          <a:prstGeom prst="rect">
            <a:avLst/>
          </a:prstGeom>
        </p:spPr>
      </p:pic>
      <p:pic>
        <p:nvPicPr>
          <p:cNvPr id="7" name="图片 6"/>
          <p:cNvPicPr>
            <a:picLocks noChangeAspect="1"/>
          </p:cNvPicPr>
          <p:nvPr/>
        </p:nvPicPr>
        <p:blipFill>
          <a:blip r:embed="rId3"/>
          <a:stretch>
            <a:fillRect/>
          </a:stretch>
        </p:blipFill>
        <p:spPr>
          <a:xfrm>
            <a:off x="1219200" y="4762500"/>
            <a:ext cx="3609975" cy="323850"/>
          </a:xfrm>
          <a:prstGeom prst="rect">
            <a:avLst/>
          </a:prstGeom>
        </p:spPr>
      </p:pic>
      <p:pic>
        <p:nvPicPr>
          <p:cNvPr id="8" name="图片 7"/>
          <p:cNvPicPr>
            <a:picLocks noChangeAspect="1"/>
          </p:cNvPicPr>
          <p:nvPr/>
        </p:nvPicPr>
        <p:blipFill>
          <a:blip r:embed="rId4"/>
          <a:stretch>
            <a:fillRect/>
          </a:stretch>
        </p:blipFill>
        <p:spPr>
          <a:xfrm>
            <a:off x="5911215" y="4819650"/>
            <a:ext cx="3371850" cy="266700"/>
          </a:xfrm>
          <a:prstGeom prst="rect">
            <a:avLst/>
          </a:prstGeom>
        </p:spPr>
      </p:pic>
    </p:spTree>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dirty="0">
                <a:sym typeface="+mn-ea"/>
              </a:rPr>
              <a:t>3.4.2 队列的数组实现</a:t>
            </a:r>
            <a:endParaRPr dirty="0">
              <a:sym typeface="+mn-ea"/>
            </a:endParaRPr>
          </a:p>
        </p:txBody>
      </p:sp>
      <p:pic>
        <p:nvPicPr>
          <p:cNvPr id="5" name="内容占位符 4"/>
          <p:cNvPicPr>
            <a:picLocks noChangeAspect="1"/>
          </p:cNvPicPr>
          <p:nvPr>
            <p:ph idx="1"/>
          </p:nvPr>
        </p:nvPicPr>
        <p:blipFill>
          <a:blip r:embed="rId1"/>
          <a:stretch>
            <a:fillRect/>
          </a:stretch>
        </p:blipFill>
        <p:spPr>
          <a:xfrm>
            <a:off x="4100195" y="2185670"/>
            <a:ext cx="3990975" cy="3514725"/>
          </a:xfrm>
          <a:prstGeom prst="rect">
            <a:avLst/>
          </a:prstGeom>
        </p:spPr>
      </p:pic>
      <p:pic>
        <p:nvPicPr>
          <p:cNvPr id="6" name="图片 5"/>
          <p:cNvPicPr>
            <a:picLocks noChangeAspect="1"/>
          </p:cNvPicPr>
          <p:nvPr/>
        </p:nvPicPr>
        <p:blipFill>
          <a:blip r:embed="rId2"/>
          <a:stretch>
            <a:fillRect/>
          </a:stretch>
        </p:blipFill>
        <p:spPr>
          <a:xfrm>
            <a:off x="4370070" y="5881370"/>
            <a:ext cx="3028950" cy="428625"/>
          </a:xfrm>
          <a:prstGeom prst="rect">
            <a:avLst/>
          </a:prstGeom>
        </p:spPr>
      </p:pic>
    </p:spTree>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dirty="0">
                <a:sym typeface="+mn-ea"/>
              </a:rPr>
              <a:t>3.4.3</a:t>
            </a:r>
            <a:r>
              <a:rPr lang="en-US" dirty="0">
                <a:sym typeface="+mn-ea"/>
              </a:rPr>
              <a:t> </a:t>
            </a:r>
            <a:r>
              <a:rPr dirty="0">
                <a:sym typeface="+mn-ea"/>
              </a:rPr>
              <a:t>队列的应用</a:t>
            </a:r>
            <a:endParaRPr dirty="0">
              <a:sym typeface="+mn-ea"/>
            </a:endParaRPr>
          </a:p>
        </p:txBody>
      </p:sp>
      <p:sp>
        <p:nvSpPr>
          <p:cNvPr id="3" name="内容占位符 2"/>
          <p:cNvSpPr/>
          <p:nvPr>
            <p:ph idx="1"/>
          </p:nvPr>
        </p:nvSpPr>
        <p:spPr>
          <a:xfrm>
            <a:off x="838200" y="1690688"/>
            <a:ext cx="10515600" cy="4731477"/>
          </a:xfrm>
        </p:spPr>
        <p:txBody>
          <a:bodyPr>
            <a:normAutofit/>
          </a:bodyPr>
          <a:p>
            <a:r>
              <a:t>有几种使用队列给出提高运行效率的算法。它们当中有些可以在</a:t>
            </a:r>
            <a:r>
              <a:rPr>
                <a:solidFill>
                  <a:srgbClr val="FF0000"/>
                </a:solidFill>
              </a:rPr>
              <a:t>图论</a:t>
            </a:r>
            <a:r>
              <a:t>中找到，我们将在第9章讨论它们。这里，先给出某些应用队列的例子。</a:t>
            </a:r>
          </a:p>
          <a:p/>
          <a:p>
            <a:r>
              <a:t>当作业送交给一台行式打印机，它们就按照到达的顺序被排列起来。因此，被送往行式打印机的作业基</a:t>
            </a:r>
          </a:p>
          <a:p>
            <a:r>
              <a:t>本上是被放到一个队列中。</a:t>
            </a:r>
          </a:p>
          <a:p/>
          <a:p>
            <a:r>
              <a:t>实际生活中的每次排队都(应该)是一个队列。例如，在一些售票口排列的队都是队列，因为服务的顺序</a:t>
            </a:r>
          </a:p>
          <a:p>
            <a:r>
              <a:t>是先来到的先买票。</a:t>
            </a:r>
          </a:p>
          <a:p/>
          <a:p>
            <a:r>
              <a:rPr>
                <a:sym typeface="+mn-ea"/>
              </a:rPr>
              <a:t>另一个例子是关于计算机网络的。有许多种PC机的网络设置，其中磁盘是放在一台叫做文件服务器的机</a:t>
            </a:r>
            <a:endParaRPr>
              <a:sym typeface="+mn-ea"/>
            </a:endParaRPr>
          </a:p>
          <a:p>
            <a:r>
              <a:rPr>
                <a:sym typeface="+mn-ea"/>
              </a:rPr>
              <a:t>器上的。使用其他计算机的用户是按照先到先使用的原则访问文件的，因此其数据结构是一个队列。</a:t>
            </a:r>
            <a:endParaRPr>
              <a:sym typeface="+mn-ea"/>
            </a:endParaRPr>
          </a:p>
        </p:txBody>
      </p:sp>
    </p:spTree>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dirty="0">
                <a:sym typeface="+mn-ea"/>
              </a:rPr>
              <a:t>3.4.3</a:t>
            </a:r>
            <a:r>
              <a:rPr lang="en-US" dirty="0">
                <a:sym typeface="+mn-ea"/>
              </a:rPr>
              <a:t> </a:t>
            </a:r>
            <a:r>
              <a:rPr dirty="0">
                <a:sym typeface="+mn-ea"/>
              </a:rPr>
              <a:t>队列的应用</a:t>
            </a:r>
            <a:endParaRPr dirty="0">
              <a:sym typeface="+mn-ea"/>
            </a:endParaRPr>
          </a:p>
        </p:txBody>
      </p:sp>
      <p:sp>
        <p:nvSpPr>
          <p:cNvPr id="3" name="内容占位符 2"/>
          <p:cNvSpPr/>
          <p:nvPr>
            <p:ph idx="1"/>
          </p:nvPr>
        </p:nvSpPr>
        <p:spPr>
          <a:xfrm>
            <a:off x="838200" y="1690688"/>
            <a:ext cx="10515600" cy="4731477"/>
          </a:xfrm>
        </p:spPr>
        <p:txBody>
          <a:bodyPr>
            <a:normAutofit/>
          </a:bodyPr>
          <a:p>
            <a:r>
              <a:t>进一步的例子如下：</a:t>
            </a:r>
          </a:p>
          <a:p>
            <a:pPr marL="285750" indent="-285750">
              <a:buFont typeface="Arial" panose="020B0604020202020204" pitchFamily="34" charset="0"/>
              <a:buChar char="•"/>
            </a:pPr>
            <a:r>
              <a:t>当所有的接线员忙得不可开交的时候，对大公司的传呼一般都被放到一个队列中。</a:t>
            </a:r>
          </a:p>
          <a:p>
            <a:pPr marL="285750" indent="-285750">
              <a:buFont typeface="Arial" panose="020B0604020202020204" pitchFamily="34" charset="0"/>
              <a:buChar char="•"/>
            </a:pPr>
            <a:r>
              <a:t>在大规模的大学里，如果所有的终端都被占用，由于资源有限，学生们必须在一个等待表上签字。</a:t>
            </a:r>
          </a:p>
          <a:p>
            <a:pPr>
              <a:buFont typeface="Arial" panose="020B0604020202020204" pitchFamily="34" charset="0"/>
            </a:pPr>
            <a:r>
              <a:t>在终端上呆得时间最长的学生将首先被强制离开，而等待时间最长的学生则将是下一个被允许使用终端</a:t>
            </a:r>
          </a:p>
          <a:p>
            <a:pPr>
              <a:buFont typeface="Arial" panose="020B0604020202020204" pitchFamily="34" charset="0"/>
            </a:pPr>
            <a:r>
              <a:t>的用户。</a:t>
            </a:r>
          </a:p>
          <a:p>
            <a:pPr>
              <a:buFont typeface="Arial" panose="020B0604020202020204" pitchFamily="34" charset="0"/>
            </a:p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endParaRPr lang="zh-CN" altLang="en-US" dirty="0"/>
          </a:p>
          <a:p>
            <a:r>
              <a:rPr lang="en-US" altLang="zh-CN" dirty="0"/>
              <a:t>	</a:t>
            </a:r>
            <a:endParaRPr lang="en-US" altLang="zh-CN" dirty="0"/>
          </a:p>
        </p:txBody>
      </p:sp>
      <p:sp>
        <p:nvSpPr>
          <p:cNvPr id="2" name="标题 1"/>
          <p:cNvSpPr>
            <a:spLocks noGrp="1"/>
          </p:cNvSpPr>
          <p:nvPr>
            <p:ph type="title"/>
          </p:nvPr>
        </p:nvSpPr>
        <p:spPr/>
        <p:txBody>
          <a:bodyPr/>
          <a:lstStyle/>
          <a:p>
            <a:r>
              <a:rPr dirty="0"/>
              <a:t>1.2.</a:t>
            </a:r>
            <a:r>
              <a:rPr lang="en-US" dirty="0"/>
              <a:t>5</a:t>
            </a:r>
            <a:r>
              <a:rPr dirty="0"/>
              <a:t> </a:t>
            </a:r>
            <a:r>
              <a:rPr lang="zh-CN" dirty="0"/>
              <a:t>证明的方法</a:t>
            </a:r>
            <a:endParaRPr lang="zh-CN" dirty="0"/>
          </a:p>
        </p:txBody>
      </p:sp>
      <p:pic>
        <p:nvPicPr>
          <p:cNvPr id="4" name="图片 3"/>
          <p:cNvPicPr>
            <a:picLocks noChangeAspect="1"/>
          </p:cNvPicPr>
          <p:nvPr/>
        </p:nvPicPr>
        <p:blipFill>
          <a:blip r:embed="rId1"/>
          <a:stretch>
            <a:fillRect/>
          </a:stretch>
        </p:blipFill>
        <p:spPr>
          <a:xfrm>
            <a:off x="1438275" y="1557020"/>
            <a:ext cx="9315450" cy="3743325"/>
          </a:xfrm>
          <a:prstGeom prst="rect">
            <a:avLst/>
          </a:prstGeom>
        </p:spPr>
      </p:pic>
    </p:spTree>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dirty="0">
                <a:sym typeface="+mn-ea"/>
              </a:rPr>
              <a:t>3.4.3</a:t>
            </a:r>
            <a:r>
              <a:rPr lang="en-US" dirty="0">
                <a:sym typeface="+mn-ea"/>
              </a:rPr>
              <a:t> </a:t>
            </a:r>
            <a:r>
              <a:rPr dirty="0">
                <a:sym typeface="+mn-ea"/>
              </a:rPr>
              <a:t>队列的应用</a:t>
            </a:r>
            <a:endParaRPr dirty="0">
              <a:sym typeface="+mn-ea"/>
            </a:endParaRPr>
          </a:p>
        </p:txBody>
      </p:sp>
      <p:sp>
        <p:nvSpPr>
          <p:cNvPr id="3" name="内容占位符 2"/>
          <p:cNvSpPr/>
          <p:nvPr>
            <p:ph idx="1"/>
          </p:nvPr>
        </p:nvSpPr>
        <p:spPr>
          <a:xfrm>
            <a:off x="838200" y="1690688"/>
            <a:ext cx="10515600" cy="4731477"/>
          </a:xfrm>
        </p:spPr>
        <p:txBody>
          <a:bodyPr>
            <a:normAutofit/>
          </a:bodyPr>
          <a:p>
            <a:r>
              <a:rPr>
                <a:sym typeface="+mn-ea"/>
              </a:rPr>
              <a:t>处理用概率的方法计算用户排队预计等待时间、等待服务的队列能够排多长，以及其他一些诸如此类的</a:t>
            </a:r>
            <a:endParaRPr>
              <a:sym typeface="+mn-ea"/>
            </a:endParaRPr>
          </a:p>
          <a:p>
            <a:r>
              <a:rPr>
                <a:sym typeface="+mn-ea"/>
              </a:rPr>
              <a:t>问题将用到被称为排队论(queueing theory)的整个数学分支。问题的答案依赖于用户加入队列的频率</a:t>
            </a:r>
            <a:endParaRPr>
              <a:sym typeface="+mn-ea"/>
            </a:endParaRPr>
          </a:p>
          <a:p>
            <a:r>
              <a:rPr>
                <a:sym typeface="+mn-ea"/>
              </a:rPr>
              <a:t>以及一旦用户得到服务时处理服务花费的时间。这两个参数作为概率分布函数给出。在一些简单的情况</a:t>
            </a:r>
            <a:endParaRPr>
              <a:sym typeface="+mn-ea"/>
            </a:endParaRPr>
          </a:p>
          <a:p>
            <a:r>
              <a:rPr>
                <a:sym typeface="+mn-ea"/>
              </a:rPr>
              <a:t>下，答案可以解析算出。一种简单的例子是一条电话线有一个接线员。如果接线员忙，打来的电话就被</a:t>
            </a:r>
            <a:endParaRPr>
              <a:sym typeface="+mn-ea"/>
            </a:endParaRPr>
          </a:p>
          <a:p>
            <a:r>
              <a:rPr>
                <a:sym typeface="+mn-ea"/>
              </a:rPr>
              <a:t>放到一个等待队列中(这还与某个容许的最大限度有关)。这个问题在商业上很重要，因为研究表明，人</a:t>
            </a:r>
            <a:endParaRPr>
              <a:sym typeface="+mn-ea"/>
            </a:endParaRPr>
          </a:p>
          <a:p>
            <a:r>
              <a:rPr>
                <a:sym typeface="+mn-ea"/>
              </a:rPr>
              <a:t>们会很快挂上电话。</a:t>
            </a:r>
            <a:endParaRPr>
              <a:sym typeface="+mn-ea"/>
            </a:endParaRPr>
          </a:p>
          <a:p/>
          <a:p/>
        </p:txBody>
      </p:sp>
    </p:spTree>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dirty="0">
                <a:sym typeface="+mn-ea"/>
              </a:rPr>
              <a:t>3.4.3</a:t>
            </a:r>
            <a:r>
              <a:rPr lang="en-US" dirty="0">
                <a:sym typeface="+mn-ea"/>
              </a:rPr>
              <a:t> </a:t>
            </a:r>
            <a:r>
              <a:rPr dirty="0">
                <a:sym typeface="+mn-ea"/>
              </a:rPr>
              <a:t>队列的应用</a:t>
            </a:r>
            <a:endParaRPr dirty="0">
              <a:sym typeface="+mn-ea"/>
            </a:endParaRPr>
          </a:p>
        </p:txBody>
      </p:sp>
      <p:sp>
        <p:nvSpPr>
          <p:cNvPr id="3" name="内容占位符 2"/>
          <p:cNvSpPr/>
          <p:nvPr>
            <p:ph idx="1"/>
          </p:nvPr>
        </p:nvSpPr>
        <p:spPr>
          <a:xfrm>
            <a:off x="838200" y="1690688"/>
            <a:ext cx="10515600" cy="4731477"/>
          </a:xfrm>
        </p:spPr>
        <p:txBody>
          <a:bodyPr>
            <a:normAutofit/>
          </a:bodyPr>
          <a:p>
            <a:r>
              <a:t>如果我们有k个接线员，那么这个问题解决起来要困难得多。解析求解困难的问题往往使用模拟的方法</a:t>
            </a:r>
          </a:p>
          <a:p>
            <a:r>
              <a:t>求解。此时，我们需要使用一个队列来进行模拟。如果k很大，那么我们还需要其他一些数据结构来使</a:t>
            </a:r>
          </a:p>
          <a:p>
            <a:r>
              <a:t>得模拟更有效地进行。在第6章将会看到模拟是如何进行的。那时我们将对k的若干值进行模拟并选择能</a:t>
            </a:r>
          </a:p>
          <a:p>
            <a:r>
              <a:t>够给出合理等待时间的最小的k。</a:t>
            </a:r>
          </a:p>
          <a:p/>
          <a:p>
            <a:r>
              <a:t>正如栈一样，队列还有其他丰富的用途，这样一种简单的数据结构竟然能够如此重要，实在令人惊奇。</a:t>
            </a:r>
          </a:p>
        </p:txBody>
      </p:sp>
    </p:spTree>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dirty="0">
                <a:sym typeface="+mn-ea"/>
              </a:rPr>
              <a:t>总结</a:t>
            </a:r>
            <a:endParaRPr dirty="0">
              <a:sym typeface="+mn-ea"/>
            </a:endParaRPr>
          </a:p>
        </p:txBody>
      </p:sp>
      <p:sp>
        <p:nvSpPr>
          <p:cNvPr id="3" name="内容占位符 2"/>
          <p:cNvSpPr/>
          <p:nvPr>
            <p:ph idx="1"/>
          </p:nvPr>
        </p:nvSpPr>
        <p:spPr>
          <a:xfrm>
            <a:off x="838200" y="1690688"/>
            <a:ext cx="10515600" cy="4731477"/>
          </a:xfrm>
        </p:spPr>
        <p:txBody>
          <a:bodyPr>
            <a:normAutofit/>
          </a:bodyPr>
          <a:p>
            <a:r>
              <a:t>本章描述了一些ADT的概念，并且利用三种最常见的抽象数据类型(ADT) 阐述了这个概念。主要目的就</a:t>
            </a:r>
          </a:p>
          <a:p>
            <a:r>
              <a:t>是将抽象数据类型的具体实现与它们的功能分开。程序必须知道操作都做些什么，但是如果不知道如何</a:t>
            </a:r>
          </a:p>
          <a:p>
            <a:r>
              <a:t>去做实际上更好。</a:t>
            </a:r>
          </a:p>
          <a:p>
            <a:endParaRPr lang="en-US"/>
          </a:p>
          <a:p>
            <a:r>
              <a:rPr lang="en-US">
                <a:solidFill>
                  <a:srgbClr val="FF0000"/>
                </a:solidFill>
              </a:rPr>
              <a:t>表、栈和队列或许在全部计算机科学中是三个基本的数据结构</a:t>
            </a:r>
            <a:r>
              <a:rPr lang="en-US"/>
              <a:t>，大量的例子证明了它们广泛的用途。特</a:t>
            </a:r>
            <a:endParaRPr lang="en-US"/>
          </a:p>
          <a:p>
            <a:r>
              <a:rPr lang="en-US"/>
              <a:t>别地，我们看到栈是如何用来记录过程和函数调用的，以及递归实际上是如何实现的。理解这些过程是</a:t>
            </a:r>
            <a:endParaRPr lang="en-US"/>
          </a:p>
          <a:p>
            <a:r>
              <a:rPr lang="en-US"/>
              <a:t>非常重要的，其原因不只因为它使得过程语言成为可能，而且还因为知道递归的实现从而消除了围绕其</a:t>
            </a:r>
            <a:endParaRPr lang="en-US"/>
          </a:p>
          <a:p>
            <a:r>
              <a:rPr lang="en-US"/>
              <a:t>使用的大量谜团。虽然递归非常强大，但是它并不是完全随意的操作；递归的误用和乱用可能导致程序</a:t>
            </a:r>
            <a:endParaRPr lang="en-US"/>
          </a:p>
          <a:p>
            <a:r>
              <a:rPr lang="en-US"/>
              <a:t>崩溃。</a:t>
            </a:r>
            <a:endParaRPr lang="en-US"/>
          </a:p>
        </p:txBody>
      </p:sp>
    </p:spTree>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sym typeface="+mn-ea"/>
              </a:rPr>
              <a:t>第</a:t>
            </a:r>
            <a:r>
              <a:rPr lang="en-US" altLang="zh-CN" dirty="0">
                <a:sym typeface="+mn-ea"/>
              </a:rPr>
              <a:t>4</a:t>
            </a:r>
            <a:r>
              <a:rPr lang="zh-CN" altLang="en-US" dirty="0">
                <a:sym typeface="+mn-ea"/>
              </a:rPr>
              <a:t>章</a:t>
            </a:r>
            <a:r>
              <a:rPr lang="en-US" altLang="zh-CN" dirty="0">
                <a:sym typeface="+mn-ea"/>
              </a:rPr>
              <a:t> </a:t>
            </a:r>
            <a:r>
              <a:rPr lang="zh-CN" altLang="en-US" dirty="0">
                <a:sym typeface="+mn-ea"/>
              </a:rPr>
              <a:t>树</a:t>
            </a:r>
            <a:endParaRPr lang="zh-CN" altLang="en-US" dirty="0">
              <a:sym typeface="+mn-ea"/>
            </a:endParaRPr>
          </a:p>
        </p:txBody>
      </p:sp>
      <p:sp>
        <p:nvSpPr>
          <p:cNvPr id="3" name="内容占位符 2"/>
          <p:cNvSpPr/>
          <p:nvPr>
            <p:ph idx="1"/>
          </p:nvPr>
        </p:nvSpPr>
        <p:spPr>
          <a:xfrm>
            <a:off x="838200" y="1690688"/>
            <a:ext cx="10515600" cy="4731477"/>
          </a:xfrm>
        </p:spPr>
        <p:txBody>
          <a:bodyPr>
            <a:normAutofit/>
          </a:bodyPr>
          <a:p>
            <a:r>
              <a:t>对于大量的输</a:t>
            </a:r>
            <a:r>
              <a:rPr lang="zh-CN">
                <a:sym typeface="+mn-ea"/>
              </a:rPr>
              <a:t>入</a:t>
            </a:r>
            <a:r>
              <a:t>数据，链表的线性访问时间太慢，不宜使用。本章我们介绍一种简单的数据结构，其</a:t>
            </a:r>
          </a:p>
          <a:p>
            <a:r>
              <a:t>大部分操作的运行时间平均为</a:t>
            </a:r>
            <a:r>
              <a:rPr>
                <a:solidFill>
                  <a:srgbClr val="FF0000"/>
                </a:solidFill>
              </a:rPr>
              <a:t>O(logN)</a:t>
            </a:r>
            <a:r>
              <a:t>。我们还要简述对这种数据结构在概念上的简单的修改，它保证</a:t>
            </a:r>
          </a:p>
          <a:p>
            <a:r>
              <a:t>了在最坏情形下的上述时间界。此外，还讨论了第二种修改，对于长的指令序列它对每种操作的运行时</a:t>
            </a:r>
          </a:p>
          <a:p>
            <a:r>
              <a:t>间基本上是O(logN) ，</a:t>
            </a:r>
          </a:p>
          <a:p/>
          <a:p>
            <a:r>
              <a:t>我们涉及到的这种数据结构叫做</a:t>
            </a:r>
            <a:r>
              <a:rPr>
                <a:solidFill>
                  <a:srgbClr val="FF0000"/>
                </a:solidFill>
              </a:rPr>
              <a:t>二叉查找树(binary search tree)</a:t>
            </a:r>
            <a:r>
              <a:t>。在计算机科学中</a:t>
            </a:r>
            <a:r>
              <a:rPr>
                <a:solidFill>
                  <a:srgbClr val="FF0000"/>
                </a:solidFill>
              </a:rPr>
              <a:t>树(tree)</a:t>
            </a:r>
            <a:r>
              <a:t>是非常</a:t>
            </a:r>
          </a:p>
          <a:p>
            <a:r>
              <a:t>有用的抽象概念，因此，我们将讨论树在其他更一般的应用中的使用。在这一章，我们将：</a:t>
            </a:r>
          </a:p>
          <a:p>
            <a:pPr marL="285750" indent="-285750">
              <a:buFont typeface="Arial" panose="020B0604020202020204" pitchFamily="34" charset="0"/>
              <a:buChar char="•"/>
            </a:pPr>
            <a:r>
              <a:t>了解树是如何用于实现几个流行的操作系统中的文件系统的。</a:t>
            </a:r>
          </a:p>
          <a:p>
            <a:pPr marL="285750" indent="-285750">
              <a:buFont typeface="Arial" panose="020B0604020202020204" pitchFamily="34" charset="0"/>
              <a:buChar char="•"/>
            </a:pPr>
            <a:r>
              <a:t>看到树如何能够用来计算算术表达式的值。</a:t>
            </a:r>
          </a:p>
          <a:p>
            <a:pPr marL="285750" indent="-285750">
              <a:buFont typeface="Arial" panose="020B0604020202020204" pitchFamily="34" charset="0"/>
              <a:buChar char="•"/>
            </a:pPr>
            <a:r>
              <a:t>指出如何利用树支持以</a:t>
            </a:r>
            <a:r>
              <a:rPr b="1"/>
              <a:t>O</a:t>
            </a:r>
            <a:r>
              <a:t>(logN)平均时间进行的各种搜索操作，以及如何细化以得到</a:t>
            </a:r>
            <a:r>
              <a:rPr lang="zh-CN"/>
              <a:t>。</a:t>
            </a:r>
            <a:endParaRPr lang="zh-CN"/>
          </a:p>
          <a:p>
            <a:pPr marL="285750" indent="-285750">
              <a:buFont typeface="Arial" panose="020B0604020202020204" pitchFamily="34" charset="0"/>
              <a:buChar char="•"/>
            </a:pPr>
            <a:r>
              <a:t>最坏情况时间界</a:t>
            </a:r>
            <a:r>
              <a:rPr b="1"/>
              <a:t>O</a:t>
            </a:r>
            <a:r>
              <a:t>(logN)。我们还将讨论当数据被存在磁盘上时如何来实现这些操作。</a:t>
            </a:r>
          </a:p>
        </p:txBody>
      </p:sp>
    </p:spTree>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dirty="0">
                <a:sym typeface="+mn-ea"/>
              </a:rPr>
              <a:t>4.1 预备知识</a:t>
            </a:r>
            <a:endParaRPr dirty="0">
              <a:sym typeface="+mn-ea"/>
            </a:endParaRPr>
          </a:p>
        </p:txBody>
      </p:sp>
      <p:sp>
        <p:nvSpPr>
          <p:cNvPr id="3" name="内容占位符 2"/>
          <p:cNvSpPr/>
          <p:nvPr>
            <p:ph idx="1"/>
          </p:nvPr>
        </p:nvSpPr>
        <p:spPr>
          <a:xfrm>
            <a:off x="838200" y="1690688"/>
            <a:ext cx="10515600" cy="4731477"/>
          </a:xfrm>
        </p:spPr>
        <p:txBody>
          <a:bodyPr>
            <a:normAutofit/>
          </a:bodyPr>
          <a:p>
            <a:r>
              <a:t>树(tree)可以用几种方式定义。定义树的一种自然的方式是递归的方法。一棵树是一些节点的集合。这</a:t>
            </a:r>
          </a:p>
          <a:p>
            <a:r>
              <a:t>个集合可以是空集；若非空，则一棵树由称做</a:t>
            </a:r>
            <a:r>
              <a:rPr>
                <a:solidFill>
                  <a:srgbClr val="FF0000"/>
                </a:solidFill>
              </a:rPr>
              <a:t>根(root)</a:t>
            </a:r>
            <a:r>
              <a:t>的节点r以及0个或多个非空的</a:t>
            </a:r>
            <a:r>
              <a:rPr>
                <a:solidFill>
                  <a:srgbClr val="FF0000"/>
                </a:solidFill>
              </a:rPr>
              <a:t>(子)树</a:t>
            </a:r>
            <a:r>
              <a:t>T</a:t>
            </a:r>
            <a:r>
              <a:rPr lang="en-US" baseline="-25000"/>
              <a:t>1</a:t>
            </a:r>
            <a:r>
              <a:t>，T</a:t>
            </a:r>
            <a:r>
              <a:rPr baseline="-25000"/>
              <a:t>2</a:t>
            </a:r>
            <a:r>
              <a:t>，...，</a:t>
            </a:r>
          </a:p>
          <a:p>
            <a:r>
              <a:t>T</a:t>
            </a:r>
            <a:r>
              <a:rPr lang="en-US"/>
              <a:t>k</a:t>
            </a:r>
            <a:r>
              <a:t>组成，这些子树中每一棵的根都被来自根r的一条有向的</a:t>
            </a:r>
            <a:r>
              <a:rPr>
                <a:solidFill>
                  <a:srgbClr val="FF0000"/>
                </a:solidFill>
              </a:rPr>
              <a:t>边(edge)</a:t>
            </a:r>
            <a:r>
              <a:t>所连接。</a:t>
            </a:r>
          </a:p>
          <a:p/>
          <a:p>
            <a:r>
              <a:t>每一棵子树的根叫做根r的</a:t>
            </a:r>
            <a:r>
              <a:rPr>
                <a:solidFill>
                  <a:srgbClr val="FF0000"/>
                </a:solidFill>
              </a:rPr>
              <a:t>儿子(child)</a:t>
            </a:r>
            <a:r>
              <a:t>，而r是每一棵子树的根的</a:t>
            </a:r>
            <a:r>
              <a:rPr>
                <a:solidFill>
                  <a:srgbClr val="FF0000"/>
                </a:solidFill>
              </a:rPr>
              <a:t>父亲(parent)</a:t>
            </a:r>
            <a:r>
              <a:t>。图4-1显示用递归定义</a:t>
            </a:r>
          </a:p>
          <a:p>
            <a:r>
              <a:t>的典型的树。</a:t>
            </a:r>
          </a:p>
        </p:txBody>
      </p:sp>
      <p:pic>
        <p:nvPicPr>
          <p:cNvPr id="5" name="图片 4"/>
          <p:cNvPicPr>
            <a:picLocks noChangeAspect="1"/>
          </p:cNvPicPr>
          <p:nvPr>
            <p:custDataLst>
              <p:tags r:id="rId1"/>
            </p:custDataLst>
          </p:nvPr>
        </p:nvPicPr>
        <p:blipFill>
          <a:blip r:embed="rId2"/>
          <a:stretch>
            <a:fillRect/>
          </a:stretch>
        </p:blipFill>
        <p:spPr>
          <a:xfrm>
            <a:off x="3331845" y="4286885"/>
            <a:ext cx="5781675" cy="1190625"/>
          </a:xfrm>
          <a:prstGeom prst="rect">
            <a:avLst/>
          </a:prstGeom>
        </p:spPr>
      </p:pic>
      <p:pic>
        <p:nvPicPr>
          <p:cNvPr id="6" name="图片 5"/>
          <p:cNvPicPr>
            <a:picLocks noChangeAspect="1"/>
          </p:cNvPicPr>
          <p:nvPr/>
        </p:nvPicPr>
        <p:blipFill>
          <a:blip r:embed="rId3"/>
          <a:stretch>
            <a:fillRect/>
          </a:stretch>
        </p:blipFill>
        <p:spPr>
          <a:xfrm>
            <a:off x="5050155" y="5784215"/>
            <a:ext cx="1695450" cy="285750"/>
          </a:xfrm>
          <a:prstGeom prst="rect">
            <a:avLst/>
          </a:prstGeom>
        </p:spPr>
      </p:pic>
    </p:spTree>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dirty="0">
                <a:sym typeface="+mn-ea"/>
              </a:rPr>
              <a:t>4.1 预备知识</a:t>
            </a:r>
            <a:endParaRPr dirty="0">
              <a:sym typeface="+mn-ea"/>
            </a:endParaRPr>
          </a:p>
        </p:txBody>
      </p:sp>
      <p:sp>
        <p:nvSpPr>
          <p:cNvPr id="3" name="内容占位符 2"/>
          <p:cNvSpPr/>
          <p:nvPr>
            <p:ph idx="1"/>
          </p:nvPr>
        </p:nvSpPr>
        <p:spPr>
          <a:xfrm>
            <a:off x="838200" y="1690688"/>
            <a:ext cx="10515600" cy="4731477"/>
          </a:xfrm>
        </p:spPr>
        <p:txBody>
          <a:bodyPr>
            <a:normAutofit/>
          </a:bodyPr>
          <a:p>
            <a:r>
              <a:t>从递归定义中我们发现，一棵树是N个节点和N-1条边的集合，其中的一个节点叫做</a:t>
            </a:r>
            <a:r>
              <a:rPr>
                <a:solidFill>
                  <a:srgbClr val="FF0000"/>
                </a:solidFill>
              </a:rPr>
              <a:t>根</a:t>
            </a:r>
            <a:r>
              <a:t>。存在N-1条边的</a:t>
            </a:r>
          </a:p>
          <a:p>
            <a:r>
              <a:t>结论是由下面的事实得出的，每条边都将某个节点连接到它的父亲，而除去根节点外每一个节点都有一</a:t>
            </a:r>
          </a:p>
          <a:p>
            <a:r>
              <a:t>个父亲(见图4-2)。</a:t>
            </a:r>
          </a:p>
        </p:txBody>
      </p:sp>
      <p:pic>
        <p:nvPicPr>
          <p:cNvPr id="4" name="图片 3"/>
          <p:cNvPicPr>
            <a:picLocks noChangeAspect="1"/>
          </p:cNvPicPr>
          <p:nvPr/>
        </p:nvPicPr>
        <p:blipFill>
          <a:blip r:embed="rId1"/>
          <a:stretch>
            <a:fillRect/>
          </a:stretch>
        </p:blipFill>
        <p:spPr>
          <a:xfrm>
            <a:off x="3181350" y="3257550"/>
            <a:ext cx="5829300" cy="1895475"/>
          </a:xfrm>
          <a:prstGeom prst="rect">
            <a:avLst/>
          </a:prstGeom>
        </p:spPr>
      </p:pic>
      <p:pic>
        <p:nvPicPr>
          <p:cNvPr id="6" name="图片 5"/>
          <p:cNvPicPr>
            <a:picLocks noChangeAspect="1"/>
          </p:cNvPicPr>
          <p:nvPr/>
        </p:nvPicPr>
        <p:blipFill>
          <a:blip r:embed="rId2"/>
          <a:stretch>
            <a:fillRect/>
          </a:stretch>
        </p:blipFill>
        <p:spPr>
          <a:xfrm>
            <a:off x="5194300" y="5510530"/>
            <a:ext cx="2057400" cy="361950"/>
          </a:xfrm>
          <a:prstGeom prst="rect">
            <a:avLst/>
          </a:prstGeom>
        </p:spPr>
      </p:pic>
    </p:spTree>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dirty="0">
                <a:sym typeface="+mn-ea"/>
              </a:rPr>
              <a:t>4.1 预备知识</a:t>
            </a:r>
            <a:endParaRPr dirty="0">
              <a:sym typeface="+mn-ea"/>
            </a:endParaRPr>
          </a:p>
        </p:txBody>
      </p:sp>
      <p:sp>
        <p:nvSpPr>
          <p:cNvPr id="3" name="内容占位符 2"/>
          <p:cNvSpPr/>
          <p:nvPr>
            <p:ph idx="1"/>
          </p:nvPr>
        </p:nvSpPr>
        <p:spPr>
          <a:xfrm>
            <a:off x="838200" y="1690688"/>
            <a:ext cx="10515600" cy="4731477"/>
          </a:xfrm>
        </p:spPr>
        <p:txBody>
          <a:bodyPr>
            <a:normAutofit/>
          </a:bodyPr>
          <a:p>
            <a:r>
              <a:t>在图4-2的树中，节点A是根。节点F有一个父亲A并且有儿子K、L和</a:t>
            </a:r>
            <a:r>
              <a:rPr lang="en-US"/>
              <a:t>M</a:t>
            </a:r>
            <a:r>
              <a:t>。每一个节点可以有任意多个儿子， </a:t>
            </a:r>
          </a:p>
          <a:p>
            <a:r>
              <a:t>也可能是零个儿子。没有儿子的节点称为</a:t>
            </a:r>
            <a:r>
              <a:rPr>
                <a:solidFill>
                  <a:srgbClr val="FF0000"/>
                </a:solidFill>
              </a:rPr>
              <a:t>树叶(leaf)</a:t>
            </a:r>
            <a:r>
              <a:t>；上图中的树叶是B、C、H、I、P、Q、K、L、M</a:t>
            </a:r>
          </a:p>
          <a:p>
            <a:r>
              <a:t>和N。具有相同父亲的节点为</a:t>
            </a:r>
            <a:r>
              <a:rPr>
                <a:solidFill>
                  <a:srgbClr val="FF0000"/>
                </a:solidFill>
              </a:rPr>
              <a:t>兄弟(sib</a:t>
            </a:r>
            <a:r>
              <a:rPr lang="en-US">
                <a:solidFill>
                  <a:srgbClr val="FF0000"/>
                </a:solidFill>
              </a:rPr>
              <a:t>l</a:t>
            </a:r>
            <a:r>
              <a:rPr>
                <a:solidFill>
                  <a:srgbClr val="FF0000"/>
                </a:solidFill>
              </a:rPr>
              <a:t>ing)</a:t>
            </a:r>
            <a:r>
              <a:t>；因此，K、L和M都是兄弟。用类似的方法可以定义祖父</a:t>
            </a:r>
          </a:p>
          <a:p>
            <a:r>
              <a:t>(grandparent)和孙子(grandchild)关系。</a:t>
            </a:r>
          </a:p>
          <a:p/>
          <a:p>
            <a:r>
              <a:t>从节点n1到n</a:t>
            </a:r>
            <a:r>
              <a:rPr lang="en-US"/>
              <a:t>k</a:t>
            </a:r>
            <a:r>
              <a:t>的路径(path)定义为节点n</a:t>
            </a:r>
            <a:r>
              <a:rPr lang="en-US" baseline="-25000"/>
              <a:t>1</a:t>
            </a:r>
            <a:r>
              <a:t>，n2，...，n</a:t>
            </a:r>
            <a:r>
              <a:rPr lang="en-US" baseline="-25000"/>
              <a:t>k</a:t>
            </a:r>
            <a:r>
              <a:t>的一个序列，使得对于1≤i&lt;k，节点n</a:t>
            </a:r>
            <a:r>
              <a:rPr lang="en-US" baseline="-25000"/>
              <a:t>i</a:t>
            </a:r>
            <a:r>
              <a:t>是</a:t>
            </a:r>
          </a:p>
          <a:p>
            <a:r>
              <a:t>n</a:t>
            </a:r>
            <a:r>
              <a:rPr lang="en-US" baseline="-25000"/>
              <a:t>i</a:t>
            </a:r>
            <a:r>
              <a:rPr baseline="-25000"/>
              <a:t>+1</a:t>
            </a:r>
            <a:r>
              <a:t>的父亲。这个路径的长(length)为该路径上的边的条数，即k-1。从每一个节点到它自己有一条长</a:t>
            </a:r>
          </a:p>
          <a:p>
            <a:r>
              <a:t>为0的路径。注意，在一棵树中从根到每个节点恰好存在一条路径。</a:t>
            </a:r>
          </a:p>
        </p:txBody>
      </p:sp>
    </p:spTree>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dirty="0">
                <a:sym typeface="+mn-ea"/>
              </a:rPr>
              <a:t>4.1 预备知识</a:t>
            </a:r>
            <a:endParaRPr dirty="0">
              <a:sym typeface="+mn-ea"/>
            </a:endParaRPr>
          </a:p>
        </p:txBody>
      </p:sp>
      <p:sp>
        <p:nvSpPr>
          <p:cNvPr id="3" name="内容占位符 2"/>
          <p:cNvSpPr/>
          <p:nvPr>
            <p:ph idx="1"/>
          </p:nvPr>
        </p:nvSpPr>
        <p:spPr>
          <a:xfrm>
            <a:off x="838200" y="1690688"/>
            <a:ext cx="10515600" cy="4731477"/>
          </a:xfrm>
        </p:spPr>
        <p:txBody>
          <a:bodyPr>
            <a:normAutofit/>
          </a:bodyPr>
          <a:p>
            <a:r>
              <a:t>对任意节点n</a:t>
            </a:r>
            <a:r>
              <a:rPr lang="en-US" baseline="-25000"/>
              <a:t>i</a:t>
            </a:r>
            <a:r>
              <a:t>，n</a:t>
            </a:r>
            <a:r>
              <a:rPr lang="en-US" baseline="-25000"/>
              <a:t>i</a:t>
            </a:r>
            <a:r>
              <a:t>的</a:t>
            </a:r>
            <a:r>
              <a:rPr>
                <a:solidFill>
                  <a:srgbClr val="FF0000"/>
                </a:solidFill>
              </a:rPr>
              <a:t>深度(depth</a:t>
            </a:r>
            <a:r>
              <a:t>)为从根到n</a:t>
            </a:r>
            <a:r>
              <a:rPr lang="en-US" baseline="-25000"/>
              <a:t>i</a:t>
            </a:r>
            <a:r>
              <a:t>的惟一路径的长。因此，根的深度为0。n</a:t>
            </a:r>
            <a:r>
              <a:rPr lang="en-US" baseline="-25000"/>
              <a:t>i</a:t>
            </a:r>
            <a:r>
              <a:t>的</a:t>
            </a:r>
            <a:r>
              <a:rPr>
                <a:solidFill>
                  <a:srgbClr val="FF0000"/>
                </a:solidFill>
              </a:rPr>
              <a:t>高(height)</a:t>
            </a:r>
            <a:r>
              <a:t>是</a:t>
            </a:r>
          </a:p>
          <a:p>
            <a:r>
              <a:t>从n</a:t>
            </a:r>
            <a:r>
              <a:rPr lang="en-US" baseline="-25000"/>
              <a:t>i</a:t>
            </a:r>
            <a:r>
              <a:t>到一片树叶的最长路径的长。因此所有的树叶的高都是0。一棵树的高等于它的根的高。对于图4-2</a:t>
            </a:r>
          </a:p>
          <a:p>
            <a:r>
              <a:t>中的树，E的深度为1而高为2；F的深度为1而高也是1；该树的高为3。一个树的深度等于它的最深的树</a:t>
            </a:r>
          </a:p>
          <a:p>
            <a:r>
              <a:t>叶的深度；该深度总是等于这棵树的高。</a:t>
            </a:r>
          </a:p>
          <a:p/>
          <a:p>
            <a:r>
              <a:t>如果存在从n</a:t>
            </a:r>
            <a:r>
              <a:rPr lang="en-US" baseline="-25000"/>
              <a:t>1</a:t>
            </a:r>
            <a:r>
              <a:t>到n</a:t>
            </a:r>
            <a:r>
              <a:rPr baseline="-25000"/>
              <a:t>2</a:t>
            </a:r>
            <a:r>
              <a:t>的一条路径，那么n</a:t>
            </a:r>
            <a:r>
              <a:rPr lang="en-US"/>
              <a:t>1</a:t>
            </a:r>
            <a:r>
              <a:t>是n2的一位祖先(ancestor)而n</a:t>
            </a:r>
            <a:r>
              <a:rPr baseline="-25000"/>
              <a:t>2</a:t>
            </a:r>
            <a:r>
              <a:t>是n</a:t>
            </a:r>
            <a:r>
              <a:rPr lang="en-US" baseline="-25000"/>
              <a:t>1</a:t>
            </a:r>
            <a:r>
              <a:t>的一个后裔(descendant)。</a:t>
            </a:r>
          </a:p>
          <a:p>
            <a:r>
              <a:t>如果n</a:t>
            </a:r>
            <a:r>
              <a:rPr lang="en-US"/>
              <a:t>1</a:t>
            </a:r>
            <a:r>
              <a:rPr lang="en-US" altLang="zh-CN" dirty="0">
                <a:latin typeface="Arial" panose="020B0604020202020204" pitchFamily="34" charset="0"/>
                <a:cs typeface="Arial" panose="020B0604020202020204" pitchFamily="34" charset="0"/>
                <a:sym typeface="+mn-ea"/>
              </a:rPr>
              <a:t>≠</a:t>
            </a:r>
            <a:r>
              <a:t>n2，那么n</a:t>
            </a:r>
            <a:r>
              <a:rPr lang="en-US"/>
              <a:t>1</a:t>
            </a:r>
            <a:r>
              <a:t>是n2的一位</a:t>
            </a:r>
            <a:r>
              <a:rPr>
                <a:solidFill>
                  <a:srgbClr val="FF0000"/>
                </a:solidFill>
              </a:rPr>
              <a:t>真祖先</a:t>
            </a:r>
            <a:r>
              <a:t>(proper ancestor) 而n2是n</a:t>
            </a:r>
            <a:r>
              <a:rPr lang="en-US"/>
              <a:t>1</a:t>
            </a:r>
            <a:r>
              <a:t>的一个</a:t>
            </a:r>
            <a:r>
              <a:rPr>
                <a:solidFill>
                  <a:srgbClr val="FF0000"/>
                </a:solidFill>
              </a:rPr>
              <a:t>真后裔</a:t>
            </a:r>
            <a:r>
              <a:t>(proper</a:t>
            </a:r>
            <a:r>
              <a:rPr lang="en-US"/>
              <a:t> </a:t>
            </a:r>
            <a:r>
              <a:t>descendant)。</a:t>
            </a:r>
          </a:p>
        </p:txBody>
      </p:sp>
    </p:spTree>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dirty="0">
                <a:sym typeface="+mn-ea"/>
              </a:rPr>
              <a:t>4.</a:t>
            </a:r>
            <a:r>
              <a:rPr lang="en-US" dirty="0">
                <a:sym typeface="+mn-ea"/>
              </a:rPr>
              <a:t>1.1 </a:t>
            </a:r>
            <a:r>
              <a:rPr lang="zh-CN" altLang="en-US" dirty="0">
                <a:sym typeface="+mn-ea"/>
              </a:rPr>
              <a:t>树的实现</a:t>
            </a:r>
            <a:endParaRPr lang="zh-CN" altLang="en-US" dirty="0">
              <a:sym typeface="+mn-ea"/>
            </a:endParaRPr>
          </a:p>
        </p:txBody>
      </p:sp>
      <p:sp>
        <p:nvSpPr>
          <p:cNvPr id="3" name="内容占位符 2"/>
          <p:cNvSpPr/>
          <p:nvPr>
            <p:ph idx="1"/>
          </p:nvPr>
        </p:nvSpPr>
        <p:spPr>
          <a:xfrm>
            <a:off x="838200" y="1690688"/>
            <a:ext cx="10515600" cy="4731477"/>
          </a:xfrm>
        </p:spPr>
        <p:txBody>
          <a:bodyPr>
            <a:normAutofit/>
          </a:bodyPr>
          <a:p>
            <a:r>
              <a:t>实现树的一种方法可以是在每一个节点除数据外还要有一些指针，使得该节点的每一个儿子都有一个指</a:t>
            </a:r>
          </a:p>
          <a:p>
            <a:r>
              <a:t>针指向它。然而，由于每个节点的儿子数可以变化很大并且事先不知道，因此在数据结构中建立到各儿</a:t>
            </a:r>
          </a:p>
          <a:p>
            <a:r>
              <a:t>子节点直接的链接是不可行的，因为这样会产生太多的浪费空间。实际上解法很简单：将每个节点的所</a:t>
            </a:r>
          </a:p>
          <a:p>
            <a:r>
              <a:t>有儿子都放在树节点的链表中。图4-3中的声明就是典型的声明。</a:t>
            </a:r>
          </a:p>
        </p:txBody>
      </p:sp>
      <p:pic>
        <p:nvPicPr>
          <p:cNvPr id="5" name="图片 4"/>
          <p:cNvPicPr>
            <a:picLocks noChangeAspect="1"/>
          </p:cNvPicPr>
          <p:nvPr/>
        </p:nvPicPr>
        <p:blipFill>
          <a:blip r:embed="rId1"/>
          <a:stretch>
            <a:fillRect/>
          </a:stretch>
        </p:blipFill>
        <p:spPr>
          <a:xfrm>
            <a:off x="4210050" y="3631565"/>
            <a:ext cx="3771900" cy="1457325"/>
          </a:xfrm>
          <a:prstGeom prst="rect">
            <a:avLst/>
          </a:prstGeom>
        </p:spPr>
      </p:pic>
      <p:pic>
        <p:nvPicPr>
          <p:cNvPr id="6" name="图片 5"/>
          <p:cNvPicPr>
            <a:picLocks noChangeAspect="1"/>
          </p:cNvPicPr>
          <p:nvPr/>
        </p:nvPicPr>
        <p:blipFill>
          <a:blip r:embed="rId2"/>
          <a:stretch>
            <a:fillRect/>
          </a:stretch>
        </p:blipFill>
        <p:spPr>
          <a:xfrm>
            <a:off x="4657725" y="5378450"/>
            <a:ext cx="2143125" cy="390525"/>
          </a:xfrm>
          <a:prstGeom prst="rect">
            <a:avLst/>
          </a:prstGeom>
        </p:spPr>
      </p:pic>
    </p:spTree>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dirty="0">
                <a:sym typeface="+mn-ea"/>
              </a:rPr>
              <a:t>4.</a:t>
            </a:r>
            <a:r>
              <a:rPr lang="en-US" dirty="0">
                <a:sym typeface="+mn-ea"/>
              </a:rPr>
              <a:t>1.1 </a:t>
            </a:r>
            <a:r>
              <a:rPr lang="zh-CN" altLang="en-US" dirty="0">
                <a:sym typeface="+mn-ea"/>
              </a:rPr>
              <a:t>树的实现</a:t>
            </a:r>
            <a:endParaRPr dirty="0">
              <a:sym typeface="+mn-ea"/>
            </a:endParaRPr>
          </a:p>
        </p:txBody>
      </p:sp>
      <p:sp>
        <p:nvSpPr>
          <p:cNvPr id="3" name="内容占位符 2"/>
          <p:cNvSpPr/>
          <p:nvPr>
            <p:ph idx="1"/>
          </p:nvPr>
        </p:nvSpPr>
        <p:spPr>
          <a:xfrm>
            <a:off x="838200" y="1690688"/>
            <a:ext cx="10515600" cy="4731477"/>
          </a:xfrm>
        </p:spPr>
        <p:txBody>
          <a:bodyPr>
            <a:normAutofit lnSpcReduction="10000"/>
          </a:bodyPr>
          <a:p>
            <a:r>
              <a:t>图4-4显示一棵树可以用这种实现方法表示出来。图中向下的箭头是指向</a:t>
            </a:r>
            <a:r>
              <a:rPr>
                <a:solidFill>
                  <a:srgbClr val="FF0000"/>
                </a:solidFill>
              </a:rPr>
              <a:t>FirstChild</a:t>
            </a:r>
            <a:r>
              <a:t>(第一儿子)的指</a:t>
            </a:r>
          </a:p>
          <a:p>
            <a:r>
              <a:t>针。从左到右的箭头是指向</a:t>
            </a:r>
            <a:r>
              <a:rPr>
                <a:solidFill>
                  <a:srgbClr val="FF0000"/>
                </a:solidFill>
              </a:rPr>
              <a:t>NextSibling</a:t>
            </a:r>
            <a:r>
              <a:t>(下一兄弟) 的指针。因为空指针太多，所以没有把它们画出。</a:t>
            </a:r>
          </a:p>
          <a:p/>
          <a:p/>
          <a:p/>
          <a:p/>
          <a:p/>
          <a:p/>
          <a:p/>
          <a:p/>
          <a:p>
            <a:r>
              <a:t>在图4-4的树中，节点E有一个指针指向兄弟(F)，另一指针指向儿子(I)，而有的节点这两种指针都没有。</a:t>
            </a:r>
          </a:p>
        </p:txBody>
      </p:sp>
      <p:pic>
        <p:nvPicPr>
          <p:cNvPr id="4" name="图片 3"/>
          <p:cNvPicPr>
            <a:picLocks noChangeAspect="1"/>
          </p:cNvPicPr>
          <p:nvPr/>
        </p:nvPicPr>
        <p:blipFill>
          <a:blip r:embed="rId1"/>
          <a:stretch>
            <a:fillRect/>
          </a:stretch>
        </p:blipFill>
        <p:spPr>
          <a:xfrm>
            <a:off x="3205480" y="2584450"/>
            <a:ext cx="5781675" cy="1914525"/>
          </a:xfrm>
          <a:prstGeom prst="rect">
            <a:avLst/>
          </a:prstGeom>
        </p:spPr>
      </p:pic>
      <p:pic>
        <p:nvPicPr>
          <p:cNvPr id="6" name="图片 5"/>
          <p:cNvPicPr>
            <a:picLocks noChangeAspect="1"/>
          </p:cNvPicPr>
          <p:nvPr/>
        </p:nvPicPr>
        <p:blipFill>
          <a:blip r:embed="rId2"/>
          <a:stretch>
            <a:fillRect/>
          </a:stretch>
        </p:blipFill>
        <p:spPr>
          <a:xfrm>
            <a:off x="3728085" y="4795520"/>
            <a:ext cx="4562475" cy="314325"/>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endParaRPr lang="zh-CN" altLang="en-US" dirty="0"/>
          </a:p>
          <a:p>
            <a:r>
              <a:rPr lang="en-US" altLang="zh-CN" dirty="0"/>
              <a:t>	</a:t>
            </a:r>
            <a:endParaRPr lang="en-US" altLang="zh-CN" dirty="0"/>
          </a:p>
        </p:txBody>
      </p:sp>
      <p:sp>
        <p:nvSpPr>
          <p:cNvPr id="2" name="标题 1"/>
          <p:cNvSpPr>
            <a:spLocks noGrp="1"/>
          </p:cNvSpPr>
          <p:nvPr>
            <p:ph type="title"/>
          </p:nvPr>
        </p:nvSpPr>
        <p:spPr/>
        <p:txBody>
          <a:bodyPr/>
          <a:lstStyle/>
          <a:p>
            <a:r>
              <a:rPr dirty="0"/>
              <a:t>1.2.</a:t>
            </a:r>
            <a:r>
              <a:rPr lang="en-US" dirty="0"/>
              <a:t>5</a:t>
            </a:r>
            <a:r>
              <a:rPr dirty="0"/>
              <a:t> </a:t>
            </a:r>
            <a:r>
              <a:rPr lang="zh-CN" dirty="0"/>
              <a:t>证明的方法</a:t>
            </a:r>
            <a:endParaRPr lang="zh-CN" dirty="0"/>
          </a:p>
        </p:txBody>
      </p:sp>
      <p:pic>
        <p:nvPicPr>
          <p:cNvPr id="5" name="图片 4"/>
          <p:cNvPicPr>
            <a:picLocks noChangeAspect="1"/>
          </p:cNvPicPr>
          <p:nvPr/>
        </p:nvPicPr>
        <p:blipFill>
          <a:blip r:embed="rId1"/>
          <a:stretch>
            <a:fillRect/>
          </a:stretch>
        </p:blipFill>
        <p:spPr>
          <a:xfrm>
            <a:off x="1599565" y="1946275"/>
            <a:ext cx="4676775" cy="1190625"/>
          </a:xfrm>
          <a:prstGeom prst="rect">
            <a:avLst/>
          </a:prstGeom>
        </p:spPr>
      </p:pic>
    </p:spTree>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dirty="0">
                <a:sym typeface="+mn-ea"/>
              </a:rPr>
              <a:t>4.1.2</a:t>
            </a:r>
            <a:r>
              <a:rPr lang="en-US" dirty="0">
                <a:sym typeface="+mn-ea"/>
              </a:rPr>
              <a:t> </a:t>
            </a:r>
            <a:r>
              <a:rPr dirty="0">
                <a:sym typeface="+mn-ea"/>
              </a:rPr>
              <a:t>树的遍历及应用</a:t>
            </a:r>
            <a:endParaRPr dirty="0">
              <a:sym typeface="+mn-ea"/>
            </a:endParaRPr>
          </a:p>
        </p:txBody>
      </p:sp>
      <p:sp>
        <p:nvSpPr>
          <p:cNvPr id="3" name="内容占位符 2"/>
          <p:cNvSpPr/>
          <p:nvPr>
            <p:ph idx="1"/>
          </p:nvPr>
        </p:nvSpPr>
        <p:spPr>
          <a:xfrm>
            <a:off x="838200" y="1690688"/>
            <a:ext cx="10515600" cy="4731477"/>
          </a:xfrm>
        </p:spPr>
        <p:txBody>
          <a:bodyPr>
            <a:normAutofit lnSpcReduction="10000"/>
          </a:bodyPr>
          <a:p>
            <a:r>
              <a:t>树有很多应用。流行的用法之一是包括UNIX、VAX/VMS和DOS在内的许多常用操作系统中的目录结构。图</a:t>
            </a:r>
          </a:p>
          <a:p>
            <a:r>
              <a:t>4-5是UNIX文件系统中一个典型的目录。</a:t>
            </a:r>
          </a:p>
          <a:p/>
          <a:p/>
          <a:p/>
          <a:p/>
          <a:p/>
          <a:p/>
          <a:p/>
          <a:p/>
          <a:p>
            <a:r>
              <a:rPr lang="en-US">
                <a:sym typeface="+mn-ea"/>
              </a:rPr>
              <a:t>					</a:t>
            </a:r>
            <a:r>
              <a:rPr>
                <a:sym typeface="+mn-ea"/>
              </a:rPr>
              <a:t>图4-5</a:t>
            </a:r>
            <a:r>
              <a:rPr lang="en-US">
                <a:sym typeface="+mn-ea"/>
              </a:rPr>
              <a:t> </a:t>
            </a:r>
            <a:r>
              <a:rPr>
                <a:sym typeface="+mn-ea"/>
              </a:rPr>
              <a:t>UNIX</a:t>
            </a:r>
            <a:endParaRPr>
              <a:sym typeface="+mn-ea"/>
            </a:endParaRPr>
          </a:p>
        </p:txBody>
      </p:sp>
      <p:pic>
        <p:nvPicPr>
          <p:cNvPr id="4" name="图片 3"/>
          <p:cNvPicPr>
            <a:picLocks noChangeAspect="1"/>
          </p:cNvPicPr>
          <p:nvPr/>
        </p:nvPicPr>
        <p:blipFill>
          <a:blip r:embed="rId1"/>
          <a:stretch>
            <a:fillRect/>
          </a:stretch>
        </p:blipFill>
        <p:spPr>
          <a:xfrm>
            <a:off x="2846705" y="2642235"/>
            <a:ext cx="6724650" cy="2419350"/>
          </a:xfrm>
          <a:prstGeom prst="rect">
            <a:avLst/>
          </a:prstGeom>
        </p:spPr>
      </p:pic>
    </p:spTree>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dirty="0">
                <a:sym typeface="+mn-ea"/>
              </a:rPr>
              <a:t>4.1.2</a:t>
            </a:r>
            <a:r>
              <a:rPr lang="en-US" dirty="0">
                <a:sym typeface="+mn-ea"/>
              </a:rPr>
              <a:t> </a:t>
            </a:r>
            <a:r>
              <a:rPr dirty="0">
                <a:sym typeface="+mn-ea"/>
              </a:rPr>
              <a:t>树的遍历及应用</a:t>
            </a:r>
            <a:endParaRPr dirty="0">
              <a:sym typeface="+mn-ea"/>
            </a:endParaRPr>
          </a:p>
        </p:txBody>
      </p:sp>
      <p:sp>
        <p:nvSpPr>
          <p:cNvPr id="3" name="内容占位符 2"/>
          <p:cNvSpPr/>
          <p:nvPr>
            <p:ph idx="1"/>
          </p:nvPr>
        </p:nvSpPr>
        <p:spPr>
          <a:xfrm>
            <a:off x="838200" y="1690688"/>
            <a:ext cx="10515600" cy="4731477"/>
          </a:xfrm>
        </p:spPr>
        <p:txBody>
          <a:bodyPr>
            <a:normAutofit/>
          </a:bodyPr>
          <a:p>
            <a:r>
              <a:t>这个目录的根是/usr。(名字后面的星号指出“/usr”本身就是一个目录。) “/us</a:t>
            </a:r>
            <a:r>
              <a:rPr lang="en-US"/>
              <a:t>r</a:t>
            </a:r>
            <a:r>
              <a:t>”有三个儿子：</a:t>
            </a:r>
          </a:p>
          <a:p>
            <a:r>
              <a:t>mark、alex和bil</a:t>
            </a:r>
            <a:r>
              <a:rPr lang="en-US"/>
              <a:t>l</a:t>
            </a:r>
            <a:r>
              <a:t>，它们自己也都是目录。因此，“/usr”包含三个目录而且没有正规的文件。文件名</a:t>
            </a:r>
          </a:p>
          <a:p>
            <a:r>
              <a:t>“/usr/mark/book/ch1.r"先后三次通过最左边的儿子节点而得到。在第一个“/”后的每个“/”都表</a:t>
            </a:r>
          </a:p>
          <a:p>
            <a:r>
              <a:t>示一条边；结果为一全路径名。这个分级文件系统非常流行，因为它能够使得用户逻辑地组织数据。不</a:t>
            </a:r>
          </a:p>
          <a:p>
            <a:r>
              <a:t>仅如此，在不同目录下的两个文件还可以享有相同的名字，因为它们必然有从根开始的不同的路径从而</a:t>
            </a:r>
          </a:p>
          <a:p>
            <a:r>
              <a:t>具有不同的路径名。</a:t>
            </a:r>
          </a:p>
          <a:p/>
          <a:p>
            <a:r>
              <a:t>在UNIX文件系统中的目录就是含有它的所有儿子的一个文件，因此，这些目录几乎是完全按照上述的类</a:t>
            </a:r>
          </a:p>
          <a:p>
            <a:r>
              <a:t>型声明构造的。事实上，如果将打印一个文件的标准命令应用到一个目录上，那么在该目录中的这些</a:t>
            </a:r>
          </a:p>
          <a:p>
            <a:r>
              <a:t>文件名能够在(与其他非ASCII信息一起的)输出中被看到。</a:t>
            </a:r>
          </a:p>
        </p:txBody>
      </p:sp>
    </p:spTree>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dirty="0">
                <a:sym typeface="+mn-ea"/>
              </a:rPr>
              <a:t>4.1.2</a:t>
            </a:r>
            <a:r>
              <a:rPr lang="en-US" dirty="0">
                <a:sym typeface="+mn-ea"/>
              </a:rPr>
              <a:t> </a:t>
            </a:r>
            <a:r>
              <a:rPr dirty="0">
                <a:sym typeface="+mn-ea"/>
              </a:rPr>
              <a:t>树的遍历及应用</a:t>
            </a:r>
            <a:endParaRPr dirty="0">
              <a:sym typeface="+mn-ea"/>
            </a:endParaRPr>
          </a:p>
        </p:txBody>
      </p:sp>
      <p:sp>
        <p:nvSpPr>
          <p:cNvPr id="3" name="内容占位符 2"/>
          <p:cNvSpPr/>
          <p:nvPr>
            <p:ph idx="1"/>
          </p:nvPr>
        </p:nvSpPr>
        <p:spPr>
          <a:xfrm>
            <a:off x="838200" y="1690688"/>
            <a:ext cx="10515600" cy="4731477"/>
          </a:xfrm>
        </p:spPr>
        <p:txBody>
          <a:bodyPr>
            <a:normAutofit/>
          </a:bodyPr>
          <a:p>
            <a:r>
              <a:t>设我们想要列出目录中所有文件的名字。我们的输出格式将是：深度为d</a:t>
            </a:r>
            <a:r>
              <a:rPr lang="en-US" baseline="-25000"/>
              <a:t>i</a:t>
            </a:r>
            <a:r>
              <a:t>的文件的名字将被d</a:t>
            </a:r>
            <a:r>
              <a:rPr lang="en-US" baseline="-25000"/>
              <a:t>i</a:t>
            </a:r>
            <a:r>
              <a:t>次跳格</a:t>
            </a:r>
          </a:p>
          <a:p>
            <a:r>
              <a:t>(tab)缩进后打印出来。该算法在图4-6中给出。</a:t>
            </a:r>
          </a:p>
        </p:txBody>
      </p:sp>
      <p:pic>
        <p:nvPicPr>
          <p:cNvPr id="5" name="图片 4"/>
          <p:cNvPicPr>
            <a:picLocks noChangeAspect="1"/>
          </p:cNvPicPr>
          <p:nvPr/>
        </p:nvPicPr>
        <p:blipFill>
          <a:blip r:embed="rId1"/>
          <a:stretch>
            <a:fillRect/>
          </a:stretch>
        </p:blipFill>
        <p:spPr>
          <a:xfrm>
            <a:off x="3903345" y="2750185"/>
            <a:ext cx="4610100" cy="2924175"/>
          </a:xfrm>
          <a:prstGeom prst="rect">
            <a:avLst/>
          </a:prstGeom>
        </p:spPr>
      </p:pic>
      <p:pic>
        <p:nvPicPr>
          <p:cNvPr id="6" name="图片 5"/>
          <p:cNvPicPr>
            <a:picLocks noChangeAspect="1"/>
          </p:cNvPicPr>
          <p:nvPr/>
        </p:nvPicPr>
        <p:blipFill>
          <a:blip r:embed="rId2"/>
          <a:stretch>
            <a:fillRect/>
          </a:stretch>
        </p:blipFill>
        <p:spPr>
          <a:xfrm>
            <a:off x="4349750" y="5957570"/>
            <a:ext cx="3295650" cy="333375"/>
          </a:xfrm>
          <a:prstGeom prst="rect">
            <a:avLst/>
          </a:prstGeom>
        </p:spPr>
      </p:pic>
    </p:spTree>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dirty="0">
                <a:sym typeface="+mn-ea"/>
              </a:rPr>
              <a:t>4.1.2</a:t>
            </a:r>
            <a:r>
              <a:rPr lang="en-US" dirty="0">
                <a:sym typeface="+mn-ea"/>
              </a:rPr>
              <a:t> </a:t>
            </a:r>
            <a:r>
              <a:rPr dirty="0">
                <a:sym typeface="+mn-ea"/>
              </a:rPr>
              <a:t>树的遍历及应用</a:t>
            </a:r>
            <a:endParaRPr dirty="0">
              <a:sym typeface="+mn-ea"/>
            </a:endParaRPr>
          </a:p>
        </p:txBody>
      </p:sp>
      <p:sp>
        <p:nvSpPr>
          <p:cNvPr id="3" name="内容占位符 2"/>
          <p:cNvSpPr/>
          <p:nvPr>
            <p:ph idx="1"/>
          </p:nvPr>
        </p:nvSpPr>
        <p:spPr>
          <a:xfrm>
            <a:off x="838200" y="1690688"/>
            <a:ext cx="10515600" cy="4731477"/>
          </a:xfrm>
        </p:spPr>
        <p:txBody>
          <a:bodyPr>
            <a:normAutofit/>
          </a:bodyPr>
          <a:p>
            <a:r>
              <a:t>算法的核心为递归过程ListDir。为了显示根时不进行缩进，该例程需要从目录名和深度0开始。这里</a:t>
            </a:r>
          </a:p>
          <a:p>
            <a:r>
              <a:t>的深度是一个内部变量，而不是主调例程能够期望知道的那种参数。因此，驱动例程ListDirectory用</a:t>
            </a:r>
          </a:p>
          <a:p>
            <a:r>
              <a:t>于将递归例程和外界连接起来。</a:t>
            </a:r>
          </a:p>
          <a:p/>
          <a:p>
            <a:r>
              <a:t>算法逻辑简单易懂。ListDir的参数是到树中的某种引用。只要引用合理，则引用涉及的名字在进行适</a:t>
            </a:r>
          </a:p>
          <a:p>
            <a:r>
              <a:t>当次数的跳格缩进后被打印出来。如果是一个目录，那么我们递归地一个一个地处理它所有的儿子。这</a:t>
            </a:r>
          </a:p>
          <a:p>
            <a:r>
              <a:t>些儿子处在一个深度上，因此需要缩进一段附加的空格。整个输出在图4-7中表示。</a:t>
            </a:r>
          </a:p>
        </p:txBody>
      </p:sp>
    </p:spTree>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dirty="0">
                <a:sym typeface="+mn-ea"/>
              </a:rPr>
              <a:t>4.1.2</a:t>
            </a:r>
            <a:r>
              <a:rPr lang="en-US" dirty="0">
                <a:sym typeface="+mn-ea"/>
              </a:rPr>
              <a:t> </a:t>
            </a:r>
            <a:r>
              <a:rPr dirty="0">
                <a:sym typeface="+mn-ea"/>
              </a:rPr>
              <a:t>树的遍历及应用</a:t>
            </a:r>
            <a:endParaRPr dirty="0">
              <a:sym typeface="+mn-ea"/>
            </a:endParaRPr>
          </a:p>
        </p:txBody>
      </p:sp>
      <p:sp>
        <p:nvSpPr>
          <p:cNvPr id="3" name="内容占位符 2"/>
          <p:cNvSpPr/>
          <p:nvPr>
            <p:ph idx="1"/>
          </p:nvPr>
        </p:nvSpPr>
        <p:spPr>
          <a:xfrm>
            <a:off x="838200" y="1690688"/>
            <a:ext cx="10515600" cy="4731477"/>
          </a:xfrm>
        </p:spPr>
        <p:txBody>
          <a:bodyPr>
            <a:normAutofit/>
          </a:bodyPr>
          <a:p/>
        </p:txBody>
      </p:sp>
      <p:pic>
        <p:nvPicPr>
          <p:cNvPr id="5" name="图片 4"/>
          <p:cNvPicPr>
            <a:picLocks noChangeAspect="1"/>
          </p:cNvPicPr>
          <p:nvPr/>
        </p:nvPicPr>
        <p:blipFill>
          <a:blip r:embed="rId1"/>
          <a:stretch>
            <a:fillRect/>
          </a:stretch>
        </p:blipFill>
        <p:spPr>
          <a:xfrm>
            <a:off x="4996180" y="1523365"/>
            <a:ext cx="2200275" cy="5067300"/>
          </a:xfrm>
          <a:prstGeom prst="rect">
            <a:avLst/>
          </a:prstGeom>
        </p:spPr>
      </p:pic>
    </p:spTree>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dirty="0">
                <a:sym typeface="+mn-ea"/>
              </a:rPr>
              <a:t>4.1.2</a:t>
            </a:r>
            <a:r>
              <a:rPr lang="en-US" dirty="0">
                <a:sym typeface="+mn-ea"/>
              </a:rPr>
              <a:t> </a:t>
            </a:r>
            <a:r>
              <a:rPr dirty="0">
                <a:sym typeface="+mn-ea"/>
              </a:rPr>
              <a:t>树的遍历及应用</a:t>
            </a:r>
            <a:endParaRPr dirty="0">
              <a:sym typeface="+mn-ea"/>
            </a:endParaRPr>
          </a:p>
        </p:txBody>
      </p:sp>
      <p:sp>
        <p:nvSpPr>
          <p:cNvPr id="3" name="内容占位符 2"/>
          <p:cNvSpPr/>
          <p:nvPr>
            <p:ph idx="1"/>
          </p:nvPr>
        </p:nvSpPr>
        <p:spPr>
          <a:xfrm>
            <a:off x="838200" y="1690688"/>
            <a:ext cx="10515600" cy="4731477"/>
          </a:xfrm>
        </p:spPr>
        <p:txBody>
          <a:bodyPr>
            <a:normAutofit lnSpcReduction="20000"/>
          </a:bodyPr>
          <a:p>
            <a:r>
              <a:t>这种遍历的策略叫做</a:t>
            </a:r>
            <a:r>
              <a:rPr>
                <a:solidFill>
                  <a:srgbClr val="FF0000"/>
                </a:solidFill>
              </a:rPr>
              <a:t>先序遍历</a:t>
            </a:r>
            <a:r>
              <a:t>(preorder traversal)。</a:t>
            </a:r>
            <a:r>
              <a:rPr>
                <a:solidFill>
                  <a:srgbClr val="FF0000"/>
                </a:solidFill>
              </a:rPr>
              <a:t>在先序遍历中，对节点的处理工作是在它的诸</a:t>
            </a:r>
            <a:endParaRPr>
              <a:solidFill>
                <a:srgbClr val="FF0000"/>
              </a:solidFill>
            </a:endParaRPr>
          </a:p>
          <a:p>
            <a:r>
              <a:rPr>
                <a:solidFill>
                  <a:srgbClr val="FF0000"/>
                </a:solidFill>
              </a:rPr>
              <a:t>儿子节点被处理之前(pre) 进行的</a:t>
            </a:r>
            <a:r>
              <a:t>。当该程序运行时，显然第二行对每个节点恰好执行一次，因为每</a:t>
            </a:r>
          </a:p>
          <a:p>
            <a:r>
              <a:t>个名字只输出一次。由于第2行对每个节点最多执行一次，因此第3行也必须对每个节点执行一次。不仅</a:t>
            </a:r>
          </a:p>
          <a:p>
            <a:r>
              <a:t>如此，对于每个节点的每一个儿子节点第5行最多只能被执行一次。不过，儿子的个数恰好比节点的个</a:t>
            </a:r>
          </a:p>
          <a:p>
            <a:r>
              <a:t>数少1。最后，第5行每执行一次，for循环就迭代一次，每当循环结束时再加上一次。每个for循环</a:t>
            </a:r>
          </a:p>
          <a:p>
            <a:r>
              <a:t>终止在NULL指针上，但每个节点最多有一个这样的指针。因此，每个节点总的工作量是常数。如果有N</a:t>
            </a:r>
          </a:p>
          <a:p>
            <a:r>
              <a:t>个文件名需要输出，则运行时间就是</a:t>
            </a:r>
            <a:r>
              <a:rPr b="1"/>
              <a:t>O</a:t>
            </a:r>
            <a:r>
              <a:t>(N)。</a:t>
            </a:r>
          </a:p>
        </p:txBody>
      </p:sp>
    </p:spTree>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dirty="0">
                <a:sym typeface="+mn-ea"/>
              </a:rPr>
              <a:t>4.1.2</a:t>
            </a:r>
            <a:r>
              <a:rPr lang="en-US" dirty="0">
                <a:sym typeface="+mn-ea"/>
              </a:rPr>
              <a:t> </a:t>
            </a:r>
            <a:r>
              <a:rPr dirty="0">
                <a:sym typeface="+mn-ea"/>
              </a:rPr>
              <a:t>树的遍历及应用</a:t>
            </a:r>
            <a:endParaRPr dirty="0">
              <a:sym typeface="+mn-ea"/>
            </a:endParaRPr>
          </a:p>
        </p:txBody>
      </p:sp>
      <p:sp>
        <p:nvSpPr>
          <p:cNvPr id="3" name="内容占位符 2"/>
          <p:cNvSpPr/>
          <p:nvPr>
            <p:ph idx="1"/>
          </p:nvPr>
        </p:nvSpPr>
        <p:spPr>
          <a:xfrm>
            <a:off x="838200" y="1690688"/>
            <a:ext cx="10515600" cy="4731477"/>
          </a:xfrm>
        </p:spPr>
        <p:txBody>
          <a:bodyPr>
            <a:normAutofit lnSpcReduction="20000"/>
          </a:bodyPr>
          <a:p>
            <a:r>
              <a:t>另一种遍历树的方法是</a:t>
            </a:r>
            <a:r>
              <a:rPr>
                <a:solidFill>
                  <a:srgbClr val="FF0000"/>
                </a:solidFill>
              </a:rPr>
              <a:t>后序遍历</a:t>
            </a:r>
            <a:r>
              <a:t>(post order traversal)。</a:t>
            </a:r>
            <a:r>
              <a:rPr>
                <a:solidFill>
                  <a:srgbClr val="FF0000"/>
                </a:solidFill>
              </a:rPr>
              <a:t>在后序遍历中，在一个节点处的工作是在</a:t>
            </a:r>
            <a:endParaRPr>
              <a:solidFill>
                <a:srgbClr val="FF0000"/>
              </a:solidFill>
            </a:endParaRPr>
          </a:p>
          <a:p>
            <a:r>
              <a:rPr>
                <a:solidFill>
                  <a:srgbClr val="FF0000"/>
                </a:solidFill>
              </a:rPr>
              <a:t>它的诸儿子节点被计算后(post)进行的</a:t>
            </a:r>
            <a:r>
              <a:t>。例如，图4-8表示的是与前面相同的目录结构，其中圆括号</a:t>
            </a:r>
          </a:p>
          <a:p>
            <a:r>
              <a:t>内的数代表每个文件占用的磁盘区块(disk block) 的个数。</a:t>
            </a:r>
          </a:p>
          <a:p/>
          <a:p/>
        </p:txBody>
      </p:sp>
      <p:pic>
        <p:nvPicPr>
          <p:cNvPr id="4" name="图片 3"/>
          <p:cNvPicPr>
            <a:picLocks noChangeAspect="1"/>
          </p:cNvPicPr>
          <p:nvPr/>
        </p:nvPicPr>
        <p:blipFill>
          <a:blip r:embed="rId1"/>
          <a:stretch>
            <a:fillRect/>
          </a:stretch>
        </p:blipFill>
        <p:spPr>
          <a:xfrm>
            <a:off x="2623820" y="2866390"/>
            <a:ext cx="6943725" cy="2381250"/>
          </a:xfrm>
          <a:prstGeom prst="rect">
            <a:avLst/>
          </a:prstGeom>
        </p:spPr>
      </p:pic>
      <p:pic>
        <p:nvPicPr>
          <p:cNvPr id="5" name="图片 4"/>
          <p:cNvPicPr>
            <a:picLocks noChangeAspect="1"/>
          </p:cNvPicPr>
          <p:nvPr/>
        </p:nvPicPr>
        <p:blipFill>
          <a:blip r:embed="rId2"/>
          <a:stretch>
            <a:fillRect/>
          </a:stretch>
        </p:blipFill>
        <p:spPr>
          <a:xfrm>
            <a:off x="3514090" y="5622925"/>
            <a:ext cx="5162550" cy="295275"/>
          </a:xfrm>
          <a:prstGeom prst="rect">
            <a:avLst/>
          </a:prstGeom>
        </p:spPr>
      </p:pic>
    </p:spTree>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dirty="0">
                <a:sym typeface="+mn-ea"/>
              </a:rPr>
              <a:t>4.1.2</a:t>
            </a:r>
            <a:r>
              <a:rPr lang="en-US" dirty="0">
                <a:sym typeface="+mn-ea"/>
              </a:rPr>
              <a:t> </a:t>
            </a:r>
            <a:r>
              <a:rPr dirty="0">
                <a:sym typeface="+mn-ea"/>
              </a:rPr>
              <a:t>树的遍历及应用</a:t>
            </a:r>
            <a:endParaRPr dirty="0">
              <a:sym typeface="+mn-ea"/>
            </a:endParaRPr>
          </a:p>
        </p:txBody>
      </p:sp>
      <p:sp>
        <p:nvSpPr>
          <p:cNvPr id="3" name="内容占位符 2"/>
          <p:cNvSpPr/>
          <p:nvPr>
            <p:ph idx="1"/>
          </p:nvPr>
        </p:nvSpPr>
        <p:spPr>
          <a:xfrm>
            <a:off x="838200" y="1690688"/>
            <a:ext cx="10515600" cy="4731477"/>
          </a:xfrm>
        </p:spPr>
        <p:txBody>
          <a:bodyPr>
            <a:normAutofit lnSpcReduction="20000"/>
          </a:bodyPr>
          <a:p>
            <a:r>
              <a:t>由于目录本身也是文件，因此它们也有大小。设我们想要计算被该树所有文件占用的磁盘块的总数。最</a:t>
            </a:r>
          </a:p>
          <a:p>
            <a:r>
              <a:t>自然的做法是找出含于子目录“/usr/mark(30)”、“/usr/alex(9)”和“/usr/bill(32)”的块的个数。</a:t>
            </a:r>
          </a:p>
          <a:p>
            <a:r>
              <a:t>于是，磁盘块的总数就是子目录中的块的总数(71)加上“/usr”使用的一个块，共72个块。</a:t>
            </a:r>
          </a:p>
          <a:p>
            <a:r>
              <a:t>图4-9中的函数Size Directory实现这种遍历策略。</a:t>
            </a:r>
          </a:p>
        </p:txBody>
      </p:sp>
      <p:pic>
        <p:nvPicPr>
          <p:cNvPr id="5" name="图片 4"/>
          <p:cNvPicPr>
            <a:picLocks noChangeAspect="1"/>
          </p:cNvPicPr>
          <p:nvPr/>
        </p:nvPicPr>
        <p:blipFill>
          <a:blip r:embed="rId1"/>
          <a:stretch>
            <a:fillRect/>
          </a:stretch>
        </p:blipFill>
        <p:spPr>
          <a:xfrm>
            <a:off x="3551555" y="3164205"/>
            <a:ext cx="5314950" cy="3152775"/>
          </a:xfrm>
          <a:prstGeom prst="rect">
            <a:avLst/>
          </a:prstGeom>
        </p:spPr>
      </p:pic>
    </p:spTree>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dirty="0">
                <a:sym typeface="+mn-ea"/>
              </a:rPr>
              <a:t>4.1.2</a:t>
            </a:r>
            <a:r>
              <a:rPr lang="en-US" dirty="0">
                <a:sym typeface="+mn-ea"/>
              </a:rPr>
              <a:t> </a:t>
            </a:r>
            <a:r>
              <a:rPr dirty="0">
                <a:sym typeface="+mn-ea"/>
              </a:rPr>
              <a:t>树的遍历及应用</a:t>
            </a:r>
            <a:endParaRPr dirty="0">
              <a:sym typeface="+mn-ea"/>
            </a:endParaRPr>
          </a:p>
        </p:txBody>
      </p:sp>
      <p:sp>
        <p:nvSpPr>
          <p:cNvPr id="3" name="内容占位符 2"/>
          <p:cNvSpPr/>
          <p:nvPr>
            <p:ph idx="1"/>
          </p:nvPr>
        </p:nvSpPr>
        <p:spPr>
          <a:xfrm>
            <a:off x="838200" y="1690688"/>
            <a:ext cx="10515600" cy="4731477"/>
          </a:xfrm>
        </p:spPr>
        <p:txBody>
          <a:bodyPr>
            <a:normAutofit lnSpcReduction="20000"/>
          </a:bodyPr>
          <a:p>
            <a:r>
              <a:t>如果D不是一个目录，那么SizeDirectory只返回</a:t>
            </a:r>
            <a:r>
              <a:rPr lang="en-US"/>
              <a:t>D</a:t>
            </a:r>
            <a:r>
              <a:t>所占用的块数。否则，被D占用的块数将被加到在</a:t>
            </a:r>
          </a:p>
          <a:p>
            <a:r>
              <a:t>其所有子节点(递归地)发现的块数中去。为了区别后序遍历策略和先序遍历策略之间的不同，图4-10显</a:t>
            </a:r>
          </a:p>
          <a:p>
            <a:r>
              <a:t>示每个目录或文件的大小是如何由该算法产生的。</a:t>
            </a:r>
          </a:p>
        </p:txBody>
      </p:sp>
    </p:spTree>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dirty="0">
                <a:sym typeface="+mn-ea"/>
              </a:rPr>
              <a:t>4.1.2</a:t>
            </a:r>
            <a:r>
              <a:rPr lang="en-US" dirty="0">
                <a:sym typeface="+mn-ea"/>
              </a:rPr>
              <a:t> </a:t>
            </a:r>
            <a:r>
              <a:rPr dirty="0">
                <a:sym typeface="+mn-ea"/>
              </a:rPr>
              <a:t>树的遍历及应用</a:t>
            </a:r>
            <a:endParaRPr dirty="0">
              <a:sym typeface="+mn-ea"/>
            </a:endParaRPr>
          </a:p>
        </p:txBody>
      </p:sp>
      <p:sp>
        <p:nvSpPr>
          <p:cNvPr id="3" name="内容占位符 2"/>
          <p:cNvSpPr/>
          <p:nvPr>
            <p:ph idx="1"/>
          </p:nvPr>
        </p:nvSpPr>
        <p:spPr>
          <a:xfrm>
            <a:off x="838200" y="1690688"/>
            <a:ext cx="10515600" cy="4731477"/>
          </a:xfrm>
        </p:spPr>
        <p:txBody>
          <a:bodyPr>
            <a:normAutofit lnSpcReduction="20000"/>
          </a:bodyPr>
          <a:p/>
        </p:txBody>
      </p:sp>
      <p:pic>
        <p:nvPicPr>
          <p:cNvPr id="4" name="图片 3"/>
          <p:cNvPicPr>
            <a:picLocks noChangeAspect="1"/>
          </p:cNvPicPr>
          <p:nvPr/>
        </p:nvPicPr>
        <p:blipFill>
          <a:blip r:embed="rId1"/>
          <a:stretch>
            <a:fillRect/>
          </a:stretch>
        </p:blipFill>
        <p:spPr>
          <a:xfrm>
            <a:off x="4998085" y="1570355"/>
            <a:ext cx="2533650" cy="497205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endParaRPr lang="zh-CN" altLang="en-US" dirty="0"/>
          </a:p>
          <a:p>
            <a:r>
              <a:rPr lang="en-US" altLang="zh-CN" dirty="0"/>
              <a:t>	</a:t>
            </a:r>
            <a:endParaRPr lang="en-US" altLang="zh-CN" dirty="0"/>
          </a:p>
        </p:txBody>
      </p:sp>
      <p:sp>
        <p:nvSpPr>
          <p:cNvPr id="2" name="标题 1"/>
          <p:cNvSpPr>
            <a:spLocks noGrp="1"/>
          </p:cNvSpPr>
          <p:nvPr>
            <p:ph type="title"/>
          </p:nvPr>
        </p:nvSpPr>
        <p:spPr/>
        <p:txBody>
          <a:bodyPr/>
          <a:lstStyle/>
          <a:p>
            <a:r>
              <a:rPr dirty="0"/>
              <a:t>1.2.</a:t>
            </a:r>
            <a:r>
              <a:rPr lang="en-US" dirty="0"/>
              <a:t>5</a:t>
            </a:r>
            <a:r>
              <a:rPr dirty="0"/>
              <a:t> </a:t>
            </a:r>
            <a:r>
              <a:rPr lang="zh-CN" dirty="0"/>
              <a:t>证明的方法</a:t>
            </a:r>
            <a:endParaRPr lang="zh-CN" dirty="0"/>
          </a:p>
        </p:txBody>
      </p:sp>
      <p:pic>
        <p:nvPicPr>
          <p:cNvPr id="4" name="图片 3"/>
          <p:cNvPicPr>
            <a:picLocks noChangeAspect="1"/>
          </p:cNvPicPr>
          <p:nvPr/>
        </p:nvPicPr>
        <p:blipFill>
          <a:blip r:embed="rId1"/>
          <a:stretch>
            <a:fillRect/>
          </a:stretch>
        </p:blipFill>
        <p:spPr>
          <a:xfrm>
            <a:off x="1457325" y="1971675"/>
            <a:ext cx="9277350" cy="2914650"/>
          </a:xfrm>
          <a:prstGeom prst="rect">
            <a:avLst/>
          </a:prstGeom>
        </p:spPr>
      </p:pic>
    </p:spTree>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dirty="0">
                <a:sym typeface="+mn-ea"/>
              </a:rPr>
              <a:t>4.2 二叉树</a:t>
            </a:r>
            <a:endParaRPr dirty="0">
              <a:sym typeface="+mn-ea"/>
            </a:endParaRPr>
          </a:p>
        </p:txBody>
      </p:sp>
      <p:sp>
        <p:nvSpPr>
          <p:cNvPr id="3" name="内容占位符 2"/>
          <p:cNvSpPr/>
          <p:nvPr>
            <p:ph idx="1"/>
          </p:nvPr>
        </p:nvSpPr>
        <p:spPr>
          <a:xfrm>
            <a:off x="838200" y="1690688"/>
            <a:ext cx="10515600" cy="4731477"/>
          </a:xfrm>
        </p:spPr>
        <p:txBody>
          <a:bodyPr>
            <a:normAutofit lnSpcReduction="20000"/>
          </a:bodyPr>
          <a:p>
            <a:r>
              <a:rPr>
                <a:solidFill>
                  <a:srgbClr val="FF0000"/>
                </a:solidFill>
              </a:rPr>
              <a:t>二叉树(binary tree)</a:t>
            </a:r>
            <a:r>
              <a:t>是一棵树，其中每个节点都</a:t>
            </a:r>
            <a:r>
              <a:rPr>
                <a:solidFill>
                  <a:srgbClr val="FF0000"/>
                </a:solidFill>
              </a:rPr>
              <a:t>不能有多于两个</a:t>
            </a:r>
            <a:r>
              <a:t>的儿子。</a:t>
            </a:r>
          </a:p>
          <a:p/>
          <a:p>
            <a:r>
              <a:t>图4-11显示一棵由一个根和两棵子树组成的二叉树，T</a:t>
            </a:r>
            <a:r>
              <a:rPr baseline="-25000"/>
              <a:t>L</a:t>
            </a:r>
            <a:r>
              <a:t>和T</a:t>
            </a:r>
            <a:r>
              <a:rPr baseline="-25000"/>
              <a:t>R</a:t>
            </a:r>
            <a:r>
              <a:t>均可能为空。</a:t>
            </a:r>
          </a:p>
        </p:txBody>
      </p:sp>
      <p:pic>
        <p:nvPicPr>
          <p:cNvPr id="5" name="图片 4"/>
          <p:cNvPicPr>
            <a:picLocks noChangeAspect="1"/>
          </p:cNvPicPr>
          <p:nvPr/>
        </p:nvPicPr>
        <p:blipFill>
          <a:blip r:embed="rId1"/>
          <a:stretch>
            <a:fillRect/>
          </a:stretch>
        </p:blipFill>
        <p:spPr>
          <a:xfrm>
            <a:off x="4181475" y="3416935"/>
            <a:ext cx="3829050" cy="1943100"/>
          </a:xfrm>
          <a:prstGeom prst="rect">
            <a:avLst/>
          </a:prstGeom>
        </p:spPr>
      </p:pic>
    </p:spTree>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dirty="0">
                <a:sym typeface="+mn-ea"/>
              </a:rPr>
              <a:t>4.2 二叉树</a:t>
            </a:r>
            <a:endParaRPr dirty="0">
              <a:sym typeface="+mn-ea"/>
            </a:endParaRPr>
          </a:p>
        </p:txBody>
      </p:sp>
      <p:sp>
        <p:nvSpPr>
          <p:cNvPr id="3" name="内容占位符 2"/>
          <p:cNvSpPr/>
          <p:nvPr>
            <p:ph idx="1"/>
          </p:nvPr>
        </p:nvSpPr>
        <p:spPr>
          <a:xfrm>
            <a:off x="838200" y="1690688"/>
            <a:ext cx="10515600" cy="4731477"/>
          </a:xfrm>
        </p:spPr>
        <p:txBody>
          <a:bodyPr>
            <a:normAutofit lnSpcReduction="20000"/>
          </a:bodyPr>
          <a:p>
            <a:r>
              <a:t>二叉树的一个性质是</a:t>
            </a:r>
            <a:r>
              <a:rPr>
                <a:solidFill>
                  <a:srgbClr val="FF0000"/>
                </a:solidFill>
              </a:rPr>
              <a:t>平均二叉树</a:t>
            </a:r>
            <a:r>
              <a:t>的深度要比N小得多，这个性质有时很重要。分析表明，这个平均深度</a:t>
            </a:r>
          </a:p>
          <a:p>
            <a:r>
              <a:t>为</a:t>
            </a:r>
            <a:r>
              <a:rPr b="1"/>
              <a:t>O</a:t>
            </a:r>
            <a:r>
              <a:t>(</a:t>
            </a:r>
            <a:r>
              <a:rPr lang="en-US"/>
              <a:t>   </a:t>
            </a:r>
            <a:r>
              <a:t>)，而对于特殊类型的二叉树， 即</a:t>
            </a:r>
            <a:r>
              <a:rPr>
                <a:solidFill>
                  <a:srgbClr val="FF0000"/>
                </a:solidFill>
              </a:rPr>
              <a:t>二叉查找树</a:t>
            </a:r>
            <a:r>
              <a:t>(binary search tree) ，其深度的平均值是</a:t>
            </a:r>
          </a:p>
          <a:p>
            <a:r>
              <a:rPr b="1"/>
              <a:t>O</a:t>
            </a:r>
            <a:r>
              <a:t>(logN)。不幸的是，正如图4-12中的例子所示，这个深度是可以大到N-1的。</a:t>
            </a:r>
          </a:p>
        </p:txBody>
      </p:sp>
      <p:pic>
        <p:nvPicPr>
          <p:cNvPr id="4" name="图片 3"/>
          <p:cNvPicPr>
            <a:picLocks noChangeAspect="1"/>
          </p:cNvPicPr>
          <p:nvPr/>
        </p:nvPicPr>
        <p:blipFill>
          <a:blip r:embed="rId1"/>
          <a:stretch>
            <a:fillRect/>
          </a:stretch>
        </p:blipFill>
        <p:spPr>
          <a:xfrm>
            <a:off x="4462780" y="3095625"/>
            <a:ext cx="2447925" cy="2190750"/>
          </a:xfrm>
          <a:prstGeom prst="rect">
            <a:avLst/>
          </a:prstGeom>
        </p:spPr>
      </p:pic>
      <p:graphicFrame>
        <p:nvGraphicFramePr>
          <p:cNvPr id="5" name="对象 4">
            <a:hlinkClick r:id="" action="ppaction://ole?verb="/>
          </p:cNvPr>
          <p:cNvGraphicFramePr>
            <a:graphicFrameLocks noChangeAspect="1"/>
          </p:cNvGraphicFramePr>
          <p:nvPr/>
        </p:nvGraphicFramePr>
        <p:xfrm>
          <a:off x="1356360" y="2015490"/>
          <a:ext cx="349250" cy="285750"/>
        </p:xfrm>
        <a:graphic>
          <a:graphicData uri="http://schemas.openxmlformats.org/presentationml/2006/ole">
            <mc:AlternateContent xmlns:mc="http://schemas.openxmlformats.org/markup-compatibility/2006">
              <mc:Choice xmlns:v="urn:schemas-microsoft-com:vml" Requires="v">
                <p:oleObj spid="_x0000_s1025" name="" r:id="rId2" imgW="279400" imgH="228600" progId="Equation.KSEE3">
                  <p:embed/>
                </p:oleObj>
              </mc:Choice>
              <mc:Fallback>
                <p:oleObj name="" r:id="rId2" imgW="279400" imgH="228600" progId="Equation.KSEE3">
                  <p:embed/>
                  <p:pic>
                    <p:nvPicPr>
                      <p:cNvPr id="0" name="图片 1024"/>
                      <p:cNvPicPr/>
                      <p:nvPr/>
                    </p:nvPicPr>
                    <p:blipFill>
                      <a:blip r:embed="rId3"/>
                      <a:stretch>
                        <a:fillRect/>
                      </a:stretch>
                    </p:blipFill>
                    <p:spPr>
                      <a:xfrm>
                        <a:off x="1356360" y="2015490"/>
                        <a:ext cx="349250" cy="285750"/>
                      </a:xfrm>
                      <a:prstGeom prst="rect">
                        <a:avLst/>
                      </a:prstGeom>
                    </p:spPr>
                  </p:pic>
                </p:oleObj>
              </mc:Fallback>
            </mc:AlternateContent>
          </a:graphicData>
        </a:graphic>
      </p:graphicFrame>
    </p:spTree>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dirty="0">
                <a:sym typeface="+mn-ea"/>
              </a:rPr>
              <a:t>4.2.1</a:t>
            </a:r>
            <a:r>
              <a:rPr lang="en-US" dirty="0">
                <a:sym typeface="+mn-ea"/>
              </a:rPr>
              <a:t> </a:t>
            </a:r>
            <a:r>
              <a:rPr dirty="0">
                <a:sym typeface="+mn-ea"/>
              </a:rPr>
              <a:t>实现</a:t>
            </a:r>
            <a:endParaRPr dirty="0">
              <a:sym typeface="+mn-ea"/>
            </a:endParaRPr>
          </a:p>
        </p:txBody>
      </p:sp>
      <p:sp>
        <p:nvSpPr>
          <p:cNvPr id="3" name="内容占位符 2"/>
          <p:cNvSpPr/>
          <p:nvPr>
            <p:ph idx="1"/>
          </p:nvPr>
        </p:nvSpPr>
        <p:spPr>
          <a:xfrm>
            <a:off x="838200" y="1690688"/>
            <a:ext cx="10515600" cy="4731477"/>
          </a:xfrm>
        </p:spPr>
        <p:txBody>
          <a:bodyPr>
            <a:normAutofit lnSpcReduction="20000"/>
          </a:bodyPr>
          <a:p>
            <a:r>
              <a:t>因为一棵二叉树最多有两个儿子，所以我们可以用指针直接指向它们。树节点的声明在结构上类似于双</a:t>
            </a:r>
          </a:p>
          <a:p>
            <a:r>
              <a:t>链表的声明，在声明中，一个节点就是由Key(关键字)信息加上两个指向其他节点的指针(Left和Right)</a:t>
            </a:r>
          </a:p>
          <a:p>
            <a:r>
              <a:t>组成的结构(见图4-13)。</a:t>
            </a:r>
          </a:p>
        </p:txBody>
      </p:sp>
      <p:pic>
        <p:nvPicPr>
          <p:cNvPr id="5" name="图片 4"/>
          <p:cNvPicPr>
            <a:picLocks noChangeAspect="1"/>
          </p:cNvPicPr>
          <p:nvPr/>
        </p:nvPicPr>
        <p:blipFill>
          <a:blip r:embed="rId1"/>
          <a:stretch>
            <a:fillRect/>
          </a:stretch>
        </p:blipFill>
        <p:spPr>
          <a:xfrm>
            <a:off x="4405630" y="3180715"/>
            <a:ext cx="3209925" cy="2105025"/>
          </a:xfrm>
          <a:prstGeom prst="rect">
            <a:avLst/>
          </a:prstGeom>
        </p:spPr>
      </p:pic>
    </p:spTree>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dirty="0">
                <a:sym typeface="+mn-ea"/>
              </a:rPr>
              <a:t>4.2.1</a:t>
            </a:r>
            <a:r>
              <a:rPr lang="en-US" dirty="0">
                <a:sym typeface="+mn-ea"/>
              </a:rPr>
              <a:t> </a:t>
            </a:r>
            <a:r>
              <a:rPr dirty="0">
                <a:sym typeface="+mn-ea"/>
              </a:rPr>
              <a:t>实现</a:t>
            </a:r>
            <a:endParaRPr dirty="0">
              <a:sym typeface="+mn-ea"/>
            </a:endParaRPr>
          </a:p>
        </p:txBody>
      </p:sp>
      <p:sp>
        <p:nvSpPr>
          <p:cNvPr id="3" name="内容占位符 2"/>
          <p:cNvSpPr/>
          <p:nvPr>
            <p:ph idx="1"/>
          </p:nvPr>
        </p:nvSpPr>
        <p:spPr>
          <a:xfrm>
            <a:off x="838200" y="1690688"/>
            <a:ext cx="10515600" cy="4731477"/>
          </a:xfrm>
        </p:spPr>
        <p:txBody>
          <a:bodyPr>
            <a:normAutofit lnSpcReduction="20000"/>
          </a:bodyPr>
          <a:p>
            <a:r>
              <a:t>应用于链表上的许多法则也可以应用到树上。特别地，当进行一次插</a:t>
            </a:r>
            <a:r>
              <a:rPr lang="zh-CN">
                <a:sym typeface="+mn-ea"/>
              </a:rPr>
              <a:t>入</a:t>
            </a:r>
            <a:r>
              <a:t>时，必须调用malloc创建一个节</a:t>
            </a:r>
          </a:p>
          <a:p>
            <a:r>
              <a:t>点。节点可以在调用free删除后被释放。</a:t>
            </a:r>
          </a:p>
          <a:p/>
          <a:p>
            <a:r>
              <a:t>我们可以用习惯上在画链表时使用的矩形框画出二叉树，但是，树一般画成圆圈并用一些直线连接起来， </a:t>
            </a:r>
          </a:p>
          <a:p>
            <a:r>
              <a:t>因为二叉树实际上就是</a:t>
            </a:r>
            <a:r>
              <a:rPr>
                <a:solidFill>
                  <a:srgbClr val="FF0000"/>
                </a:solidFill>
              </a:rPr>
              <a:t>图(graph)</a:t>
            </a:r>
            <a:r>
              <a:t>。当涉及到树时，我们也不明显地画出NULL指针，因为具有N个节点的</a:t>
            </a:r>
          </a:p>
          <a:p>
            <a:r>
              <a:t>每一棵二叉树都将需要N+1个NULL指针</a:t>
            </a:r>
            <a:r>
              <a:rPr lang="zh-CN"/>
              <a:t>。</a:t>
            </a:r>
            <a:endParaRPr lang="zh-CN"/>
          </a:p>
          <a:p>
            <a:endParaRPr lang="zh-CN"/>
          </a:p>
          <a:p>
            <a:r>
              <a:rPr lang="zh-CN"/>
              <a:t>二叉树有许多与搜索无关的重要应用。二叉树的主要用处之一是在编译器的设计领域，我们现在就来探</a:t>
            </a:r>
            <a:endParaRPr lang="zh-CN"/>
          </a:p>
          <a:p>
            <a:r>
              <a:rPr lang="zh-CN"/>
              <a:t>索这个问题。</a:t>
            </a:r>
            <a:endParaRPr lang="zh-CN"/>
          </a:p>
        </p:txBody>
      </p:sp>
    </p:spTree>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dirty="0">
                <a:sym typeface="+mn-ea"/>
              </a:rPr>
              <a:t>4.2.2 表达式树</a:t>
            </a:r>
            <a:endParaRPr dirty="0">
              <a:sym typeface="+mn-ea"/>
            </a:endParaRPr>
          </a:p>
        </p:txBody>
      </p:sp>
      <p:sp>
        <p:nvSpPr>
          <p:cNvPr id="3" name="内容占位符 2"/>
          <p:cNvSpPr/>
          <p:nvPr>
            <p:ph idx="1"/>
          </p:nvPr>
        </p:nvSpPr>
        <p:spPr>
          <a:xfrm>
            <a:off x="838200" y="1690688"/>
            <a:ext cx="10515600" cy="4731477"/>
          </a:xfrm>
        </p:spPr>
        <p:txBody>
          <a:bodyPr>
            <a:normAutofit lnSpcReduction="20000"/>
          </a:bodyPr>
          <a:p>
            <a:r>
              <a:t>图4-14表示一个</a:t>
            </a:r>
            <a:r>
              <a:rPr>
                <a:solidFill>
                  <a:srgbClr val="FF0000"/>
                </a:solidFill>
              </a:rPr>
              <a:t>表达式树</a:t>
            </a:r>
            <a:r>
              <a:t>(expression tree)的例子。</a:t>
            </a:r>
            <a:r>
              <a:rPr>
                <a:solidFill>
                  <a:srgbClr val="FF0000"/>
                </a:solidFill>
              </a:rPr>
              <a:t>表达式树的树叶是操作数</a:t>
            </a:r>
            <a:r>
              <a:t>(operand)，比如常数或</a:t>
            </a:r>
          </a:p>
          <a:p>
            <a:r>
              <a:t>变量，而</a:t>
            </a:r>
            <a:r>
              <a:rPr>
                <a:solidFill>
                  <a:srgbClr val="FF0000"/>
                </a:solidFill>
              </a:rPr>
              <a:t>其他的节点为操作符</a:t>
            </a:r>
            <a:r>
              <a:t>(operator)。由于这里所有的操作都是</a:t>
            </a:r>
            <a:r>
              <a:rPr>
                <a:solidFill>
                  <a:srgbClr val="FF0000"/>
                </a:solidFill>
              </a:rPr>
              <a:t>二元</a:t>
            </a:r>
            <a:r>
              <a:t>的，因此这棵特定的树正好是</a:t>
            </a:r>
          </a:p>
          <a:p>
            <a:r>
              <a:t>二叉树，虽然这是最简单的情况，但是节点还是有可能含有多于两个的儿子的。一个节点也有可能只有</a:t>
            </a:r>
          </a:p>
          <a:p>
            <a:r>
              <a:t>一个儿子，如具有</a:t>
            </a:r>
            <a:r>
              <a:rPr>
                <a:solidFill>
                  <a:srgbClr val="FF0000"/>
                </a:solidFill>
              </a:rPr>
              <a:t>一目减算符</a:t>
            </a:r>
            <a:r>
              <a:t>(unary minus operator)的情形。我们可以将</a:t>
            </a:r>
            <a:r>
              <a:rPr>
                <a:solidFill>
                  <a:srgbClr val="FF0000"/>
                </a:solidFill>
              </a:rPr>
              <a:t>通过递归</a:t>
            </a:r>
            <a:r>
              <a:t>计算左子树和右子</a:t>
            </a:r>
          </a:p>
          <a:p>
            <a:r>
              <a:t>树所得到的值应用在根处的算符操作中而算出表达式树T的值。在我们的例中，左子树的值“a+(b*c)”，</a:t>
            </a:r>
          </a:p>
          <a:p>
            <a:r>
              <a:t>右子树的值是“((d*e)+f)*g”，因此整个树表示“(a+(b*c))+(((d*e)+f)*g)”。</a:t>
            </a:r>
          </a:p>
        </p:txBody>
      </p:sp>
      <p:pic>
        <p:nvPicPr>
          <p:cNvPr id="4" name="图片 3"/>
          <p:cNvPicPr>
            <a:picLocks noChangeAspect="1"/>
          </p:cNvPicPr>
          <p:nvPr/>
        </p:nvPicPr>
        <p:blipFill>
          <a:blip r:embed="rId1"/>
          <a:stretch>
            <a:fillRect/>
          </a:stretch>
        </p:blipFill>
        <p:spPr>
          <a:xfrm>
            <a:off x="3361690" y="3846195"/>
            <a:ext cx="4733925" cy="1790700"/>
          </a:xfrm>
          <a:prstGeom prst="rect">
            <a:avLst/>
          </a:prstGeom>
        </p:spPr>
      </p:pic>
      <p:pic>
        <p:nvPicPr>
          <p:cNvPr id="5" name="图片 4"/>
          <p:cNvPicPr>
            <a:picLocks noChangeAspect="1"/>
          </p:cNvPicPr>
          <p:nvPr/>
        </p:nvPicPr>
        <p:blipFill>
          <a:blip r:embed="rId2"/>
          <a:stretch>
            <a:fillRect/>
          </a:stretch>
        </p:blipFill>
        <p:spPr>
          <a:xfrm>
            <a:off x="3685540" y="5854700"/>
            <a:ext cx="4410075" cy="285750"/>
          </a:xfrm>
          <a:prstGeom prst="rect">
            <a:avLst/>
          </a:prstGeom>
        </p:spPr>
      </p:pic>
    </p:spTree>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dirty="0">
                <a:sym typeface="+mn-ea"/>
              </a:rPr>
              <a:t>4.2.2 表达式树</a:t>
            </a:r>
            <a:endParaRPr dirty="0">
              <a:sym typeface="+mn-ea"/>
            </a:endParaRPr>
          </a:p>
        </p:txBody>
      </p:sp>
      <p:sp>
        <p:nvSpPr>
          <p:cNvPr id="3" name="内容占位符 2"/>
          <p:cNvSpPr/>
          <p:nvPr>
            <p:ph idx="1"/>
          </p:nvPr>
        </p:nvSpPr>
        <p:spPr>
          <a:xfrm>
            <a:off x="838200" y="1690688"/>
            <a:ext cx="10515600" cy="4731477"/>
          </a:xfrm>
        </p:spPr>
        <p:txBody>
          <a:bodyPr>
            <a:normAutofit/>
          </a:bodyPr>
          <a:p>
            <a:r>
              <a:t>我们可以通过递归产生一个带括号的左表达式，然后打印出在根处的运算符，最后再递归地产生一个带</a:t>
            </a:r>
          </a:p>
          <a:p>
            <a:r>
              <a:t>括号的右表达式而得到一个(对两个括号整体进行运算的)中缀表达式(infix</a:t>
            </a:r>
            <a:r>
              <a:rPr lang="en-US"/>
              <a:t> </a:t>
            </a:r>
            <a:r>
              <a:t>expression)。这种一般的</a:t>
            </a:r>
          </a:p>
          <a:p>
            <a:r>
              <a:t>方法(左，节点，右)称为</a:t>
            </a:r>
            <a:r>
              <a:rPr>
                <a:solidFill>
                  <a:srgbClr val="FF0000"/>
                </a:solidFill>
              </a:rPr>
              <a:t>中序遍历</a:t>
            </a:r>
            <a:r>
              <a:t>(inorder traversal)；由于其产生的表达式类型，这种遍历很容</a:t>
            </a:r>
          </a:p>
          <a:p>
            <a:r>
              <a:t>易记忆。</a:t>
            </a:r>
          </a:p>
          <a:p/>
          <a:p>
            <a:r>
              <a:t>另一个遍历策略是递归打印出左子树、右子树，然后打印运算符。如果我们应用这种策</a:t>
            </a:r>
            <a:r>
              <a:rPr>
                <a:sym typeface="+mn-ea"/>
              </a:rPr>
              <a:t>略于上面的树</a:t>
            </a:r>
            <a:r>
              <a:rPr lang="zh-CN">
                <a:sym typeface="+mn-ea"/>
              </a:rPr>
              <a:t>，</a:t>
            </a:r>
            <a:endParaRPr lang="zh-CN">
              <a:sym typeface="+mn-ea"/>
            </a:endParaRPr>
          </a:p>
          <a:p>
            <a:r>
              <a:rPr>
                <a:sym typeface="+mn-ea"/>
              </a:rPr>
              <a:t>则输出将是</a:t>
            </a:r>
            <a:endParaRPr>
              <a:sym typeface="+mn-ea"/>
            </a:endParaRPr>
          </a:p>
          <a:p>
            <a:r>
              <a:rPr lang="en-US"/>
              <a:t>				a b c * </a:t>
            </a:r>
            <a:r>
              <a:t>+</a:t>
            </a:r>
            <a:r>
              <a:rPr lang="en-US"/>
              <a:t> </a:t>
            </a:r>
            <a:r>
              <a:t>d</a:t>
            </a:r>
            <a:r>
              <a:rPr lang="en-US"/>
              <a:t> </a:t>
            </a:r>
            <a:r>
              <a:t>e</a:t>
            </a:r>
            <a:r>
              <a:rPr lang="en-US"/>
              <a:t> </a:t>
            </a:r>
            <a:r>
              <a:t>*</a:t>
            </a:r>
            <a:r>
              <a:rPr lang="en-US"/>
              <a:t> </a:t>
            </a:r>
            <a:r>
              <a:t>f</a:t>
            </a:r>
            <a:r>
              <a:rPr lang="en-US"/>
              <a:t> </a:t>
            </a:r>
            <a:r>
              <a:t>+</a:t>
            </a:r>
            <a:r>
              <a:rPr lang="en-US"/>
              <a:t> </a:t>
            </a:r>
            <a:r>
              <a:t>g</a:t>
            </a:r>
            <a:r>
              <a:rPr lang="en-US"/>
              <a:t> </a:t>
            </a:r>
            <a:r>
              <a:t>*</a:t>
            </a:r>
            <a:r>
              <a:rPr lang="en-US"/>
              <a:t> </a:t>
            </a:r>
            <a:r>
              <a:t>+”</a:t>
            </a:r>
          </a:p>
          <a:p/>
          <a:p>
            <a:r>
              <a:t>容易看出，它就是3.3.3节中的后缀表达式。这种遍历策略一般称为</a:t>
            </a:r>
            <a:r>
              <a:rPr>
                <a:solidFill>
                  <a:srgbClr val="FF0000"/>
                </a:solidFill>
              </a:rPr>
              <a:t>后序遍历</a:t>
            </a:r>
            <a:r>
              <a:t>(post order traversal)。</a:t>
            </a:r>
          </a:p>
          <a:p>
            <a:r>
              <a:t>我们稍早已在4.1节见过这种排序策略。</a:t>
            </a:r>
          </a:p>
        </p:txBody>
      </p:sp>
    </p:spTree>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dirty="0">
                <a:sym typeface="+mn-ea"/>
              </a:rPr>
              <a:t>4.2.2 表达式树</a:t>
            </a:r>
            <a:endParaRPr dirty="0">
              <a:sym typeface="+mn-ea"/>
            </a:endParaRPr>
          </a:p>
        </p:txBody>
      </p:sp>
      <p:sp>
        <p:nvSpPr>
          <p:cNvPr id="3" name="内容占位符 2"/>
          <p:cNvSpPr/>
          <p:nvPr>
            <p:ph idx="1"/>
          </p:nvPr>
        </p:nvSpPr>
        <p:spPr>
          <a:xfrm>
            <a:off x="838200" y="1690688"/>
            <a:ext cx="10515600" cy="4731477"/>
          </a:xfrm>
        </p:spPr>
        <p:txBody>
          <a:bodyPr>
            <a:normAutofit/>
          </a:bodyPr>
          <a:p>
            <a:r>
              <a:t>第三种遍历策略是先打印出运算符，然后递归地打印出右子树和左子树。其结果</a:t>
            </a:r>
          </a:p>
          <a:p>
            <a:r>
              <a:rPr lang="en-US"/>
              <a:t>				</a:t>
            </a:r>
            <a:endParaRPr lang="en-US"/>
          </a:p>
          <a:p>
            <a:r>
              <a:rPr lang="en-US"/>
              <a:t>				 </a:t>
            </a:r>
            <a:r>
              <a:t>+</a:t>
            </a:r>
            <a:r>
              <a:rPr lang="en-US"/>
              <a:t> </a:t>
            </a:r>
            <a:r>
              <a:t>+</a:t>
            </a:r>
            <a:r>
              <a:rPr lang="en-US"/>
              <a:t> </a:t>
            </a:r>
            <a:r>
              <a:t>a</a:t>
            </a:r>
            <a:r>
              <a:rPr lang="en-US"/>
              <a:t> </a:t>
            </a:r>
            <a:r>
              <a:t>*</a:t>
            </a:r>
            <a:r>
              <a:rPr lang="en-US"/>
              <a:t> </a:t>
            </a:r>
            <a:r>
              <a:t>b</a:t>
            </a:r>
            <a:r>
              <a:rPr lang="en-US"/>
              <a:t> </a:t>
            </a:r>
            <a:r>
              <a:t>c</a:t>
            </a:r>
            <a:r>
              <a:rPr lang="en-US"/>
              <a:t> </a:t>
            </a:r>
            <a:r>
              <a:t>*</a:t>
            </a:r>
            <a:r>
              <a:rPr lang="en-US"/>
              <a:t> </a:t>
            </a:r>
            <a:r>
              <a:t>+</a:t>
            </a:r>
            <a:r>
              <a:rPr lang="en-US"/>
              <a:t> </a:t>
            </a:r>
            <a:r>
              <a:t>*</a:t>
            </a:r>
            <a:r>
              <a:rPr lang="en-US"/>
              <a:t> </a:t>
            </a:r>
            <a:r>
              <a:t>d</a:t>
            </a:r>
            <a:r>
              <a:rPr lang="en-US"/>
              <a:t> </a:t>
            </a:r>
            <a:r>
              <a:t>e</a:t>
            </a:r>
            <a:r>
              <a:rPr lang="en-US"/>
              <a:t> </a:t>
            </a:r>
            <a:r>
              <a:t>f</a:t>
            </a:r>
            <a:r>
              <a:rPr lang="en-US"/>
              <a:t> </a:t>
            </a:r>
            <a:r>
              <a:t>g</a:t>
            </a:r>
          </a:p>
          <a:p/>
          <a:p>
            <a:r>
              <a:t>是不太常用的前缀(prefix)记法，这种遍历策略为</a:t>
            </a:r>
            <a:r>
              <a:rPr>
                <a:solidFill>
                  <a:srgbClr val="FF0000"/>
                </a:solidFill>
              </a:rPr>
              <a:t>先序遍历</a:t>
            </a:r>
            <a:r>
              <a:t>(preorder traver-sal)，稍早我们也在4.1</a:t>
            </a:r>
          </a:p>
          <a:p>
            <a:r>
              <a:t>节见过它。以后，我们还要在本章讨论这些遍历策略。</a:t>
            </a:r>
          </a:p>
        </p:txBody>
      </p:sp>
    </p:spTree>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dirty="0">
                <a:sym typeface="+mn-ea"/>
              </a:rPr>
              <a:t>构造一棵表达式树</a:t>
            </a:r>
            <a:endParaRPr dirty="0">
              <a:sym typeface="+mn-ea"/>
            </a:endParaRPr>
          </a:p>
        </p:txBody>
      </p:sp>
      <p:sp>
        <p:nvSpPr>
          <p:cNvPr id="3" name="内容占位符 2"/>
          <p:cNvSpPr/>
          <p:nvPr>
            <p:ph idx="1"/>
          </p:nvPr>
        </p:nvSpPr>
        <p:spPr>
          <a:xfrm>
            <a:off x="838200" y="1690688"/>
            <a:ext cx="10515600" cy="4731477"/>
          </a:xfrm>
        </p:spPr>
        <p:txBody>
          <a:bodyPr>
            <a:normAutofit lnSpcReduction="20000"/>
          </a:bodyPr>
          <a:p>
            <a:r>
              <a:t>我们现在给出一种算法来把</a:t>
            </a:r>
            <a:r>
              <a:rPr>
                <a:solidFill>
                  <a:srgbClr val="FF0000"/>
                </a:solidFill>
              </a:rPr>
              <a:t>后缀表达式转变成表达式树</a:t>
            </a:r>
            <a:r>
              <a:t>。由于我们已经有了将中缀表达式转变成后缀表</a:t>
            </a:r>
          </a:p>
          <a:p>
            <a:r>
              <a:t>达式的算法，因此我们能够从这两种常用类型的输</a:t>
            </a:r>
            <a:r>
              <a:rPr lang="zh-CN">
                <a:sym typeface="+mn-ea"/>
              </a:rPr>
              <a:t>入</a:t>
            </a:r>
            <a:r>
              <a:t>生成表达式树。所描述的方法酷似3.2.3节的后缀</a:t>
            </a:r>
          </a:p>
          <a:p>
            <a:r>
              <a:t>求值算法。我们一次一个符号地读</a:t>
            </a:r>
            <a:r>
              <a:rPr lang="zh-CN">
                <a:sym typeface="+mn-ea"/>
              </a:rPr>
              <a:t>入</a:t>
            </a:r>
            <a:r>
              <a:t>表达式。如果符号是操作数，那么我们就建立一个单节点树并将一</a:t>
            </a:r>
          </a:p>
          <a:p>
            <a:r>
              <a:t>个指向它的</a:t>
            </a:r>
            <a:r>
              <a:rPr>
                <a:solidFill>
                  <a:srgbClr val="FF0000"/>
                </a:solidFill>
              </a:rPr>
              <a:t>指针推</a:t>
            </a:r>
            <a:r>
              <a:rPr lang="zh-CN">
                <a:solidFill>
                  <a:srgbClr val="FF0000"/>
                </a:solidFill>
                <a:sym typeface="+mn-ea"/>
              </a:rPr>
              <a:t>入</a:t>
            </a:r>
            <a:r>
              <a:rPr>
                <a:solidFill>
                  <a:srgbClr val="FF0000"/>
                </a:solidFill>
              </a:rPr>
              <a:t>栈中</a:t>
            </a:r>
            <a:r>
              <a:t>。如果符号是操作符，那么我们就从栈中弹出指向两棵树T</a:t>
            </a:r>
            <a:r>
              <a:rPr lang="en-US" baseline="-25000"/>
              <a:t>1</a:t>
            </a:r>
            <a:r>
              <a:t>和T</a:t>
            </a:r>
            <a:r>
              <a:rPr baseline="-25000"/>
              <a:t>2</a:t>
            </a:r>
            <a:r>
              <a:t>的那两个指针</a:t>
            </a:r>
          </a:p>
          <a:p>
            <a:r>
              <a:t>(T</a:t>
            </a:r>
            <a:r>
              <a:rPr lang="en-US" baseline="-25000"/>
              <a:t>1</a:t>
            </a:r>
            <a:r>
              <a:t>的先弹出)并形成一棵新的树，该树的根就是操作符，它的左、右儿子分别指向T</a:t>
            </a:r>
            <a:r>
              <a:rPr baseline="-25000"/>
              <a:t>2</a:t>
            </a:r>
            <a:r>
              <a:t>和T</a:t>
            </a:r>
            <a:r>
              <a:rPr baseline="-25000"/>
              <a:t>1</a:t>
            </a:r>
            <a:r>
              <a:t>。然后将指向</a:t>
            </a:r>
          </a:p>
          <a:p>
            <a:r>
              <a:t>这棵新树的指针压</a:t>
            </a:r>
            <a:r>
              <a:rPr lang="zh-CN">
                <a:sym typeface="+mn-ea"/>
              </a:rPr>
              <a:t>入</a:t>
            </a:r>
            <a:r>
              <a:t>栈中。</a:t>
            </a:r>
          </a:p>
        </p:txBody>
      </p:sp>
    </p:spTree>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dirty="0">
                <a:sym typeface="+mn-ea"/>
              </a:rPr>
              <a:t>构造一棵表达式树</a:t>
            </a:r>
            <a:endParaRPr dirty="0">
              <a:sym typeface="+mn-ea"/>
            </a:endParaRPr>
          </a:p>
        </p:txBody>
      </p:sp>
      <p:sp>
        <p:nvSpPr>
          <p:cNvPr id="3" name="内容占位符 2"/>
          <p:cNvSpPr/>
          <p:nvPr>
            <p:ph idx="1"/>
          </p:nvPr>
        </p:nvSpPr>
        <p:spPr>
          <a:xfrm>
            <a:off x="838200" y="1690688"/>
            <a:ext cx="10515600" cy="4731477"/>
          </a:xfrm>
        </p:spPr>
        <p:txBody>
          <a:bodyPr>
            <a:normAutofit lnSpcReduction="20000"/>
          </a:bodyPr>
          <a:p>
            <a:r>
              <a:t>来看一个例子。设输</a:t>
            </a:r>
            <a:r>
              <a:rPr lang="zh-CN">
                <a:sym typeface="+mn-ea"/>
              </a:rPr>
              <a:t>入</a:t>
            </a:r>
            <a:r>
              <a:t>为：</a:t>
            </a:r>
          </a:p>
          <a:p>
            <a:r>
              <a:rPr lang="en-US"/>
              <a:t>				</a:t>
            </a:r>
            <a:r>
              <a:t>a</a:t>
            </a:r>
            <a:r>
              <a:rPr lang="en-US"/>
              <a:t> </a:t>
            </a:r>
            <a:r>
              <a:t>b</a:t>
            </a:r>
            <a:r>
              <a:rPr lang="en-US"/>
              <a:t> </a:t>
            </a:r>
            <a:r>
              <a:t>+</a:t>
            </a:r>
            <a:r>
              <a:rPr lang="en-US"/>
              <a:t> </a:t>
            </a:r>
            <a:r>
              <a:t>c</a:t>
            </a:r>
            <a:r>
              <a:rPr lang="en-US"/>
              <a:t> </a:t>
            </a:r>
            <a:r>
              <a:t>d</a:t>
            </a:r>
            <a:r>
              <a:rPr lang="en-US"/>
              <a:t> </a:t>
            </a:r>
            <a:r>
              <a:t>e</a:t>
            </a:r>
            <a:r>
              <a:rPr lang="en-US"/>
              <a:t> </a:t>
            </a:r>
            <a:r>
              <a:t>+</a:t>
            </a:r>
            <a:r>
              <a:rPr lang="en-US"/>
              <a:t> * *</a:t>
            </a:r>
            <a:endParaRPr lang="en-US"/>
          </a:p>
          <a:p>
            <a:endParaRPr lang="en-US"/>
          </a:p>
          <a:p>
            <a:r>
              <a:t>前两个符号是操作数，因此我们创建两棵单节点树并将指向它们的指针压</a:t>
            </a:r>
            <a:r>
              <a:rPr lang="zh-CN">
                <a:sym typeface="+mn-ea"/>
              </a:rPr>
              <a:t>入</a:t>
            </a:r>
            <a:r>
              <a:t>栈中。</a:t>
            </a:r>
          </a:p>
        </p:txBody>
      </p:sp>
      <p:pic>
        <p:nvPicPr>
          <p:cNvPr id="4" name="图片 3"/>
          <p:cNvPicPr>
            <a:picLocks noChangeAspect="1"/>
          </p:cNvPicPr>
          <p:nvPr/>
        </p:nvPicPr>
        <p:blipFill>
          <a:blip r:embed="rId1"/>
          <a:stretch>
            <a:fillRect/>
          </a:stretch>
        </p:blipFill>
        <p:spPr>
          <a:xfrm>
            <a:off x="4483735" y="3305175"/>
            <a:ext cx="2828925" cy="1743075"/>
          </a:xfrm>
          <a:prstGeom prst="rect">
            <a:avLst/>
          </a:prstGeom>
        </p:spPr>
      </p:pic>
    </p:spTree>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dirty="0">
                <a:sym typeface="+mn-ea"/>
              </a:rPr>
              <a:t>构造一棵表达式树</a:t>
            </a:r>
            <a:endParaRPr dirty="0">
              <a:sym typeface="+mn-ea"/>
            </a:endParaRPr>
          </a:p>
        </p:txBody>
      </p:sp>
      <p:sp>
        <p:nvSpPr>
          <p:cNvPr id="3" name="内容占位符 2"/>
          <p:cNvSpPr/>
          <p:nvPr>
            <p:ph idx="1"/>
          </p:nvPr>
        </p:nvSpPr>
        <p:spPr>
          <a:xfrm>
            <a:off x="838200" y="1690688"/>
            <a:ext cx="10515600" cy="4731477"/>
          </a:xfrm>
        </p:spPr>
        <p:txBody>
          <a:bodyPr>
            <a:normAutofit lnSpcReduction="20000"/>
          </a:bodyPr>
          <a:p>
            <a:r>
              <a:t>接着，“+”被读</a:t>
            </a:r>
            <a:r>
              <a:rPr lang="zh-CN">
                <a:sym typeface="+mn-ea"/>
              </a:rPr>
              <a:t>入</a:t>
            </a:r>
            <a:r>
              <a:t>，因此指向这两棵树的指针被弹出，一棵新的树形成，而指向该树的指针被压入栈</a:t>
            </a:r>
          </a:p>
          <a:p>
            <a:r>
              <a:t>中。</a:t>
            </a:r>
          </a:p>
        </p:txBody>
      </p:sp>
      <p:pic>
        <p:nvPicPr>
          <p:cNvPr id="5" name="图片 4"/>
          <p:cNvPicPr>
            <a:picLocks noChangeAspect="1"/>
          </p:cNvPicPr>
          <p:nvPr/>
        </p:nvPicPr>
        <p:blipFill>
          <a:blip r:embed="rId1"/>
          <a:stretch>
            <a:fillRect/>
          </a:stretch>
        </p:blipFill>
        <p:spPr>
          <a:xfrm>
            <a:off x="4138295" y="2642870"/>
            <a:ext cx="3295650" cy="236220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endParaRPr lang="zh-CN" altLang="en-US" dirty="0"/>
          </a:p>
          <a:p>
            <a:r>
              <a:rPr lang="en-US" altLang="zh-CN" dirty="0"/>
              <a:t>	</a:t>
            </a:r>
            <a:endParaRPr lang="en-US" altLang="zh-CN" dirty="0"/>
          </a:p>
        </p:txBody>
      </p:sp>
      <p:sp>
        <p:nvSpPr>
          <p:cNvPr id="2" name="标题 1"/>
          <p:cNvSpPr>
            <a:spLocks noGrp="1"/>
          </p:cNvSpPr>
          <p:nvPr>
            <p:ph type="title"/>
          </p:nvPr>
        </p:nvSpPr>
        <p:spPr/>
        <p:txBody>
          <a:bodyPr/>
          <a:lstStyle/>
          <a:p>
            <a:r>
              <a:rPr dirty="0"/>
              <a:t>1.2.</a:t>
            </a:r>
            <a:r>
              <a:rPr lang="en-US" dirty="0"/>
              <a:t>5</a:t>
            </a:r>
            <a:r>
              <a:rPr dirty="0"/>
              <a:t> </a:t>
            </a:r>
            <a:r>
              <a:rPr lang="zh-CN" dirty="0"/>
              <a:t>证明的方法</a:t>
            </a:r>
            <a:endParaRPr lang="zh-CN" dirty="0"/>
          </a:p>
        </p:txBody>
      </p:sp>
      <p:pic>
        <p:nvPicPr>
          <p:cNvPr id="5" name="图片 4"/>
          <p:cNvPicPr>
            <a:picLocks noChangeAspect="1"/>
          </p:cNvPicPr>
          <p:nvPr/>
        </p:nvPicPr>
        <p:blipFill>
          <a:blip r:embed="rId1"/>
          <a:stretch>
            <a:fillRect/>
          </a:stretch>
        </p:blipFill>
        <p:spPr>
          <a:xfrm>
            <a:off x="2547620" y="2800350"/>
            <a:ext cx="7096125" cy="1257300"/>
          </a:xfrm>
          <a:prstGeom prst="rect">
            <a:avLst/>
          </a:prstGeom>
        </p:spPr>
      </p:pic>
    </p:spTree>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dirty="0">
                <a:sym typeface="+mn-ea"/>
              </a:rPr>
              <a:t>构造一棵表达式树</a:t>
            </a:r>
            <a:endParaRPr dirty="0">
              <a:sym typeface="+mn-ea"/>
            </a:endParaRPr>
          </a:p>
        </p:txBody>
      </p:sp>
      <p:sp>
        <p:nvSpPr>
          <p:cNvPr id="3" name="内容占位符 2"/>
          <p:cNvSpPr/>
          <p:nvPr>
            <p:ph idx="1"/>
          </p:nvPr>
        </p:nvSpPr>
        <p:spPr>
          <a:xfrm>
            <a:off x="838200" y="1690688"/>
            <a:ext cx="10515600" cy="4731477"/>
          </a:xfrm>
        </p:spPr>
        <p:txBody>
          <a:bodyPr>
            <a:normAutofit lnSpcReduction="20000"/>
          </a:bodyPr>
          <a:p>
            <a:r>
              <a:t>然后，c、d和e被读入，在每个单节点树创建后，指向对应的树的指针被压入栈中</a:t>
            </a:r>
          </a:p>
        </p:txBody>
      </p:sp>
      <p:pic>
        <p:nvPicPr>
          <p:cNvPr id="4" name="图片 3"/>
          <p:cNvPicPr>
            <a:picLocks noChangeAspect="1"/>
          </p:cNvPicPr>
          <p:nvPr/>
        </p:nvPicPr>
        <p:blipFill>
          <a:blip r:embed="rId1"/>
          <a:stretch>
            <a:fillRect/>
          </a:stretch>
        </p:blipFill>
        <p:spPr>
          <a:xfrm>
            <a:off x="4002405" y="2553335"/>
            <a:ext cx="3848100" cy="2457450"/>
          </a:xfrm>
          <a:prstGeom prst="rect">
            <a:avLst/>
          </a:prstGeom>
        </p:spPr>
      </p:pic>
    </p:spTree>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dirty="0">
                <a:sym typeface="+mn-ea"/>
              </a:rPr>
              <a:t>构造一棵表达式树</a:t>
            </a:r>
            <a:endParaRPr dirty="0">
              <a:sym typeface="+mn-ea"/>
            </a:endParaRPr>
          </a:p>
        </p:txBody>
      </p:sp>
      <p:sp>
        <p:nvSpPr>
          <p:cNvPr id="3" name="内容占位符 2"/>
          <p:cNvSpPr/>
          <p:nvPr>
            <p:ph idx="1"/>
          </p:nvPr>
        </p:nvSpPr>
        <p:spPr>
          <a:xfrm>
            <a:off x="838200" y="1690688"/>
            <a:ext cx="10515600" cy="4731477"/>
          </a:xfrm>
        </p:spPr>
        <p:txBody>
          <a:bodyPr>
            <a:normAutofit lnSpcReduction="20000"/>
          </a:bodyPr>
          <a:p>
            <a:r>
              <a:rPr lang="zh-CN"/>
              <a:t>接下来，读入</a:t>
            </a:r>
            <a:r>
              <a:rPr lang="en-US" altLang="zh-CN"/>
              <a:t>“+”</a:t>
            </a:r>
            <a:r>
              <a:rPr lang="zh-CN" altLang="en-US"/>
              <a:t>号，因此两棵树合并。</a:t>
            </a:r>
            <a:endParaRPr lang="zh-CN" altLang="en-US"/>
          </a:p>
        </p:txBody>
      </p:sp>
      <p:pic>
        <p:nvPicPr>
          <p:cNvPr id="5" name="图片 4"/>
          <p:cNvPicPr>
            <a:picLocks noChangeAspect="1"/>
          </p:cNvPicPr>
          <p:nvPr/>
        </p:nvPicPr>
        <p:blipFill>
          <a:blip r:embed="rId1"/>
          <a:stretch>
            <a:fillRect/>
          </a:stretch>
        </p:blipFill>
        <p:spPr>
          <a:xfrm>
            <a:off x="3843020" y="2496185"/>
            <a:ext cx="4505325" cy="2486025"/>
          </a:xfrm>
          <a:prstGeom prst="rect">
            <a:avLst/>
          </a:prstGeom>
        </p:spPr>
      </p:pic>
    </p:spTree>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dirty="0">
                <a:sym typeface="+mn-ea"/>
              </a:rPr>
              <a:t>构造一棵表达式树</a:t>
            </a:r>
            <a:endParaRPr dirty="0">
              <a:sym typeface="+mn-ea"/>
            </a:endParaRPr>
          </a:p>
        </p:txBody>
      </p:sp>
      <p:sp>
        <p:nvSpPr>
          <p:cNvPr id="3" name="内容占位符 2"/>
          <p:cNvSpPr/>
          <p:nvPr>
            <p:ph idx="1"/>
          </p:nvPr>
        </p:nvSpPr>
        <p:spPr>
          <a:xfrm>
            <a:off x="838200" y="1690688"/>
            <a:ext cx="10515600" cy="4731477"/>
          </a:xfrm>
        </p:spPr>
        <p:txBody>
          <a:bodyPr>
            <a:normAutofit lnSpcReduction="20000"/>
          </a:bodyPr>
          <a:p>
            <a:r>
              <a:t>继续进行，读</a:t>
            </a:r>
            <a:r>
              <a:rPr lang="zh-CN">
                <a:sym typeface="+mn-ea"/>
              </a:rPr>
              <a:t>入</a:t>
            </a:r>
            <a:r>
              <a:t>“*”号，因此，我们弹出两个树指针并形成一个新的树，“*”号是它的根</a:t>
            </a:r>
          </a:p>
        </p:txBody>
      </p:sp>
      <p:pic>
        <p:nvPicPr>
          <p:cNvPr id="4" name="图片 3"/>
          <p:cNvPicPr>
            <a:picLocks noChangeAspect="1"/>
          </p:cNvPicPr>
          <p:nvPr/>
        </p:nvPicPr>
        <p:blipFill>
          <a:blip r:embed="rId1"/>
          <a:stretch>
            <a:fillRect/>
          </a:stretch>
        </p:blipFill>
        <p:spPr>
          <a:xfrm>
            <a:off x="3230245" y="2287270"/>
            <a:ext cx="5448300" cy="3143250"/>
          </a:xfrm>
          <a:prstGeom prst="rect">
            <a:avLst/>
          </a:prstGeom>
        </p:spPr>
      </p:pic>
    </p:spTree>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dirty="0">
                <a:sym typeface="+mn-ea"/>
              </a:rPr>
              <a:t>构造一棵表达式树</a:t>
            </a:r>
            <a:endParaRPr dirty="0">
              <a:sym typeface="+mn-ea"/>
            </a:endParaRPr>
          </a:p>
        </p:txBody>
      </p:sp>
      <p:sp>
        <p:nvSpPr>
          <p:cNvPr id="3" name="内容占位符 2"/>
          <p:cNvSpPr/>
          <p:nvPr>
            <p:ph idx="1"/>
          </p:nvPr>
        </p:nvSpPr>
        <p:spPr>
          <a:xfrm>
            <a:off x="838200" y="1690688"/>
            <a:ext cx="10515600" cy="4731477"/>
          </a:xfrm>
        </p:spPr>
        <p:txBody>
          <a:bodyPr>
            <a:normAutofit lnSpcReduction="20000"/>
          </a:bodyPr>
          <a:p>
            <a:r>
              <a:t>最后，读</a:t>
            </a:r>
            <a:r>
              <a:rPr lang="zh-CN"/>
              <a:t>入</a:t>
            </a:r>
            <a:r>
              <a:t>最后一个符号，两棵树合并，而指向最后的树的指针留在栈中。</a:t>
            </a:r>
          </a:p>
        </p:txBody>
      </p:sp>
      <p:pic>
        <p:nvPicPr>
          <p:cNvPr id="5" name="图片 4"/>
          <p:cNvPicPr>
            <a:picLocks noChangeAspect="1"/>
          </p:cNvPicPr>
          <p:nvPr/>
        </p:nvPicPr>
        <p:blipFill>
          <a:blip r:embed="rId1"/>
          <a:stretch>
            <a:fillRect/>
          </a:stretch>
        </p:blipFill>
        <p:spPr>
          <a:xfrm>
            <a:off x="2934335" y="2334895"/>
            <a:ext cx="6124575" cy="3781425"/>
          </a:xfrm>
          <a:prstGeom prst="rect">
            <a:avLst/>
          </a:prstGeom>
        </p:spPr>
      </p:pic>
    </p:spTree>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dirty="0">
                <a:sym typeface="+mn-ea"/>
              </a:rPr>
              <a:t>4.3</a:t>
            </a:r>
            <a:r>
              <a:rPr lang="en-US" dirty="0">
                <a:sym typeface="+mn-ea"/>
              </a:rPr>
              <a:t> </a:t>
            </a:r>
            <a:r>
              <a:rPr dirty="0">
                <a:sym typeface="+mn-ea"/>
              </a:rPr>
              <a:t>查找树ADT——二叉查找树</a:t>
            </a:r>
            <a:endParaRPr dirty="0">
              <a:sym typeface="+mn-ea"/>
            </a:endParaRPr>
          </a:p>
        </p:txBody>
      </p:sp>
      <p:sp>
        <p:nvSpPr>
          <p:cNvPr id="3" name="内容占位符 2"/>
          <p:cNvSpPr/>
          <p:nvPr>
            <p:ph idx="1"/>
          </p:nvPr>
        </p:nvSpPr>
        <p:spPr>
          <a:xfrm>
            <a:off x="838200" y="1690688"/>
            <a:ext cx="10515600" cy="4731477"/>
          </a:xfrm>
        </p:spPr>
        <p:txBody>
          <a:bodyPr>
            <a:normAutofit/>
          </a:bodyPr>
          <a:p>
            <a:r>
              <a:t>二叉树的一个重要的应用是它们在查找中的使用。假设树中的每个节点被指定一个关键字值。在我们的</a:t>
            </a:r>
          </a:p>
          <a:p>
            <a:r>
              <a:t>例子中，虽然任意复杂的关键字都是允许的，但为简单起见，假设它们都是整数。我们还将假设，所有</a:t>
            </a:r>
          </a:p>
          <a:p>
            <a:r>
              <a:t>的</a:t>
            </a:r>
            <a:r>
              <a:rPr>
                <a:solidFill>
                  <a:srgbClr val="FF0000"/>
                </a:solidFill>
              </a:rPr>
              <a:t>关键字是互异</a:t>
            </a:r>
            <a:r>
              <a:t>的，以后再处理有重复的情况。</a:t>
            </a:r>
          </a:p>
          <a:p/>
          <a:p/>
        </p:txBody>
      </p:sp>
    </p:spTree>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dirty="0">
                <a:sym typeface="+mn-ea"/>
              </a:rPr>
              <a:t>4.3</a:t>
            </a:r>
            <a:r>
              <a:rPr lang="en-US" dirty="0">
                <a:sym typeface="+mn-ea"/>
              </a:rPr>
              <a:t> </a:t>
            </a:r>
            <a:r>
              <a:rPr dirty="0">
                <a:sym typeface="+mn-ea"/>
              </a:rPr>
              <a:t>查找树ADT——二叉查找树</a:t>
            </a:r>
            <a:endParaRPr dirty="0">
              <a:sym typeface="+mn-ea"/>
            </a:endParaRPr>
          </a:p>
        </p:txBody>
      </p:sp>
      <p:sp>
        <p:nvSpPr>
          <p:cNvPr id="3" name="内容占位符 2"/>
          <p:cNvSpPr/>
          <p:nvPr>
            <p:ph idx="1"/>
          </p:nvPr>
        </p:nvSpPr>
        <p:spPr>
          <a:xfrm>
            <a:off x="838200" y="1690688"/>
            <a:ext cx="10515600" cy="4731477"/>
          </a:xfrm>
        </p:spPr>
        <p:txBody>
          <a:bodyPr>
            <a:normAutofit/>
          </a:bodyPr>
          <a:p>
            <a:r>
              <a:t>使二叉树成为二叉查找树的性质是，对于树中的每个节点X，它的</a:t>
            </a:r>
            <a:r>
              <a:rPr>
                <a:solidFill>
                  <a:srgbClr val="FF0000"/>
                </a:solidFill>
              </a:rPr>
              <a:t>左子树中所有关键字值小于X的关键字</a:t>
            </a:r>
            <a:endParaRPr>
              <a:solidFill>
                <a:srgbClr val="FF0000"/>
              </a:solidFill>
            </a:endParaRPr>
          </a:p>
          <a:p>
            <a:r>
              <a:rPr>
                <a:solidFill>
                  <a:srgbClr val="FF0000"/>
                </a:solidFill>
              </a:rPr>
              <a:t>值，而它的右子树中所有关键字值大于X的关键字值</a:t>
            </a:r>
            <a:r>
              <a:t>。注意，这意味着，该树所有的元素可以用某种统</a:t>
            </a:r>
          </a:p>
          <a:p>
            <a:r>
              <a:t>一的方式排序。在图4-15中，左边的树是二叉查找树，但右边的树则不是。右边的树在其关键字值是6</a:t>
            </a:r>
          </a:p>
          <a:p>
            <a:r>
              <a:t>的节点(该节点正好是根节点)的左子树中，有一个节点的关键字值是7。</a:t>
            </a:r>
          </a:p>
        </p:txBody>
      </p:sp>
      <p:pic>
        <p:nvPicPr>
          <p:cNvPr id="4" name="图片 3"/>
          <p:cNvPicPr>
            <a:picLocks noChangeAspect="1"/>
          </p:cNvPicPr>
          <p:nvPr>
            <p:custDataLst>
              <p:tags r:id="rId1"/>
            </p:custDataLst>
          </p:nvPr>
        </p:nvPicPr>
        <p:blipFill>
          <a:blip r:embed="rId2"/>
          <a:stretch>
            <a:fillRect/>
          </a:stretch>
        </p:blipFill>
        <p:spPr>
          <a:xfrm>
            <a:off x="3221355" y="3639820"/>
            <a:ext cx="5343525" cy="2314575"/>
          </a:xfrm>
          <a:prstGeom prst="rect">
            <a:avLst/>
          </a:prstGeom>
        </p:spPr>
      </p:pic>
    </p:spTree>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dirty="0">
                <a:sym typeface="+mn-ea"/>
              </a:rPr>
              <a:t>4.3</a:t>
            </a:r>
            <a:r>
              <a:rPr lang="en-US" dirty="0">
                <a:sym typeface="+mn-ea"/>
              </a:rPr>
              <a:t> </a:t>
            </a:r>
            <a:r>
              <a:rPr dirty="0">
                <a:sym typeface="+mn-ea"/>
              </a:rPr>
              <a:t>查找树ADT——二叉查找树</a:t>
            </a:r>
            <a:endParaRPr dirty="0">
              <a:sym typeface="+mn-ea"/>
            </a:endParaRPr>
          </a:p>
        </p:txBody>
      </p:sp>
      <p:sp>
        <p:nvSpPr>
          <p:cNvPr id="3" name="内容占位符 2"/>
          <p:cNvSpPr/>
          <p:nvPr>
            <p:ph idx="1"/>
          </p:nvPr>
        </p:nvSpPr>
        <p:spPr>
          <a:xfrm>
            <a:off x="838200" y="1690688"/>
            <a:ext cx="10515600" cy="4731477"/>
          </a:xfrm>
        </p:spPr>
        <p:txBody>
          <a:bodyPr>
            <a:normAutofit/>
          </a:bodyPr>
          <a:p>
            <a:r>
              <a:t>现在给出通常对二叉查找树进行的操作的简要描述。注意，由于树的递归定义，通常是递归地编写这些</a:t>
            </a:r>
          </a:p>
          <a:p>
            <a:r>
              <a:t>操作的例程。因为二叉查找树的平均深度是</a:t>
            </a:r>
            <a:r>
              <a:rPr b="1"/>
              <a:t>O</a:t>
            </a:r>
            <a:r>
              <a:t>(logN)，所以我们</a:t>
            </a:r>
            <a:r>
              <a:rPr>
                <a:solidFill>
                  <a:srgbClr val="FF0000"/>
                </a:solidFill>
              </a:rPr>
              <a:t>一般不必担心栈空间被用尽</a:t>
            </a:r>
            <a:r>
              <a:t>。在图4-16</a:t>
            </a:r>
          </a:p>
          <a:p>
            <a:r>
              <a:t>中我们重复类型定义并列出函数的一些性质。由于</a:t>
            </a:r>
            <a:r>
              <a:rPr>
                <a:solidFill>
                  <a:srgbClr val="FF0000"/>
                </a:solidFill>
              </a:rPr>
              <a:t>所有的元素都是有序的</a:t>
            </a:r>
            <a:r>
              <a:t>，因此，虽然对某些类型也许</a:t>
            </a:r>
          </a:p>
          <a:p>
            <a:r>
              <a:t>会出现语法错误，但我们还是要假设运算符“&lt;”</a:t>
            </a:r>
            <a:r>
              <a:rPr lang="zh-CN"/>
              <a:t>、</a:t>
            </a:r>
            <a:r>
              <a:t>“&gt;”和“=”可以用于这些元素。</a:t>
            </a:r>
          </a:p>
        </p:txBody>
      </p:sp>
    </p:spTree>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dirty="0">
                <a:sym typeface="+mn-ea"/>
              </a:rPr>
              <a:t>4.3</a:t>
            </a:r>
            <a:r>
              <a:rPr lang="en-US" dirty="0">
                <a:sym typeface="+mn-ea"/>
              </a:rPr>
              <a:t> </a:t>
            </a:r>
            <a:r>
              <a:rPr dirty="0">
                <a:sym typeface="+mn-ea"/>
              </a:rPr>
              <a:t>查找树ADT——二叉查找树</a:t>
            </a:r>
            <a:endParaRPr dirty="0">
              <a:sym typeface="+mn-ea"/>
            </a:endParaRPr>
          </a:p>
        </p:txBody>
      </p:sp>
      <p:pic>
        <p:nvPicPr>
          <p:cNvPr id="4" name="内容占位符 3"/>
          <p:cNvPicPr>
            <a:picLocks noChangeAspect="1"/>
          </p:cNvPicPr>
          <p:nvPr>
            <p:ph idx="1"/>
          </p:nvPr>
        </p:nvPicPr>
        <p:blipFill>
          <a:blip r:embed="rId1"/>
          <a:stretch>
            <a:fillRect/>
          </a:stretch>
        </p:blipFill>
        <p:spPr>
          <a:xfrm>
            <a:off x="3733800" y="1691005"/>
            <a:ext cx="4724400" cy="4105275"/>
          </a:xfrm>
          <a:prstGeom prst="rect">
            <a:avLst/>
          </a:prstGeom>
        </p:spPr>
      </p:pic>
      <p:pic>
        <p:nvPicPr>
          <p:cNvPr id="6" name="图片 5"/>
          <p:cNvPicPr>
            <a:picLocks noChangeAspect="1"/>
          </p:cNvPicPr>
          <p:nvPr/>
        </p:nvPicPr>
        <p:blipFill>
          <a:blip r:embed="rId2"/>
          <a:stretch>
            <a:fillRect/>
          </a:stretch>
        </p:blipFill>
        <p:spPr>
          <a:xfrm>
            <a:off x="4554220" y="5995670"/>
            <a:ext cx="2152650" cy="342900"/>
          </a:xfrm>
          <a:prstGeom prst="rect">
            <a:avLst/>
          </a:prstGeom>
        </p:spPr>
      </p:pic>
    </p:spTree>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dirty="0">
                <a:sym typeface="+mn-ea"/>
              </a:rPr>
              <a:t>4.3.1 MakeEmpty</a:t>
            </a:r>
            <a:endParaRPr dirty="0">
              <a:sym typeface="+mn-ea"/>
            </a:endParaRPr>
          </a:p>
        </p:txBody>
      </p:sp>
      <p:sp>
        <p:nvSpPr>
          <p:cNvPr id="3" name="内容占位符 2"/>
          <p:cNvSpPr/>
          <p:nvPr>
            <p:ph idx="1"/>
          </p:nvPr>
        </p:nvSpPr>
        <p:spPr>
          <a:xfrm>
            <a:off x="838200" y="1690688"/>
            <a:ext cx="10515600" cy="4731477"/>
          </a:xfrm>
        </p:spPr>
        <p:txBody>
          <a:bodyPr>
            <a:normAutofit/>
          </a:bodyPr>
          <a:p>
            <a:r>
              <a:t>这个操作</a:t>
            </a:r>
            <a:r>
              <a:rPr>
                <a:solidFill>
                  <a:srgbClr val="FF0000"/>
                </a:solidFill>
              </a:rPr>
              <a:t>主要用于初始化</a:t>
            </a:r>
            <a:r>
              <a:t>。有些程序设计人员更愿意将第一个元素初始化为单节点树，但是，我们的实</a:t>
            </a:r>
          </a:p>
          <a:p>
            <a:r>
              <a:t>现方法更紧密地遵循树的递归定义。正如图4-17中显示的，它是一个简单的例程。</a:t>
            </a:r>
          </a:p>
        </p:txBody>
      </p:sp>
      <p:pic>
        <p:nvPicPr>
          <p:cNvPr id="5" name="图片 4"/>
          <p:cNvPicPr>
            <a:picLocks noChangeAspect="1"/>
          </p:cNvPicPr>
          <p:nvPr/>
        </p:nvPicPr>
        <p:blipFill>
          <a:blip r:embed="rId1"/>
          <a:stretch>
            <a:fillRect/>
          </a:stretch>
        </p:blipFill>
        <p:spPr>
          <a:xfrm>
            <a:off x="4743450" y="5501640"/>
            <a:ext cx="2705100" cy="285750"/>
          </a:xfrm>
          <a:prstGeom prst="rect">
            <a:avLst/>
          </a:prstGeom>
        </p:spPr>
      </p:pic>
      <p:pic>
        <p:nvPicPr>
          <p:cNvPr id="6" name="图片 5"/>
          <p:cNvPicPr>
            <a:picLocks noChangeAspect="1"/>
          </p:cNvPicPr>
          <p:nvPr/>
        </p:nvPicPr>
        <p:blipFill>
          <a:blip r:embed="rId2"/>
          <a:stretch>
            <a:fillRect/>
          </a:stretch>
        </p:blipFill>
        <p:spPr>
          <a:xfrm>
            <a:off x="4572000" y="2880995"/>
            <a:ext cx="3048000" cy="1943100"/>
          </a:xfrm>
          <a:prstGeom prst="rect">
            <a:avLst/>
          </a:prstGeom>
        </p:spPr>
      </p:pic>
    </p:spTree>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dirty="0">
                <a:sym typeface="+mn-ea"/>
              </a:rPr>
              <a:t>4.3.2</a:t>
            </a:r>
            <a:r>
              <a:rPr lang="en-US" dirty="0">
                <a:sym typeface="+mn-ea"/>
              </a:rPr>
              <a:t> </a:t>
            </a:r>
            <a:r>
              <a:rPr dirty="0">
                <a:sym typeface="+mn-ea"/>
              </a:rPr>
              <a:t>Find</a:t>
            </a:r>
            <a:endParaRPr dirty="0">
              <a:sym typeface="+mn-ea"/>
            </a:endParaRPr>
          </a:p>
        </p:txBody>
      </p:sp>
      <p:sp>
        <p:nvSpPr>
          <p:cNvPr id="3" name="内容占位符 2"/>
          <p:cNvSpPr/>
          <p:nvPr>
            <p:ph idx="1"/>
          </p:nvPr>
        </p:nvSpPr>
        <p:spPr>
          <a:xfrm>
            <a:off x="838200" y="1690688"/>
            <a:ext cx="10515600" cy="4731477"/>
          </a:xfrm>
        </p:spPr>
        <p:txBody>
          <a:bodyPr>
            <a:normAutofit/>
          </a:bodyPr>
          <a:p>
            <a:r>
              <a:t>这个操作一般需要返回指向树T中具有关键字X的节点的指针，如果这样的节点不存在则返回NULL。树的</a:t>
            </a:r>
          </a:p>
          <a:p>
            <a:r>
              <a:t>结构使得这种操作很简单。如果T是NULL，那么我们可以就返回NULL。否则，如果存储在T中的关键字</a:t>
            </a:r>
          </a:p>
          <a:p>
            <a:r>
              <a:t>是X，那么我们可以返回T。否则，我们对树</a:t>
            </a:r>
            <a:r>
              <a:rPr lang="en-US"/>
              <a:t>T</a:t>
            </a:r>
            <a:r>
              <a:t>的左子树或右子树进行一次递归调用，这依赖于X与存储</a:t>
            </a:r>
          </a:p>
          <a:p>
            <a:r>
              <a:t>在T中的关键字的关系。图4-18中的代码就是对这种策略的一种体现。</a:t>
            </a:r>
          </a:p>
          <a:p/>
        </p:txBody>
      </p:sp>
      <p:pic>
        <p:nvPicPr>
          <p:cNvPr id="4" name="图片 3"/>
          <p:cNvPicPr>
            <a:picLocks noChangeAspect="1"/>
          </p:cNvPicPr>
          <p:nvPr/>
        </p:nvPicPr>
        <p:blipFill>
          <a:blip r:embed="rId1"/>
          <a:stretch>
            <a:fillRect/>
          </a:stretch>
        </p:blipFill>
        <p:spPr>
          <a:xfrm>
            <a:off x="4082415" y="3514090"/>
            <a:ext cx="3829050" cy="2257425"/>
          </a:xfrm>
          <a:prstGeom prst="rect">
            <a:avLst/>
          </a:prstGeom>
        </p:spPr>
      </p:pic>
      <p:pic>
        <p:nvPicPr>
          <p:cNvPr id="6" name="图片 5"/>
          <p:cNvPicPr>
            <a:picLocks noChangeAspect="1"/>
          </p:cNvPicPr>
          <p:nvPr/>
        </p:nvPicPr>
        <p:blipFill>
          <a:blip r:embed="rId2"/>
          <a:stretch>
            <a:fillRect/>
          </a:stretch>
        </p:blipFill>
        <p:spPr>
          <a:xfrm>
            <a:off x="4470400" y="6014085"/>
            <a:ext cx="2743200" cy="30480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endParaRPr lang="zh-CN" altLang="en-US" dirty="0"/>
          </a:p>
          <a:p>
            <a:r>
              <a:rPr lang="en-US" altLang="zh-CN" dirty="0"/>
              <a:t>	</a:t>
            </a:r>
            <a:endParaRPr lang="en-US" altLang="zh-CN" dirty="0"/>
          </a:p>
        </p:txBody>
      </p:sp>
      <p:sp>
        <p:nvSpPr>
          <p:cNvPr id="2" name="标题 1"/>
          <p:cNvSpPr>
            <a:spLocks noGrp="1"/>
          </p:cNvSpPr>
          <p:nvPr>
            <p:ph type="title"/>
          </p:nvPr>
        </p:nvSpPr>
        <p:spPr/>
        <p:txBody>
          <a:bodyPr/>
          <a:lstStyle/>
          <a:p>
            <a:r>
              <a:rPr dirty="0"/>
              <a:t>1.2.</a:t>
            </a:r>
            <a:r>
              <a:rPr lang="en-US" dirty="0"/>
              <a:t>5</a:t>
            </a:r>
            <a:r>
              <a:rPr dirty="0"/>
              <a:t> </a:t>
            </a:r>
            <a:r>
              <a:rPr lang="zh-CN" dirty="0"/>
              <a:t>证明的方法</a:t>
            </a:r>
            <a:endParaRPr lang="zh-CN" dirty="0"/>
          </a:p>
        </p:txBody>
      </p:sp>
      <p:pic>
        <p:nvPicPr>
          <p:cNvPr id="4" name="图片 3"/>
          <p:cNvPicPr>
            <a:picLocks noChangeAspect="1"/>
          </p:cNvPicPr>
          <p:nvPr/>
        </p:nvPicPr>
        <p:blipFill>
          <a:blip r:embed="rId1"/>
          <a:stretch>
            <a:fillRect/>
          </a:stretch>
        </p:blipFill>
        <p:spPr>
          <a:xfrm>
            <a:off x="1438275" y="1847850"/>
            <a:ext cx="9315450" cy="3162300"/>
          </a:xfrm>
          <a:prstGeom prst="rect">
            <a:avLst/>
          </a:prstGeom>
        </p:spPr>
      </p:pic>
    </p:spTree>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dirty="0">
                <a:sym typeface="+mn-ea"/>
              </a:rPr>
              <a:t>4.3.2</a:t>
            </a:r>
            <a:r>
              <a:rPr lang="en-US" dirty="0">
                <a:sym typeface="+mn-ea"/>
              </a:rPr>
              <a:t> </a:t>
            </a:r>
            <a:r>
              <a:rPr dirty="0">
                <a:sym typeface="+mn-ea"/>
              </a:rPr>
              <a:t>Find</a:t>
            </a:r>
            <a:endParaRPr dirty="0">
              <a:sym typeface="+mn-ea"/>
            </a:endParaRPr>
          </a:p>
        </p:txBody>
      </p:sp>
      <p:sp>
        <p:nvSpPr>
          <p:cNvPr id="3" name="内容占位符 2"/>
          <p:cNvSpPr/>
          <p:nvPr>
            <p:ph idx="1"/>
          </p:nvPr>
        </p:nvSpPr>
        <p:spPr>
          <a:xfrm>
            <a:off x="838200" y="1690688"/>
            <a:ext cx="10515600" cy="4731477"/>
          </a:xfrm>
        </p:spPr>
        <p:txBody>
          <a:bodyPr>
            <a:normAutofit/>
          </a:bodyPr>
          <a:p/>
        </p:txBody>
      </p:sp>
      <p:pic>
        <p:nvPicPr>
          <p:cNvPr id="4" name="图片 3"/>
          <p:cNvPicPr>
            <a:picLocks noChangeAspect="1"/>
          </p:cNvPicPr>
          <p:nvPr/>
        </p:nvPicPr>
        <p:blipFill>
          <a:blip r:embed="rId1"/>
          <a:stretch>
            <a:fillRect/>
          </a:stretch>
        </p:blipFill>
        <p:spPr>
          <a:xfrm>
            <a:off x="4342130" y="2319655"/>
            <a:ext cx="2886075" cy="2219325"/>
          </a:xfrm>
          <a:prstGeom prst="rect">
            <a:avLst/>
          </a:prstGeom>
        </p:spPr>
      </p:pic>
    </p:spTree>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dirty="0">
                <a:sym typeface="+mn-ea"/>
              </a:rPr>
              <a:t>4.3.2</a:t>
            </a:r>
            <a:r>
              <a:rPr lang="en-US" dirty="0">
                <a:sym typeface="+mn-ea"/>
              </a:rPr>
              <a:t> </a:t>
            </a:r>
            <a:r>
              <a:rPr dirty="0">
                <a:sym typeface="+mn-ea"/>
              </a:rPr>
              <a:t>Find</a:t>
            </a:r>
            <a:endParaRPr dirty="0">
              <a:sym typeface="+mn-ea"/>
            </a:endParaRPr>
          </a:p>
        </p:txBody>
      </p:sp>
      <p:sp>
        <p:nvSpPr>
          <p:cNvPr id="3" name="内容占位符 2"/>
          <p:cNvSpPr/>
          <p:nvPr>
            <p:ph idx="1"/>
          </p:nvPr>
        </p:nvSpPr>
        <p:spPr>
          <a:xfrm>
            <a:off x="838200" y="1690688"/>
            <a:ext cx="10515600" cy="4731477"/>
          </a:xfrm>
        </p:spPr>
        <p:txBody>
          <a:bodyPr>
            <a:normAutofit/>
          </a:bodyPr>
          <a:p>
            <a:r>
              <a:t>注意测试的顺序。关键的问题是首先要对</a:t>
            </a:r>
            <a:r>
              <a:rPr>
                <a:solidFill>
                  <a:srgbClr val="FF0000"/>
                </a:solidFill>
              </a:rPr>
              <a:t>是否为空树进行测试</a:t>
            </a:r>
            <a:r>
              <a:t>，否则就可能在NULL指针上兜圈子。其余</a:t>
            </a:r>
          </a:p>
          <a:p>
            <a:r>
              <a:t>的测试应该使得最不可能的情况安排在最后进行。还要注意，这里的两个递归调用事实上都是尾递归并</a:t>
            </a:r>
          </a:p>
          <a:p>
            <a:r>
              <a:t>且可以用一次赋值和一个goto语句很容易地代替。尾递归的使用在这里是合理的，因为算法表达式的简</a:t>
            </a:r>
          </a:p>
          <a:p>
            <a:r>
              <a:t>明性是以速度的降低为代价的，而这里所使用的栈空间的量也只不过是</a:t>
            </a:r>
            <a:r>
              <a:rPr b="1"/>
              <a:t>O</a:t>
            </a:r>
            <a:r>
              <a:t>(logN)而已。</a:t>
            </a:r>
          </a:p>
        </p:txBody>
      </p:sp>
    </p:spTree>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dirty="0">
                <a:sym typeface="+mn-ea"/>
              </a:rPr>
              <a:t>4.3.3 FindMin和FindMax</a:t>
            </a:r>
            <a:endParaRPr dirty="0">
              <a:sym typeface="+mn-ea"/>
            </a:endParaRPr>
          </a:p>
        </p:txBody>
      </p:sp>
      <p:sp>
        <p:nvSpPr>
          <p:cNvPr id="3" name="内容占位符 2"/>
          <p:cNvSpPr/>
          <p:nvPr>
            <p:ph idx="1"/>
          </p:nvPr>
        </p:nvSpPr>
        <p:spPr>
          <a:xfrm>
            <a:off x="838200" y="1690688"/>
            <a:ext cx="10515600" cy="4731477"/>
          </a:xfrm>
        </p:spPr>
        <p:txBody>
          <a:bodyPr>
            <a:normAutofit/>
          </a:bodyPr>
          <a:p>
            <a:r>
              <a:t>这些例程分别返回树中</a:t>
            </a:r>
            <a:r>
              <a:rPr>
                <a:solidFill>
                  <a:srgbClr val="FF0000"/>
                </a:solidFill>
              </a:rPr>
              <a:t>最小元和最大元</a:t>
            </a:r>
            <a:r>
              <a:t>的位置。虽然返回这些元素的准确值似乎更合理，但是这将与</a:t>
            </a:r>
          </a:p>
          <a:p>
            <a:r>
              <a:t>Find操作不相容。重要的是，看起来类似的操作做的工作也是类似的。为执行FindMin，从根开始并且</a:t>
            </a:r>
          </a:p>
          <a:p>
            <a:r>
              <a:t>只要有左儿子就向左进行。终止点是最小的元素。FindMax例程除分支朝向右儿子外其余过程相同。</a:t>
            </a:r>
          </a:p>
          <a:p/>
          <a:p/>
          <a:p>
            <a:r>
              <a:t>这种递归是如此容易以至于许多程序设计员不厌其烦地使用它。我们用两种方法编写这两个例程，</a:t>
            </a:r>
            <a:r>
              <a:rPr>
                <a:solidFill>
                  <a:srgbClr val="FF0000"/>
                </a:solidFill>
              </a:rPr>
              <a:t>用递</a:t>
            </a:r>
            <a:endParaRPr>
              <a:solidFill>
                <a:srgbClr val="FF0000"/>
              </a:solidFill>
            </a:endParaRPr>
          </a:p>
          <a:p>
            <a:r>
              <a:rPr>
                <a:solidFill>
                  <a:srgbClr val="FF0000"/>
                </a:solidFill>
              </a:rPr>
              <a:t>归编写FindMin</a:t>
            </a:r>
            <a:r>
              <a:t>，而</a:t>
            </a:r>
            <a:r>
              <a:rPr>
                <a:solidFill>
                  <a:srgbClr val="FF0000"/>
                </a:solidFill>
              </a:rPr>
              <a:t>用非递归编写FindMax</a:t>
            </a:r>
            <a:r>
              <a:t>(见图4-19和图4-20) 。</a:t>
            </a:r>
          </a:p>
        </p:txBody>
      </p:sp>
    </p:spTree>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dirty="0">
                <a:sym typeface="+mn-ea"/>
              </a:rPr>
              <a:t>4.3.3 FindMin和FindMax</a:t>
            </a:r>
            <a:endParaRPr dirty="0">
              <a:sym typeface="+mn-ea"/>
            </a:endParaRPr>
          </a:p>
        </p:txBody>
      </p:sp>
      <p:pic>
        <p:nvPicPr>
          <p:cNvPr id="5" name="内容占位符 4"/>
          <p:cNvPicPr>
            <a:picLocks noChangeAspect="1"/>
          </p:cNvPicPr>
          <p:nvPr>
            <p:ph idx="1"/>
          </p:nvPr>
        </p:nvPicPr>
        <p:blipFill>
          <a:blip r:embed="rId1"/>
          <a:stretch>
            <a:fillRect/>
          </a:stretch>
        </p:blipFill>
        <p:spPr>
          <a:xfrm>
            <a:off x="2020570" y="2443480"/>
            <a:ext cx="3352800" cy="1971675"/>
          </a:xfrm>
          <a:prstGeom prst="rect">
            <a:avLst/>
          </a:prstGeom>
        </p:spPr>
      </p:pic>
      <p:pic>
        <p:nvPicPr>
          <p:cNvPr id="6" name="图片 5"/>
          <p:cNvPicPr>
            <a:picLocks noChangeAspect="1"/>
          </p:cNvPicPr>
          <p:nvPr/>
        </p:nvPicPr>
        <p:blipFill>
          <a:blip r:embed="rId2"/>
          <a:stretch>
            <a:fillRect/>
          </a:stretch>
        </p:blipFill>
        <p:spPr>
          <a:xfrm>
            <a:off x="6545580" y="2624455"/>
            <a:ext cx="3305175" cy="1609725"/>
          </a:xfrm>
          <a:prstGeom prst="rect">
            <a:avLst/>
          </a:prstGeom>
        </p:spPr>
      </p:pic>
      <p:pic>
        <p:nvPicPr>
          <p:cNvPr id="7" name="图片 6"/>
          <p:cNvPicPr>
            <a:picLocks noChangeAspect="1"/>
          </p:cNvPicPr>
          <p:nvPr/>
        </p:nvPicPr>
        <p:blipFill>
          <a:blip r:embed="rId3"/>
          <a:stretch>
            <a:fillRect/>
          </a:stretch>
        </p:blipFill>
        <p:spPr>
          <a:xfrm>
            <a:off x="1820545" y="4857115"/>
            <a:ext cx="3752850" cy="390525"/>
          </a:xfrm>
          <a:prstGeom prst="rect">
            <a:avLst/>
          </a:prstGeom>
        </p:spPr>
      </p:pic>
      <p:pic>
        <p:nvPicPr>
          <p:cNvPr id="8" name="图片 7"/>
          <p:cNvPicPr>
            <a:picLocks noChangeAspect="1"/>
          </p:cNvPicPr>
          <p:nvPr/>
        </p:nvPicPr>
        <p:blipFill>
          <a:blip r:embed="rId4"/>
          <a:stretch>
            <a:fillRect/>
          </a:stretch>
        </p:blipFill>
        <p:spPr>
          <a:xfrm>
            <a:off x="6383655" y="4857115"/>
            <a:ext cx="3629025" cy="314325"/>
          </a:xfrm>
          <a:prstGeom prst="rect">
            <a:avLst/>
          </a:prstGeom>
        </p:spPr>
      </p:pic>
    </p:spTree>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dirty="0">
                <a:sym typeface="+mn-ea"/>
              </a:rPr>
              <a:t>4.3.3 FindMin和FindMax</a:t>
            </a:r>
            <a:endParaRPr dirty="0">
              <a:sym typeface="+mn-ea"/>
            </a:endParaRPr>
          </a:p>
        </p:txBody>
      </p:sp>
      <p:sp>
        <p:nvSpPr>
          <p:cNvPr id="3" name="内容占位符 2"/>
          <p:cNvSpPr/>
          <p:nvPr>
            <p:ph idx="1"/>
          </p:nvPr>
        </p:nvSpPr>
        <p:spPr>
          <a:xfrm>
            <a:off x="838200" y="1690688"/>
            <a:ext cx="10515600" cy="4731477"/>
          </a:xfrm>
        </p:spPr>
        <p:txBody>
          <a:bodyPr>
            <a:normAutofit/>
          </a:bodyPr>
          <a:p>
            <a:r>
              <a:t>注意我们是如何小心地处理空树这种退化情况的。虽然小心总是重要的，但在递归程序中它尤其重要。</a:t>
            </a:r>
          </a:p>
          <a:p>
            <a:r>
              <a:t>此外，还要注意，在FindMax中对T的改变是安全的，因为我们只用拷贝来进行工作。不管怎么说，还是</a:t>
            </a:r>
          </a:p>
          <a:p>
            <a:r>
              <a:t>应该随时特别小心，因为诸如“T-&gt;Right=T-&gt;Right-&gt;Right”这样的语句将会产生一些变化。</a:t>
            </a:r>
          </a:p>
        </p:txBody>
      </p:sp>
    </p:spTree>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dirty="0">
                <a:sym typeface="+mn-ea"/>
              </a:rPr>
              <a:t>4.3.4</a:t>
            </a:r>
            <a:r>
              <a:rPr lang="en-US" dirty="0">
                <a:sym typeface="+mn-ea"/>
              </a:rPr>
              <a:t> </a:t>
            </a:r>
            <a:r>
              <a:rPr dirty="0">
                <a:sym typeface="+mn-ea"/>
              </a:rPr>
              <a:t>Insert</a:t>
            </a:r>
            <a:endParaRPr dirty="0">
              <a:sym typeface="+mn-ea"/>
            </a:endParaRPr>
          </a:p>
        </p:txBody>
      </p:sp>
      <p:sp>
        <p:nvSpPr>
          <p:cNvPr id="3" name="内容占位符 2"/>
          <p:cNvSpPr/>
          <p:nvPr>
            <p:ph idx="1"/>
          </p:nvPr>
        </p:nvSpPr>
        <p:spPr>
          <a:xfrm>
            <a:off x="838200" y="1690688"/>
            <a:ext cx="10515600" cy="4731477"/>
          </a:xfrm>
        </p:spPr>
        <p:txBody>
          <a:bodyPr>
            <a:normAutofit/>
          </a:bodyPr>
          <a:p>
            <a:r>
              <a:t>进行插</a:t>
            </a:r>
            <a:r>
              <a:rPr lang="zh-CN"/>
              <a:t>入</a:t>
            </a:r>
            <a:r>
              <a:t>操作的例程在概念上是简单的。为了将X插入到树T中，你可以像用Find那样沿着树查找。如果</a:t>
            </a:r>
          </a:p>
          <a:p>
            <a:r>
              <a:t>找到X，则什么也不用做(或做一些“更新”)。否则，</a:t>
            </a:r>
            <a:r>
              <a:rPr>
                <a:solidFill>
                  <a:srgbClr val="FF0000"/>
                </a:solidFill>
              </a:rPr>
              <a:t>将X插入到遍历的路径上的最后一点上</a:t>
            </a:r>
            <a:r>
              <a:t>。图4-21显</a:t>
            </a:r>
          </a:p>
          <a:p>
            <a:r>
              <a:t>示实际的插</a:t>
            </a:r>
            <a:r>
              <a:rPr lang="zh-CN"/>
              <a:t>入</a:t>
            </a:r>
            <a:r>
              <a:t>情况。为了插</a:t>
            </a:r>
            <a:r>
              <a:rPr lang="zh-CN"/>
              <a:t>入</a:t>
            </a:r>
            <a:r>
              <a:t>5，我们遍历该树就好像在运行Find。在具有关键字4的节点处，我们需要</a:t>
            </a:r>
          </a:p>
          <a:p>
            <a:r>
              <a:t>向右行进，但右边不存在子树，因此5不在这棵树上，从而这个位置就是所要插</a:t>
            </a:r>
            <a:r>
              <a:rPr lang="zh-CN"/>
              <a:t>入</a:t>
            </a:r>
            <a:r>
              <a:t>的位置。</a:t>
            </a:r>
          </a:p>
        </p:txBody>
      </p:sp>
      <p:pic>
        <p:nvPicPr>
          <p:cNvPr id="4" name="图片 3"/>
          <p:cNvPicPr>
            <a:picLocks noChangeAspect="1"/>
          </p:cNvPicPr>
          <p:nvPr/>
        </p:nvPicPr>
        <p:blipFill>
          <a:blip r:embed="rId1"/>
          <a:stretch>
            <a:fillRect/>
          </a:stretch>
        </p:blipFill>
        <p:spPr>
          <a:xfrm>
            <a:off x="3471545" y="3590290"/>
            <a:ext cx="5248275" cy="2390775"/>
          </a:xfrm>
          <a:prstGeom prst="rect">
            <a:avLst/>
          </a:prstGeom>
        </p:spPr>
      </p:pic>
    </p:spTree>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dirty="0">
                <a:sym typeface="+mn-ea"/>
              </a:rPr>
              <a:t>4.3.4</a:t>
            </a:r>
            <a:r>
              <a:rPr lang="en-US" dirty="0">
                <a:sym typeface="+mn-ea"/>
              </a:rPr>
              <a:t> </a:t>
            </a:r>
            <a:r>
              <a:rPr dirty="0">
                <a:sym typeface="+mn-ea"/>
              </a:rPr>
              <a:t>Insert</a:t>
            </a:r>
            <a:endParaRPr dirty="0">
              <a:sym typeface="+mn-ea"/>
            </a:endParaRPr>
          </a:p>
        </p:txBody>
      </p:sp>
      <p:sp>
        <p:nvSpPr>
          <p:cNvPr id="3" name="内容占位符 2"/>
          <p:cNvSpPr/>
          <p:nvPr>
            <p:ph idx="1"/>
          </p:nvPr>
        </p:nvSpPr>
        <p:spPr>
          <a:xfrm>
            <a:off x="838200" y="1690688"/>
            <a:ext cx="10515600" cy="4731477"/>
          </a:xfrm>
        </p:spPr>
        <p:txBody>
          <a:bodyPr>
            <a:normAutofit/>
          </a:bodyPr>
          <a:p>
            <a:r>
              <a:t>重复元的插</a:t>
            </a:r>
            <a:r>
              <a:rPr lang="zh-CN"/>
              <a:t>入</a:t>
            </a:r>
            <a:r>
              <a:t>可以通过在节点记录中保留一个附加域以指示发生的频率来处理。这使整个的树增加了某</a:t>
            </a:r>
          </a:p>
          <a:p>
            <a:r>
              <a:t>些附加空间，但是，却比将重复信息放到树中要好(它将使树的深度变得很大)。当然，如果关键字只是</a:t>
            </a:r>
          </a:p>
          <a:p>
            <a:r>
              <a:t>一个更大结构的一部分，那么这种方法行不通，此时我们可以把具有相同关键字的所有结构保留在一个</a:t>
            </a:r>
          </a:p>
          <a:p>
            <a:r>
              <a:t>辅助数据结构中，如表或是另一棵查找树中。</a:t>
            </a:r>
          </a:p>
        </p:txBody>
      </p:sp>
    </p:spTree>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dirty="0">
                <a:sym typeface="+mn-ea"/>
              </a:rPr>
              <a:t>4.3.4</a:t>
            </a:r>
            <a:r>
              <a:rPr lang="en-US" dirty="0">
                <a:sym typeface="+mn-ea"/>
              </a:rPr>
              <a:t> </a:t>
            </a:r>
            <a:r>
              <a:rPr dirty="0">
                <a:sym typeface="+mn-ea"/>
              </a:rPr>
              <a:t>Insert</a:t>
            </a:r>
            <a:endParaRPr dirty="0">
              <a:sym typeface="+mn-ea"/>
            </a:endParaRPr>
          </a:p>
        </p:txBody>
      </p:sp>
      <p:sp>
        <p:nvSpPr>
          <p:cNvPr id="3" name="内容占位符 2"/>
          <p:cNvSpPr/>
          <p:nvPr>
            <p:ph idx="1"/>
          </p:nvPr>
        </p:nvSpPr>
        <p:spPr>
          <a:xfrm>
            <a:off x="838200" y="1423035"/>
            <a:ext cx="10515600" cy="4999355"/>
          </a:xfrm>
        </p:spPr>
        <p:txBody>
          <a:bodyPr>
            <a:normAutofit/>
          </a:bodyPr>
          <a:p>
            <a:r>
              <a:t>图4-22显示插入例程的程序。由于T指向该树的根，而根又在第一次插入时变化，因此Insert被写成一</a:t>
            </a:r>
          </a:p>
          <a:p>
            <a:r>
              <a:t>个返回指向新树根的指针的函数。第8行和第10行递归地插入X到适当的子树中。</a:t>
            </a:r>
          </a:p>
        </p:txBody>
      </p:sp>
      <p:pic>
        <p:nvPicPr>
          <p:cNvPr id="4" name="图片 3"/>
          <p:cNvPicPr>
            <a:picLocks noChangeAspect="1"/>
          </p:cNvPicPr>
          <p:nvPr/>
        </p:nvPicPr>
        <p:blipFill>
          <a:blip r:embed="rId1"/>
          <a:stretch>
            <a:fillRect/>
          </a:stretch>
        </p:blipFill>
        <p:spPr>
          <a:xfrm>
            <a:off x="3499485" y="2230120"/>
            <a:ext cx="5924550" cy="4305300"/>
          </a:xfrm>
          <a:prstGeom prst="rect">
            <a:avLst/>
          </a:prstGeom>
        </p:spPr>
      </p:pic>
      <p:pic>
        <p:nvPicPr>
          <p:cNvPr id="6" name="图片 5"/>
          <p:cNvPicPr>
            <a:picLocks noChangeAspect="1"/>
          </p:cNvPicPr>
          <p:nvPr/>
        </p:nvPicPr>
        <p:blipFill>
          <a:blip r:embed="rId2"/>
          <a:stretch>
            <a:fillRect/>
          </a:stretch>
        </p:blipFill>
        <p:spPr>
          <a:xfrm>
            <a:off x="4699000" y="6535420"/>
            <a:ext cx="3048000" cy="295275"/>
          </a:xfrm>
          <a:prstGeom prst="rect">
            <a:avLst/>
          </a:prstGeom>
        </p:spPr>
      </p:pic>
    </p:spTree>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dirty="0">
                <a:sym typeface="+mn-ea"/>
              </a:rPr>
              <a:t>4.3.5</a:t>
            </a:r>
            <a:r>
              <a:rPr lang="en-US" dirty="0">
                <a:sym typeface="+mn-ea"/>
              </a:rPr>
              <a:t> </a:t>
            </a:r>
            <a:r>
              <a:rPr dirty="0">
                <a:sym typeface="+mn-ea"/>
              </a:rPr>
              <a:t>Delete</a:t>
            </a:r>
            <a:endParaRPr dirty="0">
              <a:sym typeface="+mn-ea"/>
            </a:endParaRPr>
          </a:p>
        </p:txBody>
      </p:sp>
      <p:sp>
        <p:nvSpPr>
          <p:cNvPr id="3" name="内容占位符 2"/>
          <p:cNvSpPr/>
          <p:nvPr>
            <p:ph idx="1"/>
          </p:nvPr>
        </p:nvSpPr>
        <p:spPr>
          <a:xfrm>
            <a:off x="838200" y="1690688"/>
            <a:ext cx="10515600" cy="4731477"/>
          </a:xfrm>
        </p:spPr>
        <p:txBody>
          <a:bodyPr>
            <a:normAutofit/>
          </a:bodyPr>
          <a:p>
            <a:r>
              <a:t>正如许多数据结构一样，</a:t>
            </a:r>
            <a:r>
              <a:rPr>
                <a:solidFill>
                  <a:srgbClr val="FF0000"/>
                </a:solidFill>
              </a:rPr>
              <a:t>最困难的操作是删除</a:t>
            </a:r>
            <a:r>
              <a:t>。一旦发现要被删除的节点，我们就需要考虑几种可能的</a:t>
            </a:r>
          </a:p>
          <a:p>
            <a:r>
              <a:t>情况。</a:t>
            </a:r>
          </a:p>
          <a:p>
            <a:r>
              <a:rPr>
                <a:solidFill>
                  <a:srgbClr val="FF0000"/>
                </a:solidFill>
              </a:rPr>
              <a:t>如果节点是一片树叶</a:t>
            </a:r>
            <a:r>
              <a:t>，那么它可以被立即删除。</a:t>
            </a:r>
            <a:r>
              <a:rPr>
                <a:solidFill>
                  <a:srgbClr val="FF0000"/>
                </a:solidFill>
              </a:rPr>
              <a:t>如果节点有一个儿子</a:t>
            </a:r>
            <a:r>
              <a:t>，则该节点可以在其父节点调整指</a:t>
            </a:r>
          </a:p>
          <a:p>
            <a:r>
              <a:t>针绕过该节点后被删除(为了清楚起见，我们将明确地画出指针的指向)，见图4-23。注意，所删除的节</a:t>
            </a:r>
          </a:p>
          <a:p>
            <a:r>
              <a:t>点现在已不再引用，而该节点只有在指向它的指针已被省去的情况下才能够被去掉。</a:t>
            </a:r>
          </a:p>
        </p:txBody>
      </p:sp>
      <p:pic>
        <p:nvPicPr>
          <p:cNvPr id="4" name="图片 3"/>
          <p:cNvPicPr>
            <a:picLocks noChangeAspect="1"/>
          </p:cNvPicPr>
          <p:nvPr/>
        </p:nvPicPr>
        <p:blipFill>
          <a:blip r:embed="rId1"/>
          <a:stretch>
            <a:fillRect/>
          </a:stretch>
        </p:blipFill>
        <p:spPr>
          <a:xfrm>
            <a:off x="3207385" y="3821430"/>
            <a:ext cx="5324475" cy="2333625"/>
          </a:xfrm>
          <a:prstGeom prst="rect">
            <a:avLst/>
          </a:prstGeom>
        </p:spPr>
      </p:pic>
    </p:spTree>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dirty="0">
                <a:sym typeface="+mn-ea"/>
              </a:rPr>
              <a:t>4.3.5</a:t>
            </a:r>
            <a:r>
              <a:rPr lang="en-US" dirty="0">
                <a:sym typeface="+mn-ea"/>
              </a:rPr>
              <a:t> </a:t>
            </a:r>
            <a:r>
              <a:rPr dirty="0">
                <a:sym typeface="+mn-ea"/>
              </a:rPr>
              <a:t>Delete</a:t>
            </a:r>
            <a:endParaRPr dirty="0">
              <a:sym typeface="+mn-ea"/>
            </a:endParaRPr>
          </a:p>
        </p:txBody>
      </p:sp>
      <p:sp>
        <p:nvSpPr>
          <p:cNvPr id="3" name="内容占位符 2"/>
          <p:cNvSpPr/>
          <p:nvPr>
            <p:ph idx="1"/>
          </p:nvPr>
        </p:nvSpPr>
        <p:spPr>
          <a:xfrm>
            <a:off x="838200" y="1690688"/>
            <a:ext cx="10515600" cy="4731477"/>
          </a:xfrm>
        </p:spPr>
        <p:txBody>
          <a:bodyPr>
            <a:normAutofit/>
          </a:bodyPr>
          <a:p>
            <a:r>
              <a:t>复杂的情况是</a:t>
            </a:r>
            <a:r>
              <a:rPr>
                <a:solidFill>
                  <a:srgbClr val="FF0000"/>
                </a:solidFill>
              </a:rPr>
              <a:t>处理具有两个儿子的节点</a:t>
            </a:r>
            <a:r>
              <a:t>。一般的删除策略是用其</a:t>
            </a:r>
            <a:r>
              <a:rPr>
                <a:solidFill>
                  <a:srgbClr val="FF0000"/>
                </a:solidFill>
              </a:rPr>
              <a:t>右子树的最小的数据</a:t>
            </a:r>
            <a:r>
              <a:t>(很容易找到)代替</a:t>
            </a:r>
          </a:p>
          <a:p>
            <a:r>
              <a:t>该节点的数据并递归地删除那个节点(现在它是空的)。因为右子树中的最小的节点不可能有左儿子， </a:t>
            </a:r>
          </a:p>
          <a:p>
            <a:r>
              <a:t>所以第二次Delete(删除)要容易。图4-24显示一棵初始的树及其中一个节点被删除后的结果。要被删</a:t>
            </a:r>
          </a:p>
          <a:p>
            <a:r>
              <a:t>除的节点是根的左儿子；其关键字是2。它被右子树中的最小数据(3)所代替，然后关键字是3的原节点</a:t>
            </a:r>
          </a:p>
          <a:p>
            <a:r>
              <a:t>如前例那样被删除。</a:t>
            </a:r>
          </a:p>
        </p:txBody>
      </p:sp>
      <p:pic>
        <p:nvPicPr>
          <p:cNvPr id="5" name="图片 4"/>
          <p:cNvPicPr>
            <a:picLocks noChangeAspect="1"/>
          </p:cNvPicPr>
          <p:nvPr/>
        </p:nvPicPr>
        <p:blipFill>
          <a:blip r:embed="rId1"/>
          <a:stretch>
            <a:fillRect/>
          </a:stretch>
        </p:blipFill>
        <p:spPr>
          <a:xfrm>
            <a:off x="3295650" y="3555365"/>
            <a:ext cx="5362575" cy="2867025"/>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zh-CN" altLang="en-US" dirty="0"/>
              <a:t>我们熟悉的大多数数学函数都是由一个简单公式来描述的。例如，我们可以利用公式</a:t>
            </a:r>
            <a:endParaRPr lang="zh-CN" altLang="en-US" dirty="0"/>
          </a:p>
          <a:p>
            <a:r>
              <a:rPr lang="en-US" altLang="zh-CN" dirty="0"/>
              <a:t>				</a:t>
            </a:r>
            <a:r>
              <a:rPr lang="zh-CN" altLang="en-US" dirty="0"/>
              <a:t>C=5(F-32)/9</a:t>
            </a:r>
            <a:r>
              <a:rPr lang="en-US" altLang="zh-CN" dirty="0"/>
              <a:t>	</a:t>
            </a:r>
            <a:endParaRPr lang="en-US" altLang="zh-CN" dirty="0"/>
          </a:p>
          <a:p>
            <a:endParaRPr lang="en-US" altLang="zh-CN" dirty="0"/>
          </a:p>
          <a:p>
            <a:r>
              <a:rPr lang="en-US" altLang="zh-CN" dirty="0"/>
              <a:t>将华氏温度转换成摄氏温度。有了这个公式， 写一个C</a:t>
            </a:r>
            <a:r>
              <a:rPr lang="zh-CN" altLang="en-US" dirty="0"/>
              <a:t>函数</a:t>
            </a:r>
            <a:r>
              <a:rPr lang="en-US" altLang="zh-CN" dirty="0"/>
              <a:t>就太简单了。除去程序中的说明和大括</a:t>
            </a:r>
            <a:endParaRPr lang="en-US" altLang="zh-CN" dirty="0"/>
          </a:p>
          <a:p>
            <a:r>
              <a:rPr lang="en-US" altLang="zh-CN" dirty="0"/>
              <a:t>号外， 这一行的公式正好翻译成一行C程序。</a:t>
            </a:r>
            <a:endParaRPr lang="en-US" altLang="zh-CN" dirty="0"/>
          </a:p>
          <a:p>
            <a:endParaRPr lang="en-US" altLang="zh-CN" dirty="0"/>
          </a:p>
          <a:p>
            <a:r>
              <a:rPr lang="en-US" altLang="zh-CN" dirty="0"/>
              <a:t>有时候数学函数以不太标准的形式来定义。例如，我们可以在非负整数集上定义一个函数F，它满足</a:t>
            </a:r>
            <a:endParaRPr lang="en-US" altLang="zh-CN" dirty="0"/>
          </a:p>
          <a:p>
            <a:r>
              <a:rPr lang="en-US" altLang="zh-CN" dirty="0"/>
              <a:t>F(0)=0且F(X)=2F(X-1)+X</a:t>
            </a:r>
            <a:r>
              <a:rPr lang="en-US" altLang="zh-CN" baseline="30000" dirty="0"/>
              <a:t>2</a:t>
            </a:r>
            <a:r>
              <a:rPr lang="en-US" altLang="zh-CN" dirty="0"/>
              <a:t>。从这个定义我们看到F(1)=1，F(2)=6，F(3)=21</a:t>
            </a:r>
            <a:r>
              <a:rPr lang="zh-CN" altLang="en-US" dirty="0"/>
              <a:t>，</a:t>
            </a:r>
            <a:r>
              <a:rPr lang="en-US" altLang="zh-CN" dirty="0"/>
              <a:t>以及F(4)=58。当一个</a:t>
            </a:r>
            <a:endParaRPr lang="en-US" altLang="zh-CN" dirty="0"/>
          </a:p>
          <a:p>
            <a:r>
              <a:rPr lang="en-US" altLang="zh-CN" dirty="0"/>
              <a:t>函数用它自己来定义时就称为是</a:t>
            </a:r>
            <a:r>
              <a:rPr lang="en-US" altLang="zh-CN" dirty="0">
                <a:solidFill>
                  <a:srgbClr val="FF0000"/>
                </a:solidFill>
              </a:rPr>
              <a:t>递归</a:t>
            </a:r>
            <a:r>
              <a:rPr lang="en-US" altLang="zh-CN" dirty="0"/>
              <a:t>(recursive) 的。C允许函数</a:t>
            </a:r>
            <a:r>
              <a:rPr lang="zh-CN" altLang="en-US" dirty="0"/>
              <a:t>是递归的。但重要的是要记住，</a:t>
            </a:r>
            <a:r>
              <a:rPr lang="en-US" altLang="zh-CN" dirty="0"/>
              <a:t>C</a:t>
            </a:r>
            <a:r>
              <a:rPr lang="zh-CN" altLang="en-US" dirty="0"/>
              <a:t>提供</a:t>
            </a:r>
            <a:endParaRPr lang="zh-CN" altLang="en-US" dirty="0"/>
          </a:p>
          <a:p>
            <a:r>
              <a:rPr lang="zh-CN" altLang="en-US" dirty="0"/>
              <a:t>的仅仅是遵循递归思想的一种企图。不是所有的数学递归函数都能有效的（或正确的）由</a:t>
            </a:r>
            <a:r>
              <a:rPr lang="en-US" altLang="zh-CN" dirty="0"/>
              <a:t>C</a:t>
            </a:r>
            <a:r>
              <a:rPr lang="zh-CN" altLang="en-US" dirty="0"/>
              <a:t>的递归模拟</a:t>
            </a:r>
            <a:endParaRPr lang="zh-CN" altLang="en-US" dirty="0"/>
          </a:p>
          <a:p>
            <a:r>
              <a:rPr lang="zh-CN" altLang="en-US" dirty="0"/>
              <a:t>来实现。我们上面例子说的是递归函数</a:t>
            </a:r>
            <a:r>
              <a:rPr lang="en-US" altLang="zh-CN" dirty="0"/>
              <a:t>F</a:t>
            </a:r>
            <a:r>
              <a:rPr lang="zh-CN" altLang="en-US" dirty="0"/>
              <a:t>应该只用几行就能表示出来，正如非递归函数一样。</a:t>
            </a:r>
            <a:endParaRPr lang="zh-CN" altLang="en-US" dirty="0"/>
          </a:p>
        </p:txBody>
      </p:sp>
      <p:sp>
        <p:nvSpPr>
          <p:cNvPr id="2" name="标题 1"/>
          <p:cNvSpPr>
            <a:spLocks noGrp="1"/>
          </p:cNvSpPr>
          <p:nvPr>
            <p:ph type="title"/>
          </p:nvPr>
        </p:nvSpPr>
        <p:spPr/>
        <p:txBody>
          <a:bodyPr/>
          <a:lstStyle/>
          <a:p>
            <a:r>
              <a:rPr dirty="0"/>
              <a:t>1.3 递归简论</a:t>
            </a:r>
            <a:endParaRPr dirty="0"/>
          </a:p>
        </p:txBody>
      </p:sp>
    </p:spTree>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dirty="0">
                <a:sym typeface="+mn-ea"/>
              </a:rPr>
              <a:t>4.3.5</a:t>
            </a:r>
            <a:r>
              <a:rPr lang="en-US" dirty="0">
                <a:sym typeface="+mn-ea"/>
              </a:rPr>
              <a:t> </a:t>
            </a:r>
            <a:r>
              <a:rPr dirty="0">
                <a:sym typeface="+mn-ea"/>
              </a:rPr>
              <a:t>Delete</a:t>
            </a:r>
            <a:endParaRPr dirty="0">
              <a:sym typeface="+mn-ea"/>
            </a:endParaRPr>
          </a:p>
        </p:txBody>
      </p:sp>
      <p:pic>
        <p:nvPicPr>
          <p:cNvPr id="4" name="内容占位符 3"/>
          <p:cNvPicPr>
            <a:picLocks noChangeAspect="1"/>
          </p:cNvPicPr>
          <p:nvPr>
            <p:ph idx="1"/>
          </p:nvPr>
        </p:nvPicPr>
        <p:blipFill>
          <a:blip r:embed="rId1"/>
          <a:stretch>
            <a:fillRect/>
          </a:stretch>
        </p:blipFill>
        <p:spPr>
          <a:xfrm>
            <a:off x="3826510" y="1426210"/>
            <a:ext cx="4864100" cy="4977130"/>
          </a:xfrm>
          <a:prstGeom prst="rect">
            <a:avLst/>
          </a:prstGeom>
        </p:spPr>
      </p:pic>
      <p:pic>
        <p:nvPicPr>
          <p:cNvPr id="6" name="图片 5"/>
          <p:cNvPicPr>
            <a:picLocks noChangeAspect="1"/>
          </p:cNvPicPr>
          <p:nvPr/>
        </p:nvPicPr>
        <p:blipFill>
          <a:blip r:embed="rId2"/>
          <a:stretch>
            <a:fillRect/>
          </a:stretch>
        </p:blipFill>
        <p:spPr>
          <a:xfrm>
            <a:off x="4540885" y="6347460"/>
            <a:ext cx="2714625" cy="314325"/>
          </a:xfrm>
          <a:prstGeom prst="rect">
            <a:avLst/>
          </a:prstGeom>
        </p:spPr>
      </p:pic>
    </p:spTree>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dirty="0">
                <a:sym typeface="+mn-ea"/>
              </a:rPr>
              <a:t>4.3.5</a:t>
            </a:r>
            <a:r>
              <a:rPr lang="en-US" dirty="0">
                <a:sym typeface="+mn-ea"/>
              </a:rPr>
              <a:t> </a:t>
            </a:r>
            <a:r>
              <a:rPr dirty="0">
                <a:sym typeface="+mn-ea"/>
              </a:rPr>
              <a:t>Delete</a:t>
            </a:r>
            <a:endParaRPr dirty="0">
              <a:sym typeface="+mn-ea"/>
            </a:endParaRPr>
          </a:p>
        </p:txBody>
      </p:sp>
      <p:sp>
        <p:nvSpPr>
          <p:cNvPr id="3" name="内容占位符 2"/>
          <p:cNvSpPr/>
          <p:nvPr>
            <p:ph idx="1"/>
          </p:nvPr>
        </p:nvSpPr>
        <p:spPr>
          <a:xfrm>
            <a:off x="838200" y="1690688"/>
            <a:ext cx="10515600" cy="4731477"/>
          </a:xfrm>
        </p:spPr>
        <p:txBody>
          <a:bodyPr>
            <a:normAutofit/>
          </a:bodyPr>
          <a:p>
            <a:r>
              <a:t>图4-25中的程序完成删除的工作，但它的效率并不高，因为它沿该树进行两趟搜索以查找和删除右子树</a:t>
            </a:r>
          </a:p>
          <a:p>
            <a:r>
              <a:t>中最小的节点。写一个特殊的DeleteMin函数可以容易地改变效率不高的缺点，我们将它略去只是为了</a:t>
            </a:r>
          </a:p>
          <a:p>
            <a:r>
              <a:t>简明紧凑。</a:t>
            </a:r>
          </a:p>
          <a:p/>
          <a:p>
            <a:r>
              <a:t>如果删除的次数不多， 则通常使用的策略是</a:t>
            </a:r>
            <a:r>
              <a:rPr>
                <a:solidFill>
                  <a:srgbClr val="FF0000"/>
                </a:solidFill>
              </a:rPr>
              <a:t>懒惰删除</a:t>
            </a:r>
            <a:r>
              <a:t>(lazy deletion)：当一个元素要被删除时，它</a:t>
            </a:r>
          </a:p>
          <a:p>
            <a:r>
              <a:t>仍留在树中，而是只做了个被删除的记号。这种做法特别是在有重复关键字时很流行，因为此时记录出</a:t>
            </a:r>
          </a:p>
          <a:p>
            <a:r>
              <a:t>现频率数的域可以减1。如果树中的实际节点数和“被删除”的节点数相同，那么树的深度预计只上升</a:t>
            </a:r>
          </a:p>
          <a:p>
            <a:r>
              <a:t>一个小的常数，(为什么?)因此，存在一个与懒惰删除相关的非常小的时间损耗。再有，如果被删除的</a:t>
            </a:r>
          </a:p>
          <a:p>
            <a:r>
              <a:t>关键字是重新插</a:t>
            </a:r>
            <a:r>
              <a:rPr lang="zh-CN"/>
              <a:t>入</a:t>
            </a:r>
            <a:r>
              <a:t>的，那么分配一个新单元的开销就避免了。</a:t>
            </a:r>
          </a:p>
        </p:txBody>
      </p:sp>
    </p:spTree>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dirty="0">
                <a:sym typeface="+mn-ea"/>
              </a:rPr>
              <a:t>4.3.6 平均情形分析</a:t>
            </a:r>
            <a:endParaRPr dirty="0">
              <a:sym typeface="+mn-ea"/>
            </a:endParaRPr>
          </a:p>
        </p:txBody>
      </p:sp>
      <p:sp>
        <p:nvSpPr>
          <p:cNvPr id="3" name="内容占位符 2"/>
          <p:cNvSpPr/>
          <p:nvPr>
            <p:ph idx="1"/>
          </p:nvPr>
        </p:nvSpPr>
        <p:spPr>
          <a:xfrm>
            <a:off x="838200" y="1690688"/>
            <a:ext cx="10515600" cy="4731477"/>
          </a:xfrm>
        </p:spPr>
        <p:txBody>
          <a:bodyPr>
            <a:normAutofit/>
          </a:bodyPr>
          <a:p>
            <a:r>
              <a:t>直观上，除MakeEmpty外，我们期望前一节所有的操作都</a:t>
            </a:r>
            <a:r>
              <a:rPr>
                <a:solidFill>
                  <a:srgbClr val="FF0000"/>
                </a:solidFill>
              </a:rPr>
              <a:t>花费</a:t>
            </a:r>
            <a:r>
              <a:rPr b="1">
                <a:solidFill>
                  <a:srgbClr val="FF0000"/>
                </a:solidFill>
              </a:rPr>
              <a:t>O</a:t>
            </a:r>
            <a:r>
              <a:rPr>
                <a:solidFill>
                  <a:srgbClr val="FF0000"/>
                </a:solidFill>
              </a:rPr>
              <a:t>(logN)时间</a:t>
            </a:r>
            <a:r>
              <a:t>，因为我们用常数时间在树中</a:t>
            </a:r>
          </a:p>
          <a:p>
            <a:r>
              <a:t>降低了一层，这样一来，对树的操作大致减少一半左右。因此，除MakeEmpty外，所有的操作都是</a:t>
            </a:r>
            <a:r>
              <a:rPr b="1"/>
              <a:t>O</a:t>
            </a:r>
            <a:r>
              <a:t>(d)，</a:t>
            </a:r>
          </a:p>
          <a:p>
            <a:r>
              <a:t>其中d是包含所访问的关键字的节点的深度。</a:t>
            </a:r>
          </a:p>
          <a:p/>
          <a:p>
            <a:r>
              <a:t>我们在本节要证明，假设所有的树出现的机会均等，则树的所有节点的平均深度为</a:t>
            </a:r>
            <a:r>
              <a:rPr b="1"/>
              <a:t>O</a:t>
            </a:r>
            <a:r>
              <a:t>(logN) 。</a:t>
            </a:r>
          </a:p>
          <a:p/>
          <a:p>
            <a:r>
              <a:t>一棵树的所有节点的</a:t>
            </a:r>
            <a:r>
              <a:rPr>
                <a:solidFill>
                  <a:srgbClr val="FF0000"/>
                </a:solidFill>
              </a:rPr>
              <a:t>深度的和</a:t>
            </a:r>
            <a:r>
              <a:t>称为</a:t>
            </a:r>
            <a:r>
              <a:rPr>
                <a:solidFill>
                  <a:srgbClr val="FF0000"/>
                </a:solidFill>
              </a:rPr>
              <a:t>内部路径长</a:t>
            </a:r>
            <a:r>
              <a:t>(inte</a:t>
            </a:r>
            <a:r>
              <a:rPr lang="en-US"/>
              <a:t>r</a:t>
            </a:r>
            <a:r>
              <a:t>nal path</a:t>
            </a:r>
            <a:r>
              <a:rPr lang="en-US"/>
              <a:t> </a:t>
            </a:r>
            <a:r>
              <a:t>length)。我们现在将要计算二叉查找</a:t>
            </a:r>
          </a:p>
          <a:p>
            <a:r>
              <a:t>树平均内部路径长，其中的平均是对向二叉查找树中所有可能的插</a:t>
            </a:r>
            <a:r>
              <a:rPr lang="zh-CN"/>
              <a:t>入</a:t>
            </a:r>
            <a:r>
              <a:t>序列进行的。</a:t>
            </a:r>
          </a:p>
        </p:txBody>
      </p:sp>
    </p:spTree>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dirty="0">
                <a:sym typeface="+mn-ea"/>
              </a:rPr>
              <a:t>4.3.6 平均情形分析</a:t>
            </a:r>
            <a:endParaRPr dirty="0">
              <a:sym typeface="+mn-ea"/>
            </a:endParaRPr>
          </a:p>
        </p:txBody>
      </p:sp>
      <p:sp>
        <p:nvSpPr>
          <p:cNvPr id="3" name="内容占位符 2"/>
          <p:cNvSpPr/>
          <p:nvPr>
            <p:ph idx="1"/>
          </p:nvPr>
        </p:nvSpPr>
        <p:spPr>
          <a:xfrm>
            <a:off x="838200" y="1690688"/>
            <a:ext cx="10515600" cy="4731477"/>
          </a:xfrm>
        </p:spPr>
        <p:txBody>
          <a:bodyPr>
            <a:normAutofit/>
          </a:bodyPr>
          <a:p>
            <a:r>
              <a:t>令D(N)是具有N个节点的某棵树T的内部路径长，D(1)=0。一棵N节点树是由一棵i节点左子树和一棵(N-</a:t>
            </a:r>
          </a:p>
          <a:p>
            <a:r>
              <a:t>i-1)节点右子树以及深度为0的一个根节点组成，其中0≤i&lt;N，D(i)为根的左子树的内部路径长。但是</a:t>
            </a:r>
          </a:p>
          <a:p>
            <a:r>
              <a:t>在原树中，所有这些节点都要</a:t>
            </a:r>
            <a:r>
              <a:rPr>
                <a:solidFill>
                  <a:srgbClr val="FF0000"/>
                </a:solidFill>
              </a:rPr>
              <a:t>加深一度</a:t>
            </a:r>
            <a:r>
              <a:t>。同样的结论对于右子树也是成立的。因此我们得到递归关系：</a:t>
            </a:r>
          </a:p>
          <a:p>
            <a:r>
              <a:rPr lang="en-US"/>
              <a:t>				D(N) = D(i) + D(N-i-1) + N - 1</a:t>
            </a:r>
            <a:endParaRPr lang="en-US"/>
          </a:p>
          <a:p>
            <a:endParaRPr lang="en-US"/>
          </a:p>
          <a:p>
            <a:r>
              <a:rPr lang="en-US"/>
              <a:t>如果所有子树的大小都等可能地出现，这对于二叉查找树是成立的(因为子树的大小只依赖于第一个插</a:t>
            </a:r>
            <a:endParaRPr lang="en-US"/>
          </a:p>
          <a:p>
            <a:r>
              <a:rPr lang="en-US"/>
              <a:t>入到树中的元素的相对的秩)，但对于二叉树则不成立，那么D(i)和D(N-i-1)的平均值都是</a:t>
            </a:r>
            <a:endParaRPr lang="en-US"/>
          </a:p>
          <a:p>
            <a:r>
              <a:rPr lang="en-US"/>
              <a:t>(1/N)        。于是</a:t>
            </a:r>
            <a:endParaRPr lang="en-US"/>
          </a:p>
        </p:txBody>
      </p:sp>
      <p:graphicFrame>
        <p:nvGraphicFramePr>
          <p:cNvPr id="4" name="对象 3">
            <a:hlinkClick r:id="" action="ppaction://ole?verb="/>
          </p:cNvPr>
          <p:cNvGraphicFramePr>
            <a:graphicFrameLocks noChangeAspect="1"/>
          </p:cNvGraphicFramePr>
          <p:nvPr/>
        </p:nvGraphicFramePr>
        <p:xfrm>
          <a:off x="1513205" y="4490720"/>
          <a:ext cx="859790" cy="375285"/>
        </p:xfrm>
        <a:graphic>
          <a:graphicData uri="http://schemas.openxmlformats.org/presentationml/2006/ole">
            <mc:AlternateContent xmlns:mc="http://schemas.openxmlformats.org/markup-compatibility/2006">
              <mc:Choice xmlns:v="urn:schemas-microsoft-com:vml" Requires="v">
                <p:oleObj spid="_x0000_s1025" name="" r:id="rId1" imgW="698500" imgH="304800" progId="Equation.KSEE3">
                  <p:embed/>
                </p:oleObj>
              </mc:Choice>
              <mc:Fallback>
                <p:oleObj name="" r:id="rId1" imgW="698500" imgH="304800" progId="Equation.KSEE3">
                  <p:embed/>
                  <p:pic>
                    <p:nvPicPr>
                      <p:cNvPr id="0" name="图片 1024"/>
                      <p:cNvPicPr/>
                      <p:nvPr/>
                    </p:nvPicPr>
                    <p:blipFill>
                      <a:blip r:embed="rId2"/>
                      <a:stretch>
                        <a:fillRect/>
                      </a:stretch>
                    </p:blipFill>
                    <p:spPr>
                      <a:xfrm>
                        <a:off x="1513205" y="4490720"/>
                        <a:ext cx="859790" cy="375285"/>
                      </a:xfrm>
                      <a:prstGeom prst="rect">
                        <a:avLst/>
                      </a:prstGeom>
                    </p:spPr>
                  </p:pic>
                </p:oleObj>
              </mc:Fallback>
            </mc:AlternateContent>
          </a:graphicData>
        </a:graphic>
      </p:graphicFrame>
      <p:pic>
        <p:nvPicPr>
          <p:cNvPr id="5" name="图片 4"/>
          <p:cNvPicPr>
            <a:picLocks noChangeAspect="1"/>
          </p:cNvPicPr>
          <p:nvPr/>
        </p:nvPicPr>
        <p:blipFill>
          <a:blip r:embed="rId3"/>
          <a:stretch>
            <a:fillRect/>
          </a:stretch>
        </p:blipFill>
        <p:spPr>
          <a:xfrm>
            <a:off x="4045585" y="4866005"/>
            <a:ext cx="3510915" cy="678815"/>
          </a:xfrm>
          <a:prstGeom prst="rect">
            <a:avLst/>
          </a:prstGeom>
        </p:spPr>
      </p:pic>
    </p:spTree>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dirty="0">
                <a:sym typeface="+mn-ea"/>
              </a:rPr>
              <a:t>4.3.6 平均情形分析</a:t>
            </a:r>
            <a:endParaRPr dirty="0">
              <a:sym typeface="+mn-ea"/>
            </a:endParaRPr>
          </a:p>
        </p:txBody>
      </p:sp>
      <p:sp>
        <p:nvSpPr>
          <p:cNvPr id="3" name="内容占位符 2"/>
          <p:cNvSpPr/>
          <p:nvPr>
            <p:ph idx="1"/>
          </p:nvPr>
        </p:nvSpPr>
        <p:spPr>
          <a:xfrm>
            <a:off x="838200" y="1690688"/>
            <a:ext cx="10515600" cy="4731477"/>
          </a:xfrm>
        </p:spPr>
        <p:txBody>
          <a:bodyPr>
            <a:normAutofit/>
          </a:bodyPr>
          <a:p>
            <a:r>
              <a:t>在第7章将遇到并求解这个递归关系，得到的平均值为D(N)=</a:t>
            </a:r>
            <a:r>
              <a:rPr b="1"/>
              <a:t>O</a:t>
            </a:r>
            <a:r>
              <a:t>(NlogN)。因此</a:t>
            </a:r>
            <a:r>
              <a:rPr>
                <a:solidFill>
                  <a:srgbClr val="FF0000"/>
                </a:solidFill>
              </a:rPr>
              <a:t>任意节点的期望深度为</a:t>
            </a:r>
            <a:endParaRPr>
              <a:solidFill>
                <a:srgbClr val="FF0000"/>
              </a:solidFill>
            </a:endParaRPr>
          </a:p>
          <a:p>
            <a:r>
              <a:rPr b="1">
                <a:solidFill>
                  <a:srgbClr val="FF0000"/>
                </a:solidFill>
              </a:rPr>
              <a:t>O</a:t>
            </a:r>
            <a:r>
              <a:rPr>
                <a:solidFill>
                  <a:srgbClr val="FF0000"/>
                </a:solidFill>
              </a:rPr>
              <a:t>(logN)</a:t>
            </a:r>
            <a:r>
              <a:t>。作为一个例子，图4-26所示随机生成的</a:t>
            </a:r>
            <a:r>
              <a:rPr>
                <a:solidFill>
                  <a:srgbClr val="FF0000"/>
                </a:solidFill>
              </a:rPr>
              <a:t>500个节点</a:t>
            </a:r>
            <a:r>
              <a:t>的树的节点</a:t>
            </a:r>
            <a:r>
              <a:rPr>
                <a:solidFill>
                  <a:srgbClr val="FF0000"/>
                </a:solidFill>
              </a:rPr>
              <a:t>平均深度为9.98</a:t>
            </a:r>
            <a:r>
              <a:t>。</a:t>
            </a:r>
          </a:p>
        </p:txBody>
      </p:sp>
      <p:pic>
        <p:nvPicPr>
          <p:cNvPr id="4" name="图片 3"/>
          <p:cNvPicPr>
            <a:picLocks noChangeAspect="1"/>
          </p:cNvPicPr>
          <p:nvPr>
            <p:custDataLst>
              <p:tags r:id="rId1"/>
            </p:custDataLst>
          </p:nvPr>
        </p:nvPicPr>
        <p:blipFill>
          <a:blip r:embed="rId2"/>
          <a:stretch>
            <a:fillRect/>
          </a:stretch>
        </p:blipFill>
        <p:spPr>
          <a:xfrm>
            <a:off x="3383915" y="2592705"/>
            <a:ext cx="5057775" cy="3368675"/>
          </a:xfrm>
          <a:prstGeom prst="rect">
            <a:avLst/>
          </a:prstGeom>
        </p:spPr>
      </p:pic>
      <p:pic>
        <p:nvPicPr>
          <p:cNvPr id="5" name="图片 4"/>
          <p:cNvPicPr>
            <a:picLocks noChangeAspect="1"/>
          </p:cNvPicPr>
          <p:nvPr/>
        </p:nvPicPr>
        <p:blipFill>
          <a:blip r:embed="rId3"/>
          <a:stretch>
            <a:fillRect/>
          </a:stretch>
        </p:blipFill>
        <p:spPr>
          <a:xfrm>
            <a:off x="4347210" y="6117590"/>
            <a:ext cx="2905125" cy="304800"/>
          </a:xfrm>
          <a:prstGeom prst="rect">
            <a:avLst/>
          </a:prstGeom>
        </p:spPr>
      </p:pic>
    </p:spTree>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dirty="0">
                <a:sym typeface="+mn-ea"/>
              </a:rPr>
              <a:t>4.3.6 平均情形分析</a:t>
            </a:r>
            <a:endParaRPr dirty="0">
              <a:sym typeface="+mn-ea"/>
            </a:endParaRPr>
          </a:p>
        </p:txBody>
      </p:sp>
      <p:sp>
        <p:nvSpPr>
          <p:cNvPr id="3" name="内容占位符 2"/>
          <p:cNvSpPr/>
          <p:nvPr>
            <p:ph idx="1"/>
          </p:nvPr>
        </p:nvSpPr>
        <p:spPr>
          <a:xfrm>
            <a:off x="838200" y="1690688"/>
            <a:ext cx="10515600" cy="4731477"/>
          </a:xfrm>
        </p:spPr>
        <p:txBody>
          <a:bodyPr>
            <a:normAutofit lnSpcReduction="20000"/>
          </a:bodyPr>
          <a:p>
            <a:r>
              <a:t>但是，上来就断言这个结果意味着上一节讨论的所有操作的平均运行时间是</a:t>
            </a:r>
            <a:r>
              <a:rPr b="1"/>
              <a:t>O</a:t>
            </a:r>
            <a:r>
              <a:t>(logN)并不完全正确。原</a:t>
            </a:r>
          </a:p>
          <a:p>
            <a:r>
              <a:t>因在于删除操作，我们并不清楚是否所有的二叉查找树都是等可能出现的。特别是，上面描述的删除算</a:t>
            </a:r>
          </a:p>
          <a:p>
            <a:r>
              <a:t>法有助于使得左子树比右子树深度深，因为我们总是用右子树的一个节点来代替删除的节点。这种策略</a:t>
            </a:r>
          </a:p>
          <a:p>
            <a:r>
              <a:t>的准确效果仍然是未知的，但它似乎只是理论上的谜团。已经证明，如果我们交替插</a:t>
            </a:r>
            <a:r>
              <a:rPr lang="zh-CN">
                <a:sym typeface="+mn-ea"/>
              </a:rPr>
              <a:t>入</a:t>
            </a:r>
            <a:r>
              <a:t>和删除</a:t>
            </a:r>
            <a:r>
              <a:rPr b="1">
                <a:latin typeface="宋体" panose="02010600030101010101" pitchFamily="2" charset="-122"/>
                <a:ea typeface="宋体" panose="02010600030101010101" pitchFamily="2" charset="-122"/>
              </a:rPr>
              <a:t>Θ</a:t>
            </a:r>
            <a:r>
              <a:t>(N²)次，</a:t>
            </a:r>
          </a:p>
          <a:p>
            <a:r>
              <a:t>那么树的期望深度将是</a:t>
            </a:r>
            <a:r>
              <a:rPr b="1">
                <a:latin typeface="宋体" panose="02010600030101010101" pitchFamily="2" charset="-122"/>
                <a:ea typeface="宋体" panose="02010600030101010101" pitchFamily="2" charset="-122"/>
                <a:sym typeface="+mn-ea"/>
              </a:rPr>
              <a:t>Θ</a:t>
            </a:r>
            <a:r>
              <a:t>(</a:t>
            </a:r>
            <a:r>
              <a:rPr lang="en-US"/>
              <a:t>   </a:t>
            </a:r>
            <a:r>
              <a:t>)。</a:t>
            </a:r>
          </a:p>
        </p:txBody>
      </p:sp>
      <p:graphicFrame>
        <p:nvGraphicFramePr>
          <p:cNvPr id="6" name="对象 5">
            <a:hlinkClick r:id="" action="ppaction://ole?verb="/>
          </p:cNvPr>
          <p:cNvGraphicFramePr>
            <a:graphicFrameLocks noChangeAspect="1"/>
          </p:cNvGraphicFramePr>
          <p:nvPr/>
        </p:nvGraphicFramePr>
        <p:xfrm>
          <a:off x="3543300" y="3060700"/>
          <a:ext cx="347345" cy="284480"/>
        </p:xfrm>
        <a:graphic>
          <a:graphicData uri="http://schemas.openxmlformats.org/presentationml/2006/ole">
            <mc:AlternateContent xmlns:mc="http://schemas.openxmlformats.org/markup-compatibility/2006">
              <mc:Choice xmlns:v="urn:schemas-microsoft-com:vml" Requires="v">
                <p:oleObj spid="_x0000_s2049" name="" r:id="rId1" imgW="279400" imgH="228600" progId="Equation.KSEE3">
                  <p:embed/>
                </p:oleObj>
              </mc:Choice>
              <mc:Fallback>
                <p:oleObj name="" r:id="rId1" imgW="279400" imgH="228600" progId="Equation.KSEE3">
                  <p:embed/>
                  <p:pic>
                    <p:nvPicPr>
                      <p:cNvPr id="0" name="图片 2048"/>
                      <p:cNvPicPr/>
                      <p:nvPr/>
                    </p:nvPicPr>
                    <p:blipFill>
                      <a:blip r:embed="rId2"/>
                      <a:stretch>
                        <a:fillRect/>
                      </a:stretch>
                    </p:blipFill>
                    <p:spPr>
                      <a:xfrm>
                        <a:off x="3543300" y="3060700"/>
                        <a:ext cx="347345" cy="284480"/>
                      </a:xfrm>
                      <a:prstGeom prst="rect">
                        <a:avLst/>
                      </a:prstGeom>
                    </p:spPr>
                  </p:pic>
                </p:oleObj>
              </mc:Fallback>
            </mc:AlternateContent>
          </a:graphicData>
        </a:graphic>
      </p:graphicFrame>
    </p:spTree>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dirty="0">
                <a:sym typeface="+mn-ea"/>
              </a:rPr>
              <a:t>4.3.6 平均情形分析</a:t>
            </a:r>
            <a:endParaRPr dirty="0">
              <a:sym typeface="+mn-ea"/>
            </a:endParaRPr>
          </a:p>
        </p:txBody>
      </p:sp>
      <p:sp>
        <p:nvSpPr>
          <p:cNvPr id="3" name="内容占位符 2"/>
          <p:cNvSpPr/>
          <p:nvPr>
            <p:ph idx="1"/>
          </p:nvPr>
        </p:nvSpPr>
        <p:spPr>
          <a:xfrm>
            <a:off x="838200" y="1690688"/>
            <a:ext cx="10515600" cy="4731477"/>
          </a:xfrm>
        </p:spPr>
        <p:txBody>
          <a:bodyPr>
            <a:normAutofit lnSpcReduction="20000"/>
          </a:bodyPr>
          <a:p>
            <a:r>
              <a:rPr>
                <a:sym typeface="+mn-ea"/>
              </a:rPr>
              <a:t>在</a:t>
            </a:r>
            <a:r>
              <a:rPr>
                <a:solidFill>
                  <a:srgbClr val="FF0000"/>
                </a:solidFill>
                <a:sym typeface="+mn-ea"/>
              </a:rPr>
              <a:t>25万次</a:t>
            </a:r>
            <a:r>
              <a:rPr>
                <a:sym typeface="+mn-ea"/>
              </a:rPr>
              <a:t>随机Insert/Delete后，图4-26中右沉的树看起来明显地不平衡(</a:t>
            </a:r>
            <a:r>
              <a:rPr>
                <a:solidFill>
                  <a:srgbClr val="FF0000"/>
                </a:solidFill>
                <a:sym typeface="+mn-ea"/>
              </a:rPr>
              <a:t>平均深度=12.51</a:t>
            </a:r>
            <a:r>
              <a:rPr>
                <a:sym typeface="+mn-ea"/>
              </a:rPr>
              <a:t>)，见图4-27。</a:t>
            </a:r>
            <a:endParaRPr>
              <a:sym typeface="+mn-ea"/>
            </a:endParaRPr>
          </a:p>
        </p:txBody>
      </p:sp>
      <p:pic>
        <p:nvPicPr>
          <p:cNvPr id="7" name="图片 6"/>
          <p:cNvPicPr>
            <a:picLocks noChangeAspect="1"/>
          </p:cNvPicPr>
          <p:nvPr/>
        </p:nvPicPr>
        <p:blipFill>
          <a:blip r:embed="rId1"/>
          <a:stretch>
            <a:fillRect/>
          </a:stretch>
        </p:blipFill>
        <p:spPr>
          <a:xfrm>
            <a:off x="2700020" y="2179955"/>
            <a:ext cx="6181725" cy="3295650"/>
          </a:xfrm>
          <a:prstGeom prst="rect">
            <a:avLst/>
          </a:prstGeom>
        </p:spPr>
      </p:pic>
      <p:pic>
        <p:nvPicPr>
          <p:cNvPr id="4" name="图片 3"/>
          <p:cNvPicPr>
            <a:picLocks noChangeAspect="1"/>
          </p:cNvPicPr>
          <p:nvPr/>
        </p:nvPicPr>
        <p:blipFill>
          <a:blip r:embed="rId2"/>
          <a:stretch>
            <a:fillRect/>
          </a:stretch>
        </p:blipFill>
        <p:spPr>
          <a:xfrm>
            <a:off x="4040505" y="5805805"/>
            <a:ext cx="3810000" cy="266700"/>
          </a:xfrm>
          <a:prstGeom prst="rect">
            <a:avLst/>
          </a:prstGeom>
        </p:spPr>
      </p:pic>
    </p:spTree>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dirty="0">
                <a:sym typeface="+mn-ea"/>
              </a:rPr>
              <a:t>4.3.6 平均情形分析</a:t>
            </a:r>
            <a:endParaRPr dirty="0">
              <a:sym typeface="+mn-ea"/>
            </a:endParaRPr>
          </a:p>
        </p:txBody>
      </p:sp>
      <p:sp>
        <p:nvSpPr>
          <p:cNvPr id="3" name="内容占位符 2"/>
          <p:cNvSpPr/>
          <p:nvPr>
            <p:ph idx="1"/>
          </p:nvPr>
        </p:nvSpPr>
        <p:spPr>
          <a:xfrm>
            <a:off x="838200" y="1690688"/>
            <a:ext cx="10515600" cy="4731477"/>
          </a:xfrm>
        </p:spPr>
        <p:txBody>
          <a:bodyPr>
            <a:normAutofit lnSpcReduction="20000"/>
          </a:bodyPr>
          <a:p>
            <a:r>
              <a:rPr>
                <a:sym typeface="+mn-ea"/>
              </a:rPr>
              <a:t>在删除操作中，我们可以通过随机选取右子树的最小元素或左子树的最大元素来代替被删除的元素以消</a:t>
            </a:r>
            <a:endParaRPr>
              <a:sym typeface="+mn-ea"/>
            </a:endParaRPr>
          </a:p>
          <a:p>
            <a:r>
              <a:rPr>
                <a:sym typeface="+mn-ea"/>
              </a:rPr>
              <a:t>除这种不平衡问题。这种做法明显地消除了上述偏向并使树保持平衡，但是，没有人实际上证明过这一</a:t>
            </a:r>
            <a:endParaRPr>
              <a:sym typeface="+mn-ea"/>
            </a:endParaRPr>
          </a:p>
          <a:p>
            <a:r>
              <a:rPr>
                <a:sym typeface="+mn-ea"/>
              </a:rPr>
              <a:t>点。这种现象似乎主要是理论上的问题，因为对于小的树上述效果根本显示不出来，甚至更奇怪，如果</a:t>
            </a:r>
            <a:endParaRPr>
              <a:sym typeface="+mn-ea"/>
            </a:endParaRPr>
          </a:p>
          <a:p>
            <a:r>
              <a:rPr>
                <a:sym typeface="+mn-ea"/>
              </a:rPr>
              <a:t>使用</a:t>
            </a:r>
            <a:r>
              <a:rPr lang="en-US">
                <a:sym typeface="+mn-ea"/>
              </a:rPr>
              <a:t>o</a:t>
            </a:r>
            <a:r>
              <a:rPr>
                <a:sym typeface="+mn-ea"/>
              </a:rPr>
              <a:t>(N²)对Insert/Delete，那么树似乎可以得到平衡!</a:t>
            </a:r>
            <a:endParaRPr>
              <a:sym typeface="+mn-ea"/>
            </a:endParaRPr>
          </a:p>
          <a:p>
            <a:endParaRPr>
              <a:sym typeface="+mn-ea"/>
            </a:endParaRPr>
          </a:p>
          <a:p>
            <a:r>
              <a:rPr>
                <a:sym typeface="+mn-ea"/>
              </a:rPr>
              <a:t>上面的讨论主要是说明，明确“平均”意味着什么一般是极其困难的，可能需要一些假设，这些假设可</a:t>
            </a:r>
            <a:endParaRPr>
              <a:sym typeface="+mn-ea"/>
            </a:endParaRPr>
          </a:p>
          <a:p>
            <a:r>
              <a:rPr>
                <a:sym typeface="+mn-ea"/>
              </a:rPr>
              <a:t>能合理，也可能不合理。不过，在没有删除或是使用懒惰删除的情况下，可以证明所有二叉查找树都是</a:t>
            </a:r>
            <a:endParaRPr>
              <a:sym typeface="+mn-ea"/>
            </a:endParaRPr>
          </a:p>
          <a:p>
            <a:r>
              <a:rPr>
                <a:sym typeface="+mn-ea"/>
              </a:rPr>
              <a:t>等可能出现的，而且我们可以断言：上述那些操作的平均运行时间都是</a:t>
            </a:r>
            <a:r>
              <a:rPr b="1">
                <a:sym typeface="+mn-ea"/>
              </a:rPr>
              <a:t>O</a:t>
            </a:r>
            <a:r>
              <a:rPr>
                <a:sym typeface="+mn-ea"/>
              </a:rPr>
              <a:t>(logN)。除像上面讨论的一些</a:t>
            </a:r>
            <a:endParaRPr>
              <a:sym typeface="+mn-ea"/>
            </a:endParaRPr>
          </a:p>
          <a:p>
            <a:r>
              <a:rPr>
                <a:sym typeface="+mn-ea"/>
              </a:rPr>
              <a:t>个别情形外，这个结果与实际观察到的情形是非常吻合的。</a:t>
            </a:r>
            <a:endParaRPr>
              <a:sym typeface="+mn-ea"/>
            </a:endParaRPr>
          </a:p>
          <a:p>
            <a:endParaRPr>
              <a:sym typeface="+mn-ea"/>
            </a:endParaRPr>
          </a:p>
          <a:p>
            <a:endParaRPr>
              <a:sym typeface="+mn-ea"/>
            </a:endParaRPr>
          </a:p>
          <a:p>
            <a:endParaRPr>
              <a:sym typeface="+mn-ea"/>
            </a:endParaRPr>
          </a:p>
        </p:txBody>
      </p:sp>
    </p:spTree>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dirty="0">
                <a:sym typeface="+mn-ea"/>
              </a:rPr>
              <a:t>4.3.6 平均情形分析</a:t>
            </a:r>
            <a:endParaRPr dirty="0">
              <a:sym typeface="+mn-ea"/>
            </a:endParaRPr>
          </a:p>
        </p:txBody>
      </p:sp>
      <p:sp>
        <p:nvSpPr>
          <p:cNvPr id="3" name="内容占位符 2"/>
          <p:cNvSpPr/>
          <p:nvPr>
            <p:ph idx="1"/>
          </p:nvPr>
        </p:nvSpPr>
        <p:spPr>
          <a:xfrm>
            <a:off x="838200" y="1690688"/>
            <a:ext cx="10515600" cy="4731477"/>
          </a:xfrm>
        </p:spPr>
        <p:txBody>
          <a:bodyPr>
            <a:normAutofit lnSpcReduction="20000"/>
          </a:bodyPr>
          <a:p>
            <a:r>
              <a:rPr>
                <a:sym typeface="+mn-ea"/>
              </a:rPr>
              <a:t>如果向一棵预先排序的树输入数据，那么一连串Insert操作将花费二次时间，而链表实现的代价会非常</a:t>
            </a:r>
            <a:endParaRPr>
              <a:sym typeface="+mn-ea"/>
            </a:endParaRPr>
          </a:p>
          <a:p>
            <a:r>
              <a:rPr>
                <a:sym typeface="+mn-ea"/>
              </a:rPr>
              <a:t>巨大，因为此时的树将只由那些没有左儿子的节点组成。一种解决办法就是要有一个称为</a:t>
            </a:r>
            <a:r>
              <a:rPr>
                <a:solidFill>
                  <a:srgbClr val="FF0000"/>
                </a:solidFill>
                <a:sym typeface="+mn-ea"/>
              </a:rPr>
              <a:t>平衡</a:t>
            </a:r>
            <a:r>
              <a:rPr>
                <a:sym typeface="+mn-ea"/>
              </a:rPr>
              <a:t>(balance)</a:t>
            </a:r>
            <a:endParaRPr>
              <a:sym typeface="+mn-ea"/>
            </a:endParaRPr>
          </a:p>
          <a:p>
            <a:r>
              <a:rPr>
                <a:sym typeface="+mn-ea"/>
              </a:rPr>
              <a:t>的附加的结构条件：任何节点的深度均不得过深。</a:t>
            </a:r>
            <a:endParaRPr>
              <a:sym typeface="+mn-ea"/>
            </a:endParaRPr>
          </a:p>
          <a:p>
            <a:endParaRPr>
              <a:sym typeface="+mn-ea"/>
            </a:endParaRPr>
          </a:p>
          <a:p>
            <a:endParaRPr>
              <a:sym typeface="+mn-ea"/>
            </a:endParaRPr>
          </a:p>
          <a:p>
            <a:r>
              <a:rPr>
                <a:sym typeface="+mn-ea"/>
              </a:rPr>
              <a:t>有许多一般的算法实现平衡树。但是，大部分算法都要比标准的二叉查找树复杂得多，而且更新要平均</a:t>
            </a:r>
            <a:endParaRPr>
              <a:sym typeface="+mn-ea"/>
            </a:endParaRPr>
          </a:p>
          <a:p>
            <a:r>
              <a:rPr>
                <a:sym typeface="+mn-ea"/>
              </a:rPr>
              <a:t>花费更长的时间。不过，它们确实防止了处理起来非常麻烦的一些简单情形。下面，我们将介绍最老的</a:t>
            </a:r>
            <a:endParaRPr>
              <a:sym typeface="+mn-ea"/>
            </a:endParaRPr>
          </a:p>
          <a:p>
            <a:r>
              <a:rPr>
                <a:sym typeface="+mn-ea"/>
              </a:rPr>
              <a:t>一种平衡查找树，即</a:t>
            </a:r>
            <a:r>
              <a:rPr>
                <a:solidFill>
                  <a:srgbClr val="FF0000"/>
                </a:solidFill>
                <a:sym typeface="+mn-ea"/>
              </a:rPr>
              <a:t>AVL树</a:t>
            </a:r>
            <a:r>
              <a:rPr lang="zh-CN">
                <a:sym typeface="+mn-ea"/>
              </a:rPr>
              <a:t>。</a:t>
            </a:r>
            <a:endParaRPr lang="zh-CN">
              <a:sym typeface="+mn-ea"/>
            </a:endParaRPr>
          </a:p>
        </p:txBody>
      </p:sp>
    </p:spTree>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dirty="0">
                <a:sym typeface="+mn-ea"/>
              </a:rPr>
              <a:t>4.3.6 平均情形分析</a:t>
            </a:r>
            <a:endParaRPr dirty="0">
              <a:sym typeface="+mn-ea"/>
            </a:endParaRPr>
          </a:p>
        </p:txBody>
      </p:sp>
      <p:sp>
        <p:nvSpPr>
          <p:cNvPr id="3" name="内容占位符 2"/>
          <p:cNvSpPr/>
          <p:nvPr>
            <p:ph idx="1"/>
          </p:nvPr>
        </p:nvSpPr>
        <p:spPr>
          <a:xfrm>
            <a:off x="838200" y="1690688"/>
            <a:ext cx="10515600" cy="4731477"/>
          </a:xfrm>
        </p:spPr>
        <p:txBody>
          <a:bodyPr>
            <a:normAutofit lnSpcReduction="20000"/>
          </a:bodyPr>
          <a:p>
            <a:r>
              <a:rPr>
                <a:sym typeface="+mn-ea"/>
              </a:rPr>
              <a:t>另外，较新的方法是放弃平衡条件，允许树有任意的深度，但是在每次操作之后要使用一个</a:t>
            </a:r>
            <a:r>
              <a:rPr>
                <a:solidFill>
                  <a:srgbClr val="FF0000"/>
                </a:solidFill>
                <a:sym typeface="+mn-ea"/>
              </a:rPr>
              <a:t>调整规则</a:t>
            </a:r>
            <a:r>
              <a:rPr>
                <a:sym typeface="+mn-ea"/>
              </a:rPr>
              <a:t>进</a:t>
            </a:r>
            <a:endParaRPr>
              <a:sym typeface="+mn-ea"/>
            </a:endParaRPr>
          </a:p>
          <a:p>
            <a:r>
              <a:rPr>
                <a:sym typeface="+mn-ea"/>
              </a:rPr>
              <a:t>行调整，使得后面的操作效率更高。这种类型的数据结构一般属于自调整(self-adjusting)类结构。在</a:t>
            </a:r>
            <a:endParaRPr>
              <a:sym typeface="+mn-ea"/>
            </a:endParaRPr>
          </a:p>
          <a:p>
            <a:r>
              <a:rPr>
                <a:sym typeface="+mn-ea"/>
              </a:rPr>
              <a:t>二叉查找树的情况下，对于任意单个运算我们不再保证</a:t>
            </a:r>
            <a:r>
              <a:rPr b="1">
                <a:sym typeface="+mn-ea"/>
              </a:rPr>
              <a:t>O</a:t>
            </a:r>
            <a:r>
              <a:rPr>
                <a:sym typeface="+mn-ea"/>
              </a:rPr>
              <a:t>(logN)的时间界，但是可以证明任意连续</a:t>
            </a:r>
            <a:r>
              <a:rPr lang="en-US">
                <a:sym typeface="+mn-ea"/>
              </a:rPr>
              <a:t>M</a:t>
            </a:r>
            <a:r>
              <a:rPr>
                <a:sym typeface="+mn-ea"/>
              </a:rPr>
              <a:t>次</a:t>
            </a:r>
            <a:endParaRPr>
              <a:sym typeface="+mn-ea"/>
            </a:endParaRPr>
          </a:p>
          <a:p>
            <a:r>
              <a:rPr>
                <a:sym typeface="+mn-ea"/>
              </a:rPr>
              <a:t>操作在最坏的情形下花费时间为</a:t>
            </a:r>
            <a:r>
              <a:rPr b="1">
                <a:sym typeface="+mn-ea"/>
              </a:rPr>
              <a:t>O</a:t>
            </a:r>
            <a:r>
              <a:rPr>
                <a:sym typeface="+mn-ea"/>
              </a:rPr>
              <a:t>(MlogN)。一般这足以防止令人棘手的最坏情形。我们将要讨论的这</a:t>
            </a:r>
            <a:endParaRPr>
              <a:sym typeface="+mn-ea"/>
            </a:endParaRPr>
          </a:p>
          <a:p>
            <a:r>
              <a:rPr>
                <a:sym typeface="+mn-ea"/>
              </a:rPr>
              <a:t>种数据结构叫做</a:t>
            </a:r>
            <a:r>
              <a:rPr>
                <a:solidFill>
                  <a:srgbClr val="FF0000"/>
                </a:solidFill>
                <a:sym typeface="+mn-ea"/>
              </a:rPr>
              <a:t>伸展树</a:t>
            </a:r>
            <a:r>
              <a:rPr>
                <a:sym typeface="+mn-ea"/>
              </a:rPr>
              <a:t>(splay tree)；它的分析相当复杂，我们将在第11章讨论。</a:t>
            </a:r>
            <a:endParaRPr>
              <a:sym typeface="+mn-ea"/>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zh-CN" altLang="en-US" dirty="0"/>
              <a:t>图</a:t>
            </a:r>
            <a:r>
              <a:rPr lang="en-US" altLang="zh-CN" dirty="0"/>
              <a:t>1-2</a:t>
            </a:r>
            <a:r>
              <a:rPr lang="zh-CN" altLang="en-US" dirty="0"/>
              <a:t>指出了函数</a:t>
            </a:r>
            <a:r>
              <a:rPr lang="en-US" altLang="zh-CN" dirty="0"/>
              <a:t>F</a:t>
            </a:r>
            <a:r>
              <a:rPr lang="zh-CN" altLang="en-US" dirty="0"/>
              <a:t>的递归实现</a:t>
            </a:r>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r>
              <a:rPr lang="en-US" altLang="zh-CN" dirty="0"/>
              <a:t>				   </a:t>
            </a:r>
            <a:r>
              <a:rPr lang="zh-CN" altLang="en-US" dirty="0"/>
              <a:t>图</a:t>
            </a:r>
            <a:r>
              <a:rPr lang="en-US" altLang="zh-CN" dirty="0"/>
              <a:t>1-2 </a:t>
            </a:r>
            <a:r>
              <a:rPr lang="zh-CN" altLang="en-US" dirty="0"/>
              <a:t>一个递归函数</a:t>
            </a:r>
            <a:endParaRPr lang="zh-CN" altLang="en-US" dirty="0"/>
          </a:p>
          <a:p>
            <a:endParaRPr lang="en-US" altLang="zh-CN" dirty="0"/>
          </a:p>
        </p:txBody>
      </p:sp>
      <p:sp>
        <p:nvSpPr>
          <p:cNvPr id="2" name="标题 1"/>
          <p:cNvSpPr>
            <a:spLocks noGrp="1"/>
          </p:cNvSpPr>
          <p:nvPr>
            <p:ph type="title"/>
          </p:nvPr>
        </p:nvSpPr>
        <p:spPr/>
        <p:txBody>
          <a:bodyPr/>
          <a:lstStyle/>
          <a:p>
            <a:r>
              <a:rPr dirty="0"/>
              <a:t>1.3 递归简论</a:t>
            </a:r>
            <a:endParaRPr dirty="0"/>
          </a:p>
        </p:txBody>
      </p:sp>
      <p:pic>
        <p:nvPicPr>
          <p:cNvPr id="7" name="图片 6"/>
          <p:cNvPicPr>
            <a:picLocks noChangeAspect="1"/>
          </p:cNvPicPr>
          <p:nvPr/>
        </p:nvPicPr>
        <p:blipFill>
          <a:blip r:embed="rId1"/>
          <a:stretch>
            <a:fillRect/>
          </a:stretch>
        </p:blipFill>
        <p:spPr>
          <a:xfrm>
            <a:off x="3119755" y="2731135"/>
            <a:ext cx="5953125" cy="1704975"/>
          </a:xfrm>
          <a:prstGeom prst="rect">
            <a:avLst/>
          </a:prstGeom>
        </p:spPr>
      </p:pic>
    </p:spTree>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dirty="0">
                <a:sym typeface="+mn-ea"/>
              </a:rPr>
              <a:t>4.4 AVL树</a:t>
            </a:r>
            <a:endParaRPr dirty="0">
              <a:sym typeface="+mn-ea"/>
            </a:endParaRPr>
          </a:p>
        </p:txBody>
      </p:sp>
      <p:sp>
        <p:nvSpPr>
          <p:cNvPr id="3" name="内容占位符 2"/>
          <p:cNvSpPr/>
          <p:nvPr>
            <p:ph idx="1"/>
          </p:nvPr>
        </p:nvSpPr>
        <p:spPr>
          <a:xfrm>
            <a:off x="838200" y="1690688"/>
            <a:ext cx="10515600" cy="4731477"/>
          </a:xfrm>
        </p:spPr>
        <p:txBody>
          <a:bodyPr>
            <a:normAutofit/>
          </a:bodyPr>
          <a:p>
            <a:r>
              <a:rPr>
                <a:sym typeface="+mn-ea"/>
              </a:rPr>
              <a:t>AVL(Adelson-Velskii和Landis)树是</a:t>
            </a:r>
            <a:r>
              <a:rPr>
                <a:solidFill>
                  <a:srgbClr val="FF0000"/>
                </a:solidFill>
                <a:sym typeface="+mn-ea"/>
              </a:rPr>
              <a:t>带有平衡条件</a:t>
            </a:r>
            <a:r>
              <a:rPr>
                <a:sym typeface="+mn-ea"/>
              </a:rPr>
              <a:t>的二叉查找树。这个平衡条件必须要容易保持，而</a:t>
            </a:r>
            <a:endParaRPr>
              <a:sym typeface="+mn-ea"/>
            </a:endParaRPr>
          </a:p>
          <a:p>
            <a:r>
              <a:rPr>
                <a:sym typeface="+mn-ea"/>
              </a:rPr>
              <a:t>且它须保证树的深度是</a:t>
            </a:r>
            <a:r>
              <a:rPr b="1">
                <a:sym typeface="+mn-ea"/>
              </a:rPr>
              <a:t>O</a:t>
            </a:r>
            <a:r>
              <a:rPr>
                <a:sym typeface="+mn-ea"/>
              </a:rPr>
              <a:t>(logN)。最简单的想法是要求左右子树</a:t>
            </a:r>
            <a:r>
              <a:rPr>
                <a:solidFill>
                  <a:srgbClr val="FF0000"/>
                </a:solidFill>
                <a:sym typeface="+mn-ea"/>
              </a:rPr>
              <a:t>具有相同的高度</a:t>
            </a:r>
            <a:r>
              <a:rPr>
                <a:sym typeface="+mn-ea"/>
              </a:rPr>
              <a:t>。如图4-28所示，这种</a:t>
            </a:r>
            <a:endParaRPr>
              <a:sym typeface="+mn-ea"/>
            </a:endParaRPr>
          </a:p>
          <a:p>
            <a:r>
              <a:rPr>
                <a:sym typeface="+mn-ea"/>
              </a:rPr>
              <a:t>想法并不强求树的深度要浅。</a:t>
            </a:r>
            <a:endParaRPr>
              <a:sym typeface="+mn-ea"/>
            </a:endParaRPr>
          </a:p>
          <a:p>
            <a:endParaRPr>
              <a:sym typeface="+mn-ea"/>
            </a:endParaRPr>
          </a:p>
          <a:p>
            <a:endParaRPr>
              <a:sym typeface="+mn-ea"/>
            </a:endParaRPr>
          </a:p>
        </p:txBody>
      </p:sp>
      <p:pic>
        <p:nvPicPr>
          <p:cNvPr id="4" name="图片 3"/>
          <p:cNvPicPr>
            <a:picLocks noChangeAspect="1"/>
          </p:cNvPicPr>
          <p:nvPr/>
        </p:nvPicPr>
        <p:blipFill>
          <a:blip r:embed="rId1"/>
          <a:stretch>
            <a:fillRect/>
          </a:stretch>
        </p:blipFill>
        <p:spPr>
          <a:xfrm>
            <a:off x="4427855" y="2827655"/>
            <a:ext cx="2828925" cy="2219325"/>
          </a:xfrm>
          <a:prstGeom prst="rect">
            <a:avLst/>
          </a:prstGeom>
        </p:spPr>
      </p:pic>
    </p:spTree>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dirty="0">
                <a:sym typeface="+mn-ea"/>
              </a:rPr>
              <a:t>4.4 AVL树</a:t>
            </a:r>
            <a:endParaRPr dirty="0">
              <a:sym typeface="+mn-ea"/>
            </a:endParaRPr>
          </a:p>
        </p:txBody>
      </p:sp>
      <p:sp>
        <p:nvSpPr>
          <p:cNvPr id="3" name="内容占位符 2"/>
          <p:cNvSpPr/>
          <p:nvPr>
            <p:ph idx="1"/>
          </p:nvPr>
        </p:nvSpPr>
        <p:spPr>
          <a:xfrm>
            <a:off x="838200" y="1690688"/>
            <a:ext cx="10515600" cy="4731477"/>
          </a:xfrm>
        </p:spPr>
        <p:txBody>
          <a:bodyPr>
            <a:normAutofit/>
          </a:bodyPr>
          <a:p>
            <a:r>
              <a:rPr>
                <a:sym typeface="+mn-ea"/>
              </a:rPr>
              <a:t>另一种平衡条件是要求每个节点都必须要</a:t>
            </a:r>
            <a:r>
              <a:rPr>
                <a:solidFill>
                  <a:srgbClr val="FF0000"/>
                </a:solidFill>
                <a:sym typeface="+mn-ea"/>
              </a:rPr>
              <a:t>有相同高度的左子树和右子树</a:t>
            </a:r>
            <a:r>
              <a:rPr>
                <a:sym typeface="+mn-ea"/>
              </a:rPr>
              <a:t>。如果空子树的高度定义为</a:t>
            </a:r>
            <a:endParaRPr>
              <a:sym typeface="+mn-ea"/>
            </a:endParaRPr>
          </a:p>
          <a:p>
            <a:r>
              <a:rPr>
                <a:sym typeface="+mn-ea"/>
              </a:rPr>
              <a:t>-1(通常就是这么定义)，那么只有具有2</a:t>
            </a:r>
            <a:r>
              <a:rPr lang="en-US" baseline="30000">
                <a:sym typeface="+mn-ea"/>
              </a:rPr>
              <a:t>k</a:t>
            </a:r>
            <a:r>
              <a:rPr>
                <a:sym typeface="+mn-ea"/>
              </a:rPr>
              <a:t>-1个节点的理想平衡树(perfectly balanced tree)满足这个</a:t>
            </a:r>
            <a:endParaRPr>
              <a:sym typeface="+mn-ea"/>
            </a:endParaRPr>
          </a:p>
          <a:p>
            <a:r>
              <a:rPr>
                <a:sym typeface="+mn-ea"/>
              </a:rPr>
              <a:t>条件。因此，虽然这种平衡条件保证了树的深度小，但是它太严格，难以使用，需要放宽条件。</a:t>
            </a:r>
            <a:endParaRPr>
              <a:sym typeface="+mn-ea"/>
            </a:endParaRPr>
          </a:p>
        </p:txBody>
      </p:sp>
    </p:spTree>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dirty="0">
                <a:sym typeface="+mn-ea"/>
              </a:rPr>
              <a:t>4.4 AVL树</a:t>
            </a:r>
            <a:endParaRPr dirty="0">
              <a:sym typeface="+mn-ea"/>
            </a:endParaRPr>
          </a:p>
        </p:txBody>
      </p:sp>
      <p:sp>
        <p:nvSpPr>
          <p:cNvPr id="3" name="内容占位符 2"/>
          <p:cNvSpPr/>
          <p:nvPr>
            <p:ph idx="1"/>
          </p:nvPr>
        </p:nvSpPr>
        <p:spPr>
          <a:xfrm>
            <a:off x="838200" y="1690688"/>
            <a:ext cx="10515600" cy="4731477"/>
          </a:xfrm>
        </p:spPr>
        <p:txBody>
          <a:bodyPr>
            <a:normAutofit lnSpcReduction="20000"/>
          </a:bodyPr>
          <a:p>
            <a:r>
              <a:rPr>
                <a:sym typeface="+mn-ea"/>
              </a:rPr>
              <a:t>一棵AVL树是其</a:t>
            </a:r>
            <a:r>
              <a:rPr b="1">
                <a:solidFill>
                  <a:srgbClr val="FF0000"/>
                </a:solidFill>
                <a:sym typeface="+mn-ea"/>
              </a:rPr>
              <a:t>每个节点</a:t>
            </a:r>
            <a:r>
              <a:rPr>
                <a:solidFill>
                  <a:srgbClr val="FF0000"/>
                </a:solidFill>
                <a:sym typeface="+mn-ea"/>
              </a:rPr>
              <a:t>的左子树和右子树的高度最多差1</a:t>
            </a:r>
            <a:r>
              <a:rPr>
                <a:sym typeface="+mn-ea"/>
              </a:rPr>
              <a:t>的二叉查找树。(空树的高度定义为-1。)在图</a:t>
            </a:r>
            <a:endParaRPr>
              <a:sym typeface="+mn-ea"/>
            </a:endParaRPr>
          </a:p>
          <a:p>
            <a:r>
              <a:rPr>
                <a:sym typeface="+mn-ea"/>
              </a:rPr>
              <a:t>4-29中，左边的树是AVL树，但是右边的树不是。每一个节点(在其节点结构中)保留高度信息。可以证</a:t>
            </a:r>
            <a:endParaRPr>
              <a:sym typeface="+mn-ea"/>
            </a:endParaRPr>
          </a:p>
          <a:p>
            <a:r>
              <a:rPr>
                <a:sym typeface="+mn-ea"/>
              </a:rPr>
              <a:t>明，大致上讲，一个AVL树的高度最多为1.44log(N+2)-1.328，但是实际上的高度只比logN稍微多一些。</a:t>
            </a:r>
            <a:endParaRPr>
              <a:sym typeface="+mn-ea"/>
            </a:endParaRPr>
          </a:p>
          <a:p>
            <a:r>
              <a:rPr>
                <a:sym typeface="+mn-ea"/>
              </a:rPr>
              <a:t>作为例子，图4-30显示一棵具有最少节点(143)高度为9的AVL树。这棵树的左子树是高度为7且节点数</a:t>
            </a:r>
            <a:endParaRPr>
              <a:sym typeface="+mn-ea"/>
            </a:endParaRPr>
          </a:p>
          <a:p>
            <a:r>
              <a:rPr>
                <a:sym typeface="+mn-ea"/>
              </a:rPr>
              <a:t>最少的AVL树，右子树是高度为8的节点数最少的AVL树。它告诉我们，在高度为h的AVL树中，</a:t>
            </a:r>
            <a:r>
              <a:rPr>
                <a:solidFill>
                  <a:srgbClr val="FF0000"/>
                </a:solidFill>
                <a:sym typeface="+mn-ea"/>
              </a:rPr>
              <a:t>最少节点</a:t>
            </a:r>
            <a:endParaRPr>
              <a:solidFill>
                <a:srgbClr val="FF0000"/>
              </a:solidFill>
              <a:sym typeface="+mn-ea"/>
            </a:endParaRPr>
          </a:p>
          <a:p>
            <a:r>
              <a:rPr>
                <a:solidFill>
                  <a:srgbClr val="FF0000"/>
                </a:solidFill>
                <a:sym typeface="+mn-ea"/>
              </a:rPr>
              <a:t>数S(h)</a:t>
            </a:r>
            <a:r>
              <a:rPr>
                <a:sym typeface="+mn-ea"/>
              </a:rPr>
              <a:t>由S(h)=S(h-1)+S(h-2)+1给出。对于h=0，S(h)=1；h=1，S(h)=2。函数S(h)与斐波那契数密切</a:t>
            </a:r>
            <a:endParaRPr>
              <a:sym typeface="+mn-ea"/>
            </a:endParaRPr>
          </a:p>
          <a:p>
            <a:r>
              <a:rPr>
                <a:sym typeface="+mn-ea"/>
              </a:rPr>
              <a:t>相关，由此推出上面提到的关于AVL树的高度的界。</a:t>
            </a:r>
            <a:endParaRPr>
              <a:sym typeface="+mn-ea"/>
            </a:endParaRPr>
          </a:p>
        </p:txBody>
      </p:sp>
      <p:pic>
        <p:nvPicPr>
          <p:cNvPr id="5" name="图片 4"/>
          <p:cNvPicPr>
            <a:picLocks noChangeAspect="1"/>
          </p:cNvPicPr>
          <p:nvPr/>
        </p:nvPicPr>
        <p:blipFill>
          <a:blip r:embed="rId1"/>
          <a:stretch>
            <a:fillRect/>
          </a:stretch>
        </p:blipFill>
        <p:spPr>
          <a:xfrm>
            <a:off x="3350895" y="4017645"/>
            <a:ext cx="5743575" cy="2181225"/>
          </a:xfrm>
          <a:prstGeom prst="rect">
            <a:avLst/>
          </a:prstGeom>
        </p:spPr>
      </p:pic>
      <p:pic>
        <p:nvPicPr>
          <p:cNvPr id="6" name="图片 5"/>
          <p:cNvPicPr>
            <a:picLocks noChangeAspect="1"/>
          </p:cNvPicPr>
          <p:nvPr/>
        </p:nvPicPr>
        <p:blipFill>
          <a:blip r:embed="rId2"/>
          <a:stretch>
            <a:fillRect/>
          </a:stretch>
        </p:blipFill>
        <p:spPr>
          <a:xfrm>
            <a:off x="4016375" y="6198870"/>
            <a:ext cx="3962400" cy="371475"/>
          </a:xfrm>
          <a:prstGeom prst="rect">
            <a:avLst/>
          </a:prstGeom>
        </p:spPr>
      </p:pic>
    </p:spTree>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dirty="0">
                <a:sym typeface="+mn-ea"/>
              </a:rPr>
              <a:t>4.4 AVL树</a:t>
            </a:r>
            <a:endParaRPr dirty="0">
              <a:sym typeface="+mn-ea"/>
            </a:endParaRPr>
          </a:p>
        </p:txBody>
      </p:sp>
      <p:pic>
        <p:nvPicPr>
          <p:cNvPr id="7" name="内容占位符 6"/>
          <p:cNvPicPr>
            <a:picLocks noChangeAspect="1"/>
          </p:cNvPicPr>
          <p:nvPr>
            <p:ph idx="1"/>
          </p:nvPr>
        </p:nvPicPr>
        <p:blipFill>
          <a:blip r:embed="rId1"/>
          <a:stretch>
            <a:fillRect/>
          </a:stretch>
        </p:blipFill>
        <p:spPr>
          <a:xfrm>
            <a:off x="2881630" y="1691005"/>
            <a:ext cx="6174740" cy="4088765"/>
          </a:xfrm>
          <a:prstGeom prst="rect">
            <a:avLst/>
          </a:prstGeom>
        </p:spPr>
      </p:pic>
      <p:pic>
        <p:nvPicPr>
          <p:cNvPr id="8" name="图片 7"/>
          <p:cNvPicPr>
            <a:picLocks noChangeAspect="1"/>
          </p:cNvPicPr>
          <p:nvPr/>
        </p:nvPicPr>
        <p:blipFill>
          <a:blip r:embed="rId2"/>
          <a:stretch>
            <a:fillRect/>
          </a:stretch>
        </p:blipFill>
        <p:spPr>
          <a:xfrm>
            <a:off x="4573905" y="5779770"/>
            <a:ext cx="2790825" cy="352425"/>
          </a:xfrm>
          <a:prstGeom prst="rect">
            <a:avLst/>
          </a:prstGeom>
        </p:spPr>
      </p:pic>
    </p:spTree>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dirty="0">
                <a:sym typeface="+mn-ea"/>
              </a:rPr>
              <a:t>4.4 AVL树</a:t>
            </a:r>
            <a:endParaRPr dirty="0">
              <a:sym typeface="+mn-ea"/>
            </a:endParaRPr>
          </a:p>
        </p:txBody>
      </p:sp>
      <p:sp>
        <p:nvSpPr>
          <p:cNvPr id="3" name="内容占位符 2"/>
          <p:cNvSpPr/>
          <p:nvPr>
            <p:ph idx="1"/>
          </p:nvPr>
        </p:nvSpPr>
        <p:spPr>
          <a:xfrm>
            <a:off x="838200" y="1690688"/>
            <a:ext cx="10515600" cy="4731477"/>
          </a:xfrm>
        </p:spPr>
        <p:txBody>
          <a:bodyPr>
            <a:normAutofit lnSpcReduction="20000"/>
          </a:bodyPr>
          <a:p>
            <a:r>
              <a:rPr>
                <a:sym typeface="+mn-ea"/>
              </a:rPr>
              <a:t>因此，除去可能的插入外(我们将假设懒惰删除)，所有的树操作都可以以时间</a:t>
            </a:r>
            <a:r>
              <a:rPr b="1">
                <a:sym typeface="+mn-ea"/>
              </a:rPr>
              <a:t>O</a:t>
            </a:r>
            <a:r>
              <a:rPr>
                <a:sym typeface="+mn-ea"/>
              </a:rPr>
              <a:t>(logN)执行。当进行插</a:t>
            </a:r>
            <a:endParaRPr>
              <a:sym typeface="+mn-ea"/>
            </a:endParaRPr>
          </a:p>
          <a:p>
            <a:r>
              <a:rPr lang="zh-CN">
                <a:sym typeface="+mn-ea"/>
              </a:rPr>
              <a:t>入</a:t>
            </a:r>
            <a:r>
              <a:rPr>
                <a:sym typeface="+mn-ea"/>
              </a:rPr>
              <a:t>操作时，我们需要更新通向根节点路径上那些节点的所有平衡信息，而插</a:t>
            </a:r>
            <a:r>
              <a:rPr lang="zh-CN">
                <a:sym typeface="+mn-ea"/>
              </a:rPr>
              <a:t>入</a:t>
            </a:r>
            <a:r>
              <a:rPr>
                <a:sym typeface="+mn-ea"/>
              </a:rPr>
              <a:t>操作隐含着困难的原因</a:t>
            </a:r>
            <a:endParaRPr>
              <a:sym typeface="+mn-ea"/>
            </a:endParaRPr>
          </a:p>
          <a:p>
            <a:r>
              <a:rPr>
                <a:sym typeface="+mn-ea"/>
              </a:rPr>
              <a:t>在于，插入一个节点可能破坏AVL树的特性。(例如，将6插</a:t>
            </a:r>
            <a:r>
              <a:rPr lang="zh-CN">
                <a:sym typeface="+mn-ea"/>
              </a:rPr>
              <a:t>入</a:t>
            </a:r>
            <a:r>
              <a:rPr>
                <a:sym typeface="+mn-ea"/>
              </a:rPr>
              <a:t>到图4-29中的AVL树中将会破坏关键字为8</a:t>
            </a:r>
            <a:endParaRPr>
              <a:sym typeface="+mn-ea"/>
            </a:endParaRPr>
          </a:p>
          <a:p>
            <a:r>
              <a:rPr>
                <a:sym typeface="+mn-ea"/>
              </a:rPr>
              <a:t>的节点平衡条件。)如果发生这种情况，那么就要把性质恢复以后才认为这一步插</a:t>
            </a:r>
            <a:r>
              <a:rPr lang="zh-CN">
                <a:sym typeface="+mn-ea"/>
              </a:rPr>
              <a:t>入</a:t>
            </a:r>
            <a:r>
              <a:rPr>
                <a:sym typeface="+mn-ea"/>
              </a:rPr>
              <a:t>完成。事实上，这</a:t>
            </a:r>
            <a:endParaRPr>
              <a:sym typeface="+mn-ea"/>
            </a:endParaRPr>
          </a:p>
          <a:p>
            <a:r>
              <a:rPr>
                <a:sym typeface="+mn-ea"/>
              </a:rPr>
              <a:t>总可以通过对树进行简单的修正来做到，我们称其为</a:t>
            </a:r>
            <a:r>
              <a:rPr>
                <a:solidFill>
                  <a:srgbClr val="FF0000"/>
                </a:solidFill>
                <a:sym typeface="+mn-ea"/>
              </a:rPr>
              <a:t>旋转</a:t>
            </a:r>
            <a:r>
              <a:rPr>
                <a:sym typeface="+mn-ea"/>
              </a:rPr>
              <a:t>(rotation)。</a:t>
            </a:r>
            <a:endParaRPr>
              <a:sym typeface="+mn-ea"/>
            </a:endParaRPr>
          </a:p>
          <a:p>
            <a:endParaRPr>
              <a:sym typeface="+mn-ea"/>
            </a:endParaRPr>
          </a:p>
          <a:p>
            <a:r>
              <a:rPr>
                <a:sym typeface="+mn-ea"/>
              </a:rPr>
              <a:t>在插入以后，只有那些从插入点到根节点的路径上的节点的平衡可能被改变，因为只有这些节点的子树</a:t>
            </a:r>
            <a:endParaRPr>
              <a:sym typeface="+mn-ea"/>
            </a:endParaRPr>
          </a:p>
          <a:p>
            <a:r>
              <a:rPr>
                <a:sym typeface="+mn-ea"/>
              </a:rPr>
              <a:t>可能发生变化。当我们沿着这条路径上行到根并更新平衡信息时，我们可以找到一个节点，它的新平衡</a:t>
            </a:r>
            <a:endParaRPr>
              <a:sym typeface="+mn-ea"/>
            </a:endParaRPr>
          </a:p>
          <a:p>
            <a:r>
              <a:rPr>
                <a:sym typeface="+mn-ea"/>
              </a:rPr>
              <a:t>破坏了AVL条件。我们将指出如何在第一个这样的节点(即最深的节点)重新平衡这棵树，并证明，这一</a:t>
            </a:r>
            <a:endParaRPr>
              <a:sym typeface="+mn-ea"/>
            </a:endParaRPr>
          </a:p>
          <a:p>
            <a:r>
              <a:rPr>
                <a:sym typeface="+mn-ea"/>
              </a:rPr>
              <a:t>重新平衡保证整个树满足AVL特性。</a:t>
            </a:r>
            <a:endParaRPr>
              <a:sym typeface="+mn-ea"/>
            </a:endParaRPr>
          </a:p>
        </p:txBody>
      </p:sp>
    </p:spTree>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dirty="0">
                <a:sym typeface="+mn-ea"/>
              </a:rPr>
              <a:t>4.4 AVL树</a:t>
            </a:r>
            <a:endParaRPr dirty="0">
              <a:sym typeface="+mn-ea"/>
            </a:endParaRPr>
          </a:p>
        </p:txBody>
      </p:sp>
      <p:sp>
        <p:nvSpPr>
          <p:cNvPr id="3" name="内容占位符 2"/>
          <p:cNvSpPr/>
          <p:nvPr>
            <p:ph idx="1"/>
          </p:nvPr>
        </p:nvSpPr>
        <p:spPr>
          <a:xfrm>
            <a:off x="838200" y="1690688"/>
            <a:ext cx="10515600" cy="4731477"/>
          </a:xfrm>
        </p:spPr>
        <p:txBody>
          <a:bodyPr>
            <a:normAutofit/>
          </a:bodyPr>
          <a:p>
            <a:r>
              <a:rPr>
                <a:sym typeface="+mn-ea"/>
              </a:rPr>
              <a:t>让我们</a:t>
            </a:r>
            <a:r>
              <a:rPr>
                <a:solidFill>
                  <a:srgbClr val="FF0000"/>
                </a:solidFill>
                <a:sym typeface="+mn-ea"/>
              </a:rPr>
              <a:t>把必须重新平衡的节点叫做α</a:t>
            </a:r>
            <a:r>
              <a:rPr>
                <a:sym typeface="+mn-ea"/>
              </a:rPr>
              <a:t>。由于任意节点最多有两个儿子，因此高度不平衡时，</a:t>
            </a:r>
            <a:r>
              <a:rPr>
                <a:sym typeface="+mn-ea"/>
              </a:rPr>
              <a:t>α</a:t>
            </a:r>
            <a:r>
              <a:rPr>
                <a:sym typeface="+mn-ea"/>
              </a:rPr>
              <a:t>点的两棵</a:t>
            </a:r>
            <a:endParaRPr>
              <a:sym typeface="+mn-ea"/>
            </a:endParaRPr>
          </a:p>
          <a:p>
            <a:r>
              <a:rPr>
                <a:sym typeface="+mn-ea"/>
              </a:rPr>
              <a:t>子树的高度差2。容易看出，这种不平衡可能出现在下面四种情况中：</a:t>
            </a:r>
            <a:endParaRPr>
              <a:sym typeface="+mn-ea"/>
            </a:endParaRPr>
          </a:p>
          <a:p>
            <a:r>
              <a:rPr>
                <a:sym typeface="+mn-ea"/>
              </a:rPr>
              <a:t>1.对α的左儿子的左子树进行一次插</a:t>
            </a:r>
            <a:r>
              <a:rPr lang="zh-CN">
                <a:sym typeface="+mn-ea"/>
              </a:rPr>
              <a:t>入</a:t>
            </a:r>
            <a:r>
              <a:rPr>
                <a:sym typeface="+mn-ea"/>
              </a:rPr>
              <a:t>。</a:t>
            </a:r>
            <a:endParaRPr>
              <a:sym typeface="+mn-ea"/>
            </a:endParaRPr>
          </a:p>
          <a:p>
            <a:r>
              <a:rPr>
                <a:sym typeface="+mn-ea"/>
              </a:rPr>
              <a:t>2.对α的左儿子的右子树进行一次插</a:t>
            </a:r>
            <a:r>
              <a:rPr lang="zh-CN">
                <a:sym typeface="+mn-ea"/>
              </a:rPr>
              <a:t>入</a:t>
            </a:r>
            <a:r>
              <a:rPr>
                <a:sym typeface="+mn-ea"/>
              </a:rPr>
              <a:t>。</a:t>
            </a:r>
            <a:endParaRPr>
              <a:sym typeface="+mn-ea"/>
            </a:endParaRPr>
          </a:p>
          <a:p>
            <a:r>
              <a:rPr>
                <a:sym typeface="+mn-ea"/>
              </a:rPr>
              <a:t>3.对α的右儿子的左子树进行一次插</a:t>
            </a:r>
            <a:r>
              <a:rPr lang="zh-CN">
                <a:sym typeface="+mn-ea"/>
              </a:rPr>
              <a:t>入</a:t>
            </a:r>
            <a:r>
              <a:rPr>
                <a:sym typeface="+mn-ea"/>
              </a:rPr>
              <a:t>。</a:t>
            </a:r>
            <a:endParaRPr>
              <a:sym typeface="+mn-ea"/>
            </a:endParaRPr>
          </a:p>
          <a:p>
            <a:r>
              <a:rPr>
                <a:sym typeface="+mn-ea"/>
              </a:rPr>
              <a:t>4.对α的右儿子的右子树进行一次插</a:t>
            </a:r>
            <a:r>
              <a:rPr lang="zh-CN">
                <a:sym typeface="+mn-ea"/>
              </a:rPr>
              <a:t>入</a:t>
            </a:r>
            <a:r>
              <a:rPr>
                <a:sym typeface="+mn-ea"/>
              </a:rPr>
              <a:t>。</a:t>
            </a:r>
            <a:endParaRPr>
              <a:sym typeface="+mn-ea"/>
            </a:endParaRPr>
          </a:p>
          <a:p>
            <a:endParaRPr>
              <a:sym typeface="+mn-ea"/>
            </a:endParaRPr>
          </a:p>
          <a:p>
            <a:r>
              <a:rPr>
                <a:sym typeface="+mn-ea"/>
              </a:rPr>
              <a:t>情形1和4是关于α点的镜像对称，而2和3是关于α点的镜像对称。因此，理论上只有两种情况，当然从</a:t>
            </a:r>
            <a:endParaRPr>
              <a:sym typeface="+mn-ea"/>
            </a:endParaRPr>
          </a:p>
          <a:p>
            <a:r>
              <a:rPr>
                <a:sym typeface="+mn-ea"/>
              </a:rPr>
              <a:t>编程的角度来看还是四种情形。</a:t>
            </a:r>
            <a:endParaRPr>
              <a:sym typeface="+mn-ea"/>
            </a:endParaRPr>
          </a:p>
        </p:txBody>
      </p:sp>
    </p:spTree>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dirty="0">
                <a:sym typeface="+mn-ea"/>
              </a:rPr>
              <a:t>4.4 AVL树</a:t>
            </a:r>
            <a:endParaRPr dirty="0">
              <a:sym typeface="+mn-ea"/>
            </a:endParaRPr>
          </a:p>
        </p:txBody>
      </p:sp>
      <p:sp>
        <p:nvSpPr>
          <p:cNvPr id="3" name="内容占位符 2"/>
          <p:cNvSpPr/>
          <p:nvPr>
            <p:ph idx="1"/>
          </p:nvPr>
        </p:nvSpPr>
        <p:spPr>
          <a:xfrm>
            <a:off x="838200" y="1690688"/>
            <a:ext cx="10515600" cy="4731477"/>
          </a:xfrm>
        </p:spPr>
        <p:txBody>
          <a:bodyPr>
            <a:normAutofit/>
          </a:bodyPr>
          <a:p>
            <a:r>
              <a:rPr>
                <a:sym typeface="+mn-ea"/>
              </a:rPr>
              <a:t>第一种情况是插</a:t>
            </a:r>
            <a:r>
              <a:rPr lang="zh-CN">
                <a:sym typeface="+mn-ea"/>
              </a:rPr>
              <a:t>入</a:t>
            </a:r>
            <a:r>
              <a:rPr>
                <a:sym typeface="+mn-ea"/>
              </a:rPr>
              <a:t>发生在</a:t>
            </a:r>
            <a:r>
              <a:rPr>
                <a:solidFill>
                  <a:srgbClr val="FF0000"/>
                </a:solidFill>
                <a:sym typeface="+mn-ea"/>
              </a:rPr>
              <a:t>“外边”的情况</a:t>
            </a:r>
            <a:r>
              <a:rPr>
                <a:sym typeface="+mn-ea"/>
              </a:rPr>
              <a:t>(即</a:t>
            </a:r>
            <a:r>
              <a:rPr>
                <a:solidFill>
                  <a:srgbClr val="FF0000"/>
                </a:solidFill>
                <a:sym typeface="+mn-ea"/>
              </a:rPr>
              <a:t>左-左</a:t>
            </a:r>
            <a:r>
              <a:rPr>
                <a:sym typeface="+mn-ea"/>
              </a:rPr>
              <a:t>的情况或</a:t>
            </a:r>
            <a:r>
              <a:rPr>
                <a:solidFill>
                  <a:srgbClr val="FF0000"/>
                </a:solidFill>
                <a:sym typeface="+mn-ea"/>
              </a:rPr>
              <a:t>右-右</a:t>
            </a:r>
            <a:r>
              <a:rPr>
                <a:sym typeface="+mn-ea"/>
              </a:rPr>
              <a:t>的情况)，该情况通过对树的</a:t>
            </a:r>
            <a:r>
              <a:rPr>
                <a:solidFill>
                  <a:srgbClr val="FF0000"/>
                </a:solidFill>
                <a:sym typeface="+mn-ea"/>
              </a:rPr>
              <a:t>一次单旋</a:t>
            </a:r>
            <a:endParaRPr>
              <a:solidFill>
                <a:srgbClr val="FF0000"/>
              </a:solidFill>
              <a:sym typeface="+mn-ea"/>
            </a:endParaRPr>
          </a:p>
          <a:p>
            <a:r>
              <a:rPr>
                <a:solidFill>
                  <a:srgbClr val="FF0000"/>
                </a:solidFill>
                <a:sym typeface="+mn-ea"/>
              </a:rPr>
              <a:t>转</a:t>
            </a:r>
            <a:r>
              <a:rPr>
                <a:sym typeface="+mn-ea"/>
              </a:rPr>
              <a:t>(single rotation)而完成调整。</a:t>
            </a:r>
            <a:endParaRPr>
              <a:sym typeface="+mn-ea"/>
            </a:endParaRPr>
          </a:p>
          <a:p>
            <a:endParaRPr>
              <a:sym typeface="+mn-ea"/>
            </a:endParaRPr>
          </a:p>
          <a:p>
            <a:r>
              <a:rPr>
                <a:sym typeface="+mn-ea"/>
              </a:rPr>
              <a:t>第二种情况是插</a:t>
            </a:r>
            <a:r>
              <a:rPr lang="zh-CN">
                <a:sym typeface="+mn-ea"/>
              </a:rPr>
              <a:t>入</a:t>
            </a:r>
            <a:r>
              <a:rPr>
                <a:sym typeface="+mn-ea"/>
              </a:rPr>
              <a:t>发生在</a:t>
            </a:r>
            <a:r>
              <a:rPr>
                <a:solidFill>
                  <a:srgbClr val="FF0000"/>
                </a:solidFill>
                <a:sym typeface="+mn-ea"/>
              </a:rPr>
              <a:t>“内部”的情形</a:t>
            </a:r>
            <a:r>
              <a:rPr>
                <a:sym typeface="+mn-ea"/>
              </a:rPr>
              <a:t>(即</a:t>
            </a:r>
            <a:r>
              <a:rPr>
                <a:solidFill>
                  <a:srgbClr val="FF0000"/>
                </a:solidFill>
                <a:sym typeface="+mn-ea"/>
              </a:rPr>
              <a:t>左-右</a:t>
            </a:r>
            <a:r>
              <a:rPr>
                <a:sym typeface="+mn-ea"/>
              </a:rPr>
              <a:t>的情况或</a:t>
            </a:r>
            <a:r>
              <a:rPr>
                <a:solidFill>
                  <a:srgbClr val="FF0000"/>
                </a:solidFill>
                <a:sym typeface="+mn-ea"/>
              </a:rPr>
              <a:t>右-左</a:t>
            </a:r>
            <a:r>
              <a:rPr>
                <a:sym typeface="+mn-ea"/>
              </a:rPr>
              <a:t>的情况)，该情况通过稍微复杂些的</a:t>
            </a:r>
            <a:r>
              <a:rPr>
                <a:solidFill>
                  <a:srgbClr val="FF0000"/>
                </a:solidFill>
                <a:sym typeface="+mn-ea"/>
              </a:rPr>
              <a:t>双</a:t>
            </a:r>
            <a:endParaRPr>
              <a:solidFill>
                <a:srgbClr val="FF0000"/>
              </a:solidFill>
              <a:sym typeface="+mn-ea"/>
            </a:endParaRPr>
          </a:p>
          <a:p>
            <a:r>
              <a:rPr>
                <a:solidFill>
                  <a:srgbClr val="FF0000"/>
                </a:solidFill>
                <a:sym typeface="+mn-ea"/>
              </a:rPr>
              <a:t>旋转</a:t>
            </a:r>
            <a:r>
              <a:rPr>
                <a:sym typeface="+mn-ea"/>
              </a:rPr>
              <a:t>(double rotation)来处理。我们将会看到，这些都是对树的基本操作，它们多次用于平衡树的一</a:t>
            </a:r>
            <a:endParaRPr>
              <a:sym typeface="+mn-ea"/>
            </a:endParaRPr>
          </a:p>
          <a:p>
            <a:r>
              <a:rPr>
                <a:sym typeface="+mn-ea"/>
              </a:rPr>
              <a:t>些算法中。本节其余部分将描述这些旋转，证明它们足以保持树的平衡，并顺便给出AVL树的一种非正</a:t>
            </a:r>
            <a:endParaRPr>
              <a:sym typeface="+mn-ea"/>
            </a:endParaRPr>
          </a:p>
          <a:p>
            <a:r>
              <a:rPr>
                <a:sym typeface="+mn-ea"/>
              </a:rPr>
              <a:t>式实现方法。第12章描述其他的平衡树方法，这些方法着眼于AVL树的更仔细的实现。</a:t>
            </a:r>
            <a:endParaRPr>
              <a:sym typeface="+mn-ea"/>
            </a:endParaRPr>
          </a:p>
        </p:txBody>
      </p:sp>
    </p:spTree>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dirty="0">
                <a:sym typeface="+mn-ea"/>
              </a:rPr>
              <a:t>4.4.1</a:t>
            </a:r>
            <a:r>
              <a:rPr lang="en-US" dirty="0">
                <a:sym typeface="+mn-ea"/>
              </a:rPr>
              <a:t> </a:t>
            </a:r>
            <a:r>
              <a:rPr dirty="0">
                <a:sym typeface="+mn-ea"/>
              </a:rPr>
              <a:t>单旋转</a:t>
            </a:r>
            <a:endParaRPr dirty="0">
              <a:sym typeface="+mn-ea"/>
            </a:endParaRPr>
          </a:p>
        </p:txBody>
      </p:sp>
      <p:sp>
        <p:nvSpPr>
          <p:cNvPr id="3" name="内容占位符 2"/>
          <p:cNvSpPr/>
          <p:nvPr>
            <p:ph idx="1"/>
          </p:nvPr>
        </p:nvSpPr>
        <p:spPr>
          <a:xfrm>
            <a:off x="838200" y="1690688"/>
            <a:ext cx="10515600" cy="4731477"/>
          </a:xfrm>
        </p:spPr>
        <p:txBody>
          <a:bodyPr>
            <a:normAutofit lnSpcReduction="20000"/>
          </a:bodyPr>
          <a:p>
            <a:r>
              <a:rPr>
                <a:sym typeface="+mn-ea"/>
              </a:rPr>
              <a:t>图4-31显示</a:t>
            </a:r>
            <a:r>
              <a:rPr>
                <a:solidFill>
                  <a:srgbClr val="FF0000"/>
                </a:solidFill>
                <a:sym typeface="+mn-ea"/>
              </a:rPr>
              <a:t>单旋转如何调整情形1</a:t>
            </a:r>
            <a:r>
              <a:rPr>
                <a:sym typeface="+mn-ea"/>
              </a:rPr>
              <a:t>。旋转前的图在左边，而旋转后的图在右边。让我们来分析具体的做</a:t>
            </a:r>
            <a:endParaRPr>
              <a:sym typeface="+mn-ea"/>
            </a:endParaRPr>
          </a:p>
          <a:p>
            <a:r>
              <a:rPr>
                <a:sym typeface="+mn-ea"/>
              </a:rPr>
              <a:t>法。节点k</a:t>
            </a:r>
            <a:r>
              <a:rPr lang="en-US" baseline="-25000">
                <a:sym typeface="+mn-ea"/>
              </a:rPr>
              <a:t>2</a:t>
            </a:r>
            <a:r>
              <a:rPr>
                <a:sym typeface="+mn-ea"/>
              </a:rPr>
              <a:t>不满足AVL平衡特性，因为它的左子树比右子树深2层(图中间的几条虚线标示树的各层)。该</a:t>
            </a:r>
            <a:endParaRPr>
              <a:sym typeface="+mn-ea"/>
            </a:endParaRPr>
          </a:p>
          <a:p>
            <a:r>
              <a:rPr>
                <a:sym typeface="+mn-ea"/>
              </a:rPr>
              <a:t>图所描述的情况只是情形1的一种可能情况，在插入之前k</a:t>
            </a:r>
            <a:r>
              <a:rPr lang="en-US" baseline="-25000">
                <a:sym typeface="+mn-ea"/>
              </a:rPr>
              <a:t>2</a:t>
            </a:r>
            <a:r>
              <a:rPr>
                <a:sym typeface="+mn-ea"/>
              </a:rPr>
              <a:t>满足AVL特性，但在插</a:t>
            </a:r>
            <a:r>
              <a:rPr lang="zh-CN">
                <a:sym typeface="+mn-ea"/>
              </a:rPr>
              <a:t>入</a:t>
            </a:r>
            <a:r>
              <a:rPr>
                <a:sym typeface="+mn-ea"/>
              </a:rPr>
              <a:t>之后这种特性被破</a:t>
            </a:r>
            <a:endParaRPr>
              <a:sym typeface="+mn-ea"/>
            </a:endParaRPr>
          </a:p>
          <a:p>
            <a:r>
              <a:rPr>
                <a:sym typeface="+mn-ea"/>
              </a:rPr>
              <a:t>坏了。子树X已经长出一层，这使得它比子树Z深出2层。Y不可能与新X在同一水平上，因为那样k</a:t>
            </a:r>
            <a:r>
              <a:rPr baseline="-25000">
                <a:sym typeface="+mn-ea"/>
              </a:rPr>
              <a:t>2</a:t>
            </a:r>
            <a:r>
              <a:rPr>
                <a:sym typeface="+mn-ea"/>
              </a:rPr>
              <a:t>在插</a:t>
            </a:r>
            <a:endParaRPr>
              <a:sym typeface="+mn-ea"/>
            </a:endParaRPr>
          </a:p>
          <a:p>
            <a:r>
              <a:rPr>
                <a:sym typeface="+mn-ea"/>
              </a:rPr>
              <a:t>入以前就已经失去平衡了；Y也不可能与Z在同一层上，因为那样k</a:t>
            </a:r>
            <a:r>
              <a:rPr lang="en-US" baseline="-25000">
                <a:sym typeface="+mn-ea"/>
              </a:rPr>
              <a:t>1</a:t>
            </a:r>
            <a:r>
              <a:rPr>
                <a:sym typeface="+mn-ea"/>
              </a:rPr>
              <a:t>就会是在通向根的路径上破坏AVL平</a:t>
            </a:r>
            <a:endParaRPr>
              <a:sym typeface="+mn-ea"/>
            </a:endParaRPr>
          </a:p>
          <a:p>
            <a:r>
              <a:rPr>
                <a:sym typeface="+mn-ea"/>
              </a:rPr>
              <a:t>衡条件的第一个节点。</a:t>
            </a:r>
            <a:endParaRPr>
              <a:sym typeface="+mn-ea"/>
            </a:endParaRPr>
          </a:p>
        </p:txBody>
      </p:sp>
      <p:pic>
        <p:nvPicPr>
          <p:cNvPr id="4" name="图片 3"/>
          <p:cNvPicPr>
            <a:picLocks noChangeAspect="1"/>
          </p:cNvPicPr>
          <p:nvPr/>
        </p:nvPicPr>
        <p:blipFill>
          <a:blip r:embed="rId1"/>
          <a:stretch>
            <a:fillRect/>
          </a:stretch>
        </p:blipFill>
        <p:spPr>
          <a:xfrm>
            <a:off x="3051175" y="3851275"/>
            <a:ext cx="5667375" cy="1581150"/>
          </a:xfrm>
          <a:prstGeom prst="rect">
            <a:avLst/>
          </a:prstGeom>
        </p:spPr>
      </p:pic>
      <p:pic>
        <p:nvPicPr>
          <p:cNvPr id="5" name="图片 4"/>
          <p:cNvPicPr>
            <a:picLocks noChangeAspect="1"/>
          </p:cNvPicPr>
          <p:nvPr/>
        </p:nvPicPr>
        <p:blipFill>
          <a:blip r:embed="rId2"/>
          <a:stretch>
            <a:fillRect/>
          </a:stretch>
        </p:blipFill>
        <p:spPr>
          <a:xfrm>
            <a:off x="4511040" y="5779770"/>
            <a:ext cx="2324100" cy="266700"/>
          </a:xfrm>
          <a:prstGeom prst="rect">
            <a:avLst/>
          </a:prstGeom>
        </p:spPr>
      </p:pic>
    </p:spTree>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dirty="0">
                <a:sym typeface="+mn-ea"/>
              </a:rPr>
              <a:t>4.4.1</a:t>
            </a:r>
            <a:r>
              <a:rPr lang="en-US" dirty="0">
                <a:sym typeface="+mn-ea"/>
              </a:rPr>
              <a:t> </a:t>
            </a:r>
            <a:r>
              <a:rPr dirty="0">
                <a:sym typeface="+mn-ea"/>
              </a:rPr>
              <a:t>单旋转</a:t>
            </a:r>
            <a:endParaRPr dirty="0">
              <a:sym typeface="+mn-ea"/>
            </a:endParaRPr>
          </a:p>
        </p:txBody>
      </p:sp>
      <p:sp>
        <p:nvSpPr>
          <p:cNvPr id="3" name="内容占位符 2"/>
          <p:cNvSpPr/>
          <p:nvPr>
            <p:ph idx="1"/>
          </p:nvPr>
        </p:nvSpPr>
        <p:spPr>
          <a:xfrm>
            <a:off x="838200" y="1690688"/>
            <a:ext cx="10515600" cy="4731477"/>
          </a:xfrm>
        </p:spPr>
        <p:txBody>
          <a:bodyPr>
            <a:normAutofit lnSpcReduction="20000"/>
          </a:bodyPr>
          <a:p>
            <a:r>
              <a:rPr>
                <a:sym typeface="+mn-ea"/>
              </a:rPr>
              <a:t>为使树恢复平衡，我们把X上移一层，并把Z下移一层。注意，此时实际上超出了AVL特性的要求。为此， </a:t>
            </a:r>
            <a:endParaRPr>
              <a:sym typeface="+mn-ea"/>
            </a:endParaRPr>
          </a:p>
          <a:p>
            <a:r>
              <a:rPr>
                <a:sym typeface="+mn-ea"/>
              </a:rPr>
              <a:t>我们重新安排节点以形成一棵等价的树，如图4-31的第二部分所示。抽象地形容就是：把树形象地看成</a:t>
            </a:r>
            <a:endParaRPr>
              <a:sym typeface="+mn-ea"/>
            </a:endParaRPr>
          </a:p>
          <a:p>
            <a:r>
              <a:rPr>
                <a:sym typeface="+mn-ea"/>
              </a:rPr>
              <a:t>是柔软灵活的，抓住节点k</a:t>
            </a:r>
            <a:r>
              <a:rPr lang="en-US" baseline="-25000">
                <a:sym typeface="+mn-ea"/>
              </a:rPr>
              <a:t>1</a:t>
            </a:r>
            <a:r>
              <a:rPr lang="zh-CN" altLang="en-US">
                <a:sym typeface="+mn-ea"/>
              </a:rPr>
              <a:t>，</a:t>
            </a:r>
            <a:r>
              <a:rPr>
                <a:sym typeface="+mn-ea"/>
              </a:rPr>
              <a:t>闭上你的双眼，使劲摇动它，在重力作用下，k</a:t>
            </a:r>
            <a:r>
              <a:rPr lang="en-US" baseline="-25000">
                <a:sym typeface="+mn-ea"/>
              </a:rPr>
              <a:t>1</a:t>
            </a:r>
            <a:r>
              <a:rPr>
                <a:sym typeface="+mn-ea"/>
              </a:rPr>
              <a:t>就变成了新的根。二叉查</a:t>
            </a:r>
            <a:endParaRPr>
              <a:sym typeface="+mn-ea"/>
            </a:endParaRPr>
          </a:p>
          <a:p>
            <a:r>
              <a:rPr>
                <a:sym typeface="+mn-ea"/>
              </a:rPr>
              <a:t>找树的性质告诉我们，在原树中k</a:t>
            </a:r>
            <a:r>
              <a:rPr lang="en-US" baseline="-25000">
                <a:sym typeface="+mn-ea"/>
              </a:rPr>
              <a:t>2</a:t>
            </a:r>
            <a:r>
              <a:rPr>
                <a:sym typeface="+mn-ea"/>
              </a:rPr>
              <a:t>&gt;k</a:t>
            </a:r>
            <a:r>
              <a:rPr lang="en-US" baseline="-25000">
                <a:sym typeface="+mn-ea"/>
              </a:rPr>
              <a:t>1</a:t>
            </a:r>
            <a:r>
              <a:rPr>
                <a:sym typeface="+mn-ea"/>
              </a:rPr>
              <a:t>，于是在新树中k</a:t>
            </a:r>
            <a:r>
              <a:rPr baseline="-25000">
                <a:sym typeface="+mn-ea"/>
              </a:rPr>
              <a:t>2</a:t>
            </a:r>
            <a:r>
              <a:rPr>
                <a:sym typeface="+mn-ea"/>
              </a:rPr>
              <a:t>变成了k</a:t>
            </a:r>
            <a:r>
              <a:rPr lang="en-US" baseline="-25000">
                <a:sym typeface="+mn-ea"/>
              </a:rPr>
              <a:t>1</a:t>
            </a:r>
            <a:r>
              <a:rPr>
                <a:sym typeface="+mn-ea"/>
              </a:rPr>
              <a:t>的右儿子，X和Z仍然分别是k</a:t>
            </a:r>
            <a:r>
              <a:rPr lang="en-US" baseline="-25000">
                <a:sym typeface="+mn-ea"/>
              </a:rPr>
              <a:t>1</a:t>
            </a:r>
            <a:r>
              <a:rPr>
                <a:sym typeface="+mn-ea"/>
              </a:rPr>
              <a:t>的左儿子</a:t>
            </a:r>
            <a:endParaRPr>
              <a:sym typeface="+mn-ea"/>
            </a:endParaRPr>
          </a:p>
          <a:p>
            <a:r>
              <a:rPr>
                <a:sym typeface="+mn-ea"/>
              </a:rPr>
              <a:t>和k</a:t>
            </a:r>
            <a:r>
              <a:rPr baseline="-25000">
                <a:sym typeface="+mn-ea"/>
              </a:rPr>
              <a:t>2</a:t>
            </a:r>
            <a:r>
              <a:rPr>
                <a:sym typeface="+mn-ea"/>
              </a:rPr>
              <a:t>的右儿子。子树Y包含原树中介于k</a:t>
            </a:r>
            <a:r>
              <a:rPr lang="en-US" baseline="-25000">
                <a:sym typeface="+mn-ea"/>
              </a:rPr>
              <a:t>1</a:t>
            </a:r>
            <a:r>
              <a:rPr>
                <a:sym typeface="+mn-ea"/>
              </a:rPr>
              <a:t>和k</a:t>
            </a:r>
            <a:r>
              <a:rPr baseline="-25000">
                <a:sym typeface="+mn-ea"/>
              </a:rPr>
              <a:t>2</a:t>
            </a:r>
            <a:r>
              <a:rPr>
                <a:sym typeface="+mn-ea"/>
              </a:rPr>
              <a:t>之间的那些节点，可以将它放在新树中k</a:t>
            </a:r>
            <a:r>
              <a:rPr baseline="-25000">
                <a:sym typeface="+mn-ea"/>
              </a:rPr>
              <a:t>2</a:t>
            </a:r>
            <a:r>
              <a:rPr>
                <a:sym typeface="+mn-ea"/>
              </a:rPr>
              <a:t>的左儿子的位置上，</a:t>
            </a:r>
            <a:endParaRPr>
              <a:sym typeface="+mn-ea"/>
            </a:endParaRPr>
          </a:p>
          <a:p>
            <a:r>
              <a:rPr>
                <a:sym typeface="+mn-ea"/>
              </a:rPr>
              <a:t>这样，所有对顺序的要求都得到满足。</a:t>
            </a:r>
            <a:endParaRPr>
              <a:sym typeface="+mn-ea"/>
            </a:endParaRPr>
          </a:p>
        </p:txBody>
      </p:sp>
    </p:spTree>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dirty="0">
                <a:sym typeface="+mn-ea"/>
              </a:rPr>
              <a:t>4.4.1</a:t>
            </a:r>
            <a:r>
              <a:rPr lang="en-US" dirty="0">
                <a:sym typeface="+mn-ea"/>
              </a:rPr>
              <a:t> </a:t>
            </a:r>
            <a:r>
              <a:rPr dirty="0">
                <a:sym typeface="+mn-ea"/>
              </a:rPr>
              <a:t>单旋转</a:t>
            </a:r>
            <a:endParaRPr dirty="0">
              <a:sym typeface="+mn-ea"/>
            </a:endParaRPr>
          </a:p>
        </p:txBody>
      </p:sp>
      <p:sp>
        <p:nvSpPr>
          <p:cNvPr id="3" name="内容占位符 2"/>
          <p:cNvSpPr/>
          <p:nvPr>
            <p:ph idx="1"/>
          </p:nvPr>
        </p:nvSpPr>
        <p:spPr>
          <a:xfrm>
            <a:off x="838200" y="1690688"/>
            <a:ext cx="10515600" cy="4731477"/>
          </a:xfrm>
        </p:spPr>
        <p:txBody>
          <a:bodyPr>
            <a:normAutofit lnSpcReduction="20000"/>
          </a:bodyPr>
          <a:p>
            <a:r>
              <a:rPr>
                <a:sym typeface="+mn-ea"/>
              </a:rPr>
              <a:t>这样的操作只需要一部分指针改变，结果我们得到另外一棵二叉查找树，它是一棵AVL树，因为X向上移</a:t>
            </a:r>
            <a:endParaRPr>
              <a:sym typeface="+mn-ea"/>
            </a:endParaRPr>
          </a:p>
          <a:p>
            <a:r>
              <a:rPr>
                <a:sym typeface="+mn-ea"/>
              </a:rPr>
              <a:t>动了一层，Y停在原来的水平上，而Z下移一层。k</a:t>
            </a:r>
            <a:r>
              <a:rPr baseline="-25000">
                <a:sym typeface="+mn-ea"/>
              </a:rPr>
              <a:t>2</a:t>
            </a:r>
            <a:r>
              <a:rPr>
                <a:sym typeface="+mn-ea"/>
              </a:rPr>
              <a:t>和k</a:t>
            </a:r>
            <a:r>
              <a:rPr lang="en-US" baseline="-25000">
                <a:sym typeface="+mn-ea"/>
              </a:rPr>
              <a:t>1</a:t>
            </a:r>
            <a:r>
              <a:rPr>
                <a:sym typeface="+mn-ea"/>
              </a:rPr>
              <a:t>不仅满足AVL要求，而且它们的子树都恰好处在同</a:t>
            </a:r>
            <a:endParaRPr>
              <a:sym typeface="+mn-ea"/>
            </a:endParaRPr>
          </a:p>
          <a:p>
            <a:r>
              <a:rPr>
                <a:sym typeface="+mn-ea"/>
              </a:rPr>
              <a:t>一高度上。不仅如此，整个树的新高度恰恰与插入前原树的高度相同，而插入操作却使得子树X长高了。</a:t>
            </a:r>
            <a:endParaRPr>
              <a:sym typeface="+mn-ea"/>
            </a:endParaRPr>
          </a:p>
          <a:p>
            <a:r>
              <a:rPr>
                <a:sym typeface="+mn-ea"/>
              </a:rPr>
              <a:t>因此，通向根节点的路径的高度不需要进一步的修正，因而也不需要进一步的旋转。图4-32显示在将6</a:t>
            </a:r>
            <a:endParaRPr>
              <a:sym typeface="+mn-ea"/>
            </a:endParaRPr>
          </a:p>
          <a:p>
            <a:r>
              <a:rPr>
                <a:sym typeface="+mn-ea"/>
              </a:rPr>
              <a:t>插</a:t>
            </a:r>
            <a:r>
              <a:rPr lang="zh-CN">
                <a:sym typeface="+mn-ea"/>
              </a:rPr>
              <a:t>入</a:t>
            </a:r>
            <a:r>
              <a:rPr>
                <a:sym typeface="+mn-ea"/>
              </a:rPr>
              <a:t>左边原始的AVL树后节点8便不再平衡。于是，我们在7和8之间做一次单旋转，结果得到右边的树。</a:t>
            </a:r>
            <a:endParaRPr>
              <a:sym typeface="+mn-ea"/>
            </a:endParaRPr>
          </a:p>
        </p:txBody>
      </p:sp>
      <p:pic>
        <p:nvPicPr>
          <p:cNvPr id="6" name="图片 5"/>
          <p:cNvPicPr>
            <a:picLocks noChangeAspect="1"/>
          </p:cNvPicPr>
          <p:nvPr/>
        </p:nvPicPr>
        <p:blipFill>
          <a:blip r:embed="rId1"/>
          <a:stretch>
            <a:fillRect/>
          </a:stretch>
        </p:blipFill>
        <p:spPr>
          <a:xfrm>
            <a:off x="3505200" y="3481705"/>
            <a:ext cx="5181600" cy="2124075"/>
          </a:xfrm>
          <a:prstGeom prst="rect">
            <a:avLst/>
          </a:prstGeom>
        </p:spPr>
      </p:pic>
      <p:pic>
        <p:nvPicPr>
          <p:cNvPr id="7" name="图片 6"/>
          <p:cNvPicPr>
            <a:picLocks noChangeAspect="1"/>
          </p:cNvPicPr>
          <p:nvPr/>
        </p:nvPicPr>
        <p:blipFill>
          <a:blip r:embed="rId2"/>
          <a:stretch>
            <a:fillRect/>
          </a:stretch>
        </p:blipFill>
        <p:spPr>
          <a:xfrm>
            <a:off x="3719830" y="6127115"/>
            <a:ext cx="4752975" cy="29527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en-US" altLang="zh-CN" dirty="0"/>
              <a:t>1.C</a:t>
            </a:r>
            <a:r>
              <a:rPr lang="zh-CN" altLang="en-US" dirty="0"/>
              <a:t>语言基础</a:t>
            </a:r>
            <a:r>
              <a:rPr lang="en-US" altLang="zh-CN" dirty="0"/>
              <a:t>---&gt;</a:t>
            </a:r>
            <a:r>
              <a:rPr lang="zh-CN" altLang="en-US" dirty="0"/>
              <a:t>《</a:t>
            </a:r>
            <a:r>
              <a:rPr lang="en-US" altLang="zh-CN" dirty="0"/>
              <a:t>C Primer Plus</a:t>
            </a:r>
            <a:r>
              <a:rPr lang="zh-CN" altLang="en-US" dirty="0"/>
              <a:t>》</a:t>
            </a:r>
            <a:r>
              <a:rPr lang="en-US" altLang="zh-CN" dirty="0"/>
              <a:t>  </a:t>
            </a:r>
            <a:r>
              <a:rPr lang="zh-CN" altLang="en-US" dirty="0"/>
              <a:t>指针</a:t>
            </a:r>
            <a:r>
              <a:rPr lang="en-US" altLang="zh-CN" dirty="0"/>
              <a:t> </a:t>
            </a:r>
            <a:r>
              <a:rPr lang="zh-CN" altLang="en-US" dirty="0"/>
              <a:t>结构体等</a:t>
            </a:r>
            <a:endParaRPr lang="zh-CN" altLang="en-US" dirty="0"/>
          </a:p>
          <a:p>
            <a:r>
              <a:rPr lang="en-US" altLang="zh-CN" dirty="0"/>
              <a:t>2.</a:t>
            </a:r>
            <a:r>
              <a:rPr lang="zh-CN" altLang="en-US" dirty="0"/>
              <a:t>高中数学基础</a:t>
            </a:r>
            <a:endParaRPr lang="zh-CN" altLang="en-US" dirty="0"/>
          </a:p>
        </p:txBody>
      </p:sp>
      <p:sp>
        <p:nvSpPr>
          <p:cNvPr id="2" name="标题 1"/>
          <p:cNvSpPr>
            <a:spLocks noGrp="1"/>
          </p:cNvSpPr>
          <p:nvPr>
            <p:ph type="title"/>
          </p:nvPr>
        </p:nvSpPr>
        <p:spPr/>
        <p:txBody>
          <a:bodyPr/>
          <a:lstStyle/>
          <a:p>
            <a:r>
              <a:rPr lang="zh-CN" altLang="en-US" dirty="0">
                <a:sym typeface="+mn-ea"/>
              </a:rPr>
              <a:t>准备知识</a:t>
            </a:r>
            <a:endParaRPr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a:bodyPr>
          <a:lstStyle/>
          <a:p>
            <a:r>
              <a:rPr dirty="0"/>
              <a:t>第一行和第二行处理</a:t>
            </a:r>
            <a:r>
              <a:rPr dirty="0">
                <a:solidFill>
                  <a:srgbClr val="FF0000"/>
                </a:solidFill>
              </a:rPr>
              <a:t>基准情况</a:t>
            </a:r>
            <a:r>
              <a:rPr dirty="0"/>
              <a:t>(base case)，即此时函数的值可以直接算出而不用求助递归。正如</a:t>
            </a:r>
            <a:endParaRPr dirty="0"/>
          </a:p>
          <a:p>
            <a:r>
              <a:rPr dirty="0"/>
              <a:t>“F(X)=2F(X-1)+X²”若没有“F(0)=0”这个条件在数学上没有意义一样，C的递归函数若无基准情况，</a:t>
            </a:r>
            <a:endParaRPr dirty="0"/>
          </a:p>
          <a:p>
            <a:r>
              <a:rPr dirty="0"/>
              <a:t>也是毫无意义的。第三行执行的是递归调用</a:t>
            </a:r>
            <a:r>
              <a:rPr lang="zh-CN" dirty="0"/>
              <a:t>。</a:t>
            </a:r>
            <a:endParaRPr lang="zh-CN" dirty="0"/>
          </a:p>
          <a:p>
            <a:endParaRPr lang="zh-CN" dirty="0"/>
          </a:p>
          <a:p>
            <a:r>
              <a:rPr lang="zh-CN" dirty="0"/>
              <a:t>关于递归，有几个重要并且可能会被搞混的地方。一个常见的问题是：它是否就是循环逻辑(circular </a:t>
            </a:r>
            <a:endParaRPr lang="zh-CN" dirty="0"/>
          </a:p>
          <a:p>
            <a:r>
              <a:rPr lang="zh-CN" dirty="0"/>
              <a:t>logic) ?答案是：虽然我们定义一个函数用的是这个函数本身，但是我们并没有用函数本身定义该函</a:t>
            </a:r>
            <a:endParaRPr lang="zh-CN" dirty="0"/>
          </a:p>
          <a:p>
            <a:r>
              <a:rPr lang="zh-CN" dirty="0"/>
              <a:t>数的一个特定的实例。换句话说，通过使用F(5)来得到F(5)的值才是循环的。通过使用F(4)得到F(5)的</a:t>
            </a:r>
            <a:endParaRPr lang="zh-CN" dirty="0"/>
          </a:p>
          <a:p>
            <a:r>
              <a:rPr lang="zh-CN" dirty="0"/>
              <a:t>值不是循环的，除非F(4)的求值又要用到对F(5)的计算。两个最重要的问题恐怕就是“如何”和“为什</a:t>
            </a:r>
            <a:endParaRPr lang="zh-CN" dirty="0"/>
          </a:p>
          <a:p>
            <a:r>
              <a:rPr lang="zh-CN" dirty="0"/>
              <a:t>么”的问题了。这将在第3章正式解决。这里，我们将给出一个不完全的描述。</a:t>
            </a:r>
            <a:endParaRPr lang="zh-CN" dirty="0"/>
          </a:p>
        </p:txBody>
      </p:sp>
      <p:sp>
        <p:nvSpPr>
          <p:cNvPr id="2" name="标题 1"/>
          <p:cNvSpPr>
            <a:spLocks noGrp="1"/>
          </p:cNvSpPr>
          <p:nvPr>
            <p:ph type="title"/>
          </p:nvPr>
        </p:nvSpPr>
        <p:spPr/>
        <p:txBody>
          <a:bodyPr/>
          <a:lstStyle/>
          <a:p>
            <a:r>
              <a:rPr dirty="0"/>
              <a:t>1.3 递归简论</a:t>
            </a:r>
            <a:endParaRPr dirty="0"/>
          </a:p>
        </p:txBody>
      </p:sp>
    </p:spTree>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dirty="0">
                <a:sym typeface="+mn-ea"/>
              </a:rPr>
              <a:t>4.4.1</a:t>
            </a:r>
            <a:r>
              <a:rPr lang="en-US" dirty="0">
                <a:sym typeface="+mn-ea"/>
              </a:rPr>
              <a:t> </a:t>
            </a:r>
            <a:r>
              <a:rPr dirty="0">
                <a:sym typeface="+mn-ea"/>
              </a:rPr>
              <a:t>单旋转</a:t>
            </a:r>
            <a:endParaRPr dirty="0">
              <a:sym typeface="+mn-ea"/>
            </a:endParaRPr>
          </a:p>
        </p:txBody>
      </p:sp>
      <p:sp>
        <p:nvSpPr>
          <p:cNvPr id="3" name="内容占位符 2"/>
          <p:cNvSpPr/>
          <p:nvPr>
            <p:ph idx="1"/>
          </p:nvPr>
        </p:nvSpPr>
        <p:spPr>
          <a:xfrm>
            <a:off x="838200" y="1690688"/>
            <a:ext cx="10515600" cy="4731477"/>
          </a:xfrm>
        </p:spPr>
        <p:txBody>
          <a:bodyPr>
            <a:normAutofit lnSpcReduction="20000"/>
          </a:bodyPr>
          <a:p>
            <a:r>
              <a:rPr>
                <a:sym typeface="+mn-ea"/>
              </a:rPr>
              <a:t>正如我们较早提到的，情形4代表一种对称的情形。图4-33指出单旋转如何使用。</a:t>
            </a:r>
            <a:endParaRPr>
              <a:sym typeface="+mn-ea"/>
            </a:endParaRPr>
          </a:p>
        </p:txBody>
      </p:sp>
      <p:pic>
        <p:nvPicPr>
          <p:cNvPr id="4" name="图片 3"/>
          <p:cNvPicPr>
            <a:picLocks noChangeAspect="1"/>
          </p:cNvPicPr>
          <p:nvPr/>
        </p:nvPicPr>
        <p:blipFill>
          <a:blip r:embed="rId1"/>
          <a:stretch>
            <a:fillRect/>
          </a:stretch>
        </p:blipFill>
        <p:spPr>
          <a:xfrm>
            <a:off x="3182620" y="3077845"/>
            <a:ext cx="5543550" cy="1552575"/>
          </a:xfrm>
          <a:prstGeom prst="rect">
            <a:avLst/>
          </a:prstGeom>
        </p:spPr>
      </p:pic>
      <p:pic>
        <p:nvPicPr>
          <p:cNvPr id="5" name="图片 4"/>
          <p:cNvPicPr>
            <a:picLocks noChangeAspect="1"/>
          </p:cNvPicPr>
          <p:nvPr/>
        </p:nvPicPr>
        <p:blipFill>
          <a:blip r:embed="rId2"/>
          <a:stretch>
            <a:fillRect/>
          </a:stretch>
        </p:blipFill>
        <p:spPr>
          <a:xfrm>
            <a:off x="4657090" y="5266055"/>
            <a:ext cx="2143125" cy="361950"/>
          </a:xfrm>
          <a:prstGeom prst="rect">
            <a:avLst/>
          </a:prstGeom>
        </p:spPr>
      </p:pic>
    </p:spTree>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dirty="0">
                <a:sym typeface="+mn-ea"/>
              </a:rPr>
              <a:t>4.4.1</a:t>
            </a:r>
            <a:r>
              <a:rPr lang="en-US" dirty="0">
                <a:sym typeface="+mn-ea"/>
              </a:rPr>
              <a:t> </a:t>
            </a:r>
            <a:r>
              <a:rPr dirty="0">
                <a:sym typeface="+mn-ea"/>
              </a:rPr>
              <a:t>单旋转</a:t>
            </a:r>
            <a:endParaRPr dirty="0">
              <a:sym typeface="+mn-ea"/>
            </a:endParaRPr>
          </a:p>
        </p:txBody>
      </p:sp>
      <p:sp>
        <p:nvSpPr>
          <p:cNvPr id="3" name="内容占位符 2"/>
          <p:cNvSpPr/>
          <p:nvPr>
            <p:ph idx="1"/>
          </p:nvPr>
        </p:nvSpPr>
        <p:spPr>
          <a:xfrm>
            <a:off x="838200" y="1690688"/>
            <a:ext cx="10515600" cy="4731477"/>
          </a:xfrm>
        </p:spPr>
        <p:txBody>
          <a:bodyPr>
            <a:normAutofit lnSpcReduction="20000"/>
          </a:bodyPr>
          <a:p>
            <a:r>
              <a:rPr>
                <a:sym typeface="+mn-ea"/>
              </a:rPr>
              <a:t>让我们演示一个稍微长一些的例子。假设从初始的空AVL树开始插入关键字3、2和1，然后依序插</a:t>
            </a:r>
            <a:r>
              <a:rPr lang="zh-CN">
                <a:sym typeface="+mn-ea"/>
              </a:rPr>
              <a:t>入</a:t>
            </a:r>
            <a:r>
              <a:rPr>
                <a:sym typeface="+mn-ea"/>
              </a:rPr>
              <a:t>4到7。</a:t>
            </a:r>
            <a:endParaRPr>
              <a:sym typeface="+mn-ea"/>
            </a:endParaRPr>
          </a:p>
          <a:p>
            <a:r>
              <a:rPr>
                <a:sym typeface="+mn-ea"/>
              </a:rPr>
              <a:t>在插</a:t>
            </a:r>
            <a:r>
              <a:rPr lang="zh-CN">
                <a:sym typeface="+mn-ea"/>
              </a:rPr>
              <a:t>入</a:t>
            </a:r>
            <a:r>
              <a:rPr>
                <a:sym typeface="+mn-ea"/>
              </a:rPr>
              <a:t>关键字1时第一个问题出现了，AVL特性在根处被破坏。我们在根与其左儿子之间施行单旋转修正</a:t>
            </a:r>
            <a:endParaRPr>
              <a:sym typeface="+mn-ea"/>
            </a:endParaRPr>
          </a:p>
          <a:p>
            <a:r>
              <a:rPr>
                <a:sym typeface="+mn-ea"/>
              </a:rPr>
              <a:t>这个问题。下面是旋转之前和之后的两棵树：</a:t>
            </a:r>
            <a:endParaRPr>
              <a:sym typeface="+mn-ea"/>
            </a:endParaRPr>
          </a:p>
        </p:txBody>
      </p:sp>
      <p:pic>
        <p:nvPicPr>
          <p:cNvPr id="5" name="图片 4"/>
          <p:cNvPicPr>
            <a:picLocks noChangeAspect="1"/>
          </p:cNvPicPr>
          <p:nvPr/>
        </p:nvPicPr>
        <p:blipFill>
          <a:blip r:embed="rId1"/>
          <a:stretch>
            <a:fillRect/>
          </a:stretch>
        </p:blipFill>
        <p:spPr>
          <a:xfrm>
            <a:off x="4081780" y="3218180"/>
            <a:ext cx="4029075" cy="1676400"/>
          </a:xfrm>
          <a:prstGeom prst="rect">
            <a:avLst/>
          </a:prstGeom>
        </p:spPr>
      </p:pic>
    </p:spTree>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dirty="0">
                <a:sym typeface="+mn-ea"/>
              </a:rPr>
              <a:t>4.4.1</a:t>
            </a:r>
            <a:r>
              <a:rPr lang="en-US" dirty="0">
                <a:sym typeface="+mn-ea"/>
              </a:rPr>
              <a:t> </a:t>
            </a:r>
            <a:r>
              <a:rPr dirty="0">
                <a:sym typeface="+mn-ea"/>
              </a:rPr>
              <a:t>单旋转</a:t>
            </a:r>
            <a:endParaRPr dirty="0">
              <a:sym typeface="+mn-ea"/>
            </a:endParaRPr>
          </a:p>
        </p:txBody>
      </p:sp>
      <p:sp>
        <p:nvSpPr>
          <p:cNvPr id="3" name="内容占位符 2"/>
          <p:cNvSpPr/>
          <p:nvPr>
            <p:ph idx="1"/>
          </p:nvPr>
        </p:nvSpPr>
        <p:spPr>
          <a:xfrm>
            <a:off x="838200" y="1690688"/>
            <a:ext cx="10515600" cy="4731477"/>
          </a:xfrm>
        </p:spPr>
        <p:txBody>
          <a:bodyPr>
            <a:normAutofit lnSpcReduction="20000"/>
          </a:bodyPr>
          <a:p>
            <a:r>
              <a:rPr>
                <a:sym typeface="+mn-ea"/>
              </a:rPr>
              <a:t>图中虚线连接两个节点，它们是旋转的主体。下面我们插</a:t>
            </a:r>
            <a:r>
              <a:rPr lang="zh-CN">
                <a:sym typeface="+mn-ea"/>
              </a:rPr>
              <a:t>入</a:t>
            </a:r>
            <a:r>
              <a:rPr>
                <a:sym typeface="+mn-ea"/>
              </a:rPr>
              <a:t>关键字为4的节点，这没有问题，但插入5破</a:t>
            </a:r>
            <a:endParaRPr>
              <a:sym typeface="+mn-ea"/>
            </a:endParaRPr>
          </a:p>
          <a:p>
            <a:r>
              <a:rPr>
                <a:sym typeface="+mn-ea"/>
              </a:rPr>
              <a:t>坏了在节点3处的AVL特性，而通过单旋转又将其修正。除旋转引起的局部变化外，编程人员必须记住：</a:t>
            </a:r>
            <a:endParaRPr>
              <a:sym typeface="+mn-ea"/>
            </a:endParaRPr>
          </a:p>
          <a:p>
            <a:r>
              <a:rPr>
                <a:sym typeface="+mn-ea"/>
              </a:rPr>
              <a:t>树的其余部分必须知晓该变化。如本例中节点2的右儿子必须重新设置以指向4来代替3。这一点很容易</a:t>
            </a:r>
            <a:endParaRPr>
              <a:sym typeface="+mn-ea"/>
            </a:endParaRPr>
          </a:p>
          <a:p>
            <a:r>
              <a:rPr>
                <a:sym typeface="+mn-ea"/>
              </a:rPr>
              <a:t>忘记，从而导致树被破坏(4就会是不可访问的)。</a:t>
            </a:r>
            <a:endParaRPr>
              <a:sym typeface="+mn-ea"/>
            </a:endParaRPr>
          </a:p>
        </p:txBody>
      </p:sp>
      <p:pic>
        <p:nvPicPr>
          <p:cNvPr id="4" name="图片 3"/>
          <p:cNvPicPr>
            <a:picLocks noChangeAspect="1"/>
          </p:cNvPicPr>
          <p:nvPr/>
        </p:nvPicPr>
        <p:blipFill>
          <a:blip r:embed="rId1"/>
          <a:stretch>
            <a:fillRect/>
          </a:stretch>
        </p:blipFill>
        <p:spPr>
          <a:xfrm>
            <a:off x="3567430" y="3459480"/>
            <a:ext cx="5057775" cy="1857375"/>
          </a:xfrm>
          <a:prstGeom prst="rect">
            <a:avLst/>
          </a:prstGeom>
        </p:spPr>
      </p:pic>
    </p:spTree>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dirty="0">
                <a:sym typeface="+mn-ea"/>
              </a:rPr>
              <a:t>4.4.1</a:t>
            </a:r>
            <a:r>
              <a:rPr lang="en-US" dirty="0">
                <a:sym typeface="+mn-ea"/>
              </a:rPr>
              <a:t> </a:t>
            </a:r>
            <a:r>
              <a:rPr dirty="0">
                <a:sym typeface="+mn-ea"/>
              </a:rPr>
              <a:t>单旋转</a:t>
            </a:r>
            <a:endParaRPr dirty="0">
              <a:sym typeface="+mn-ea"/>
            </a:endParaRPr>
          </a:p>
        </p:txBody>
      </p:sp>
      <p:sp>
        <p:nvSpPr>
          <p:cNvPr id="3" name="内容占位符 2"/>
          <p:cNvSpPr/>
          <p:nvPr>
            <p:ph idx="1"/>
          </p:nvPr>
        </p:nvSpPr>
        <p:spPr>
          <a:xfrm>
            <a:off x="838200" y="1690688"/>
            <a:ext cx="10515600" cy="4731477"/>
          </a:xfrm>
        </p:spPr>
        <p:txBody>
          <a:bodyPr>
            <a:normAutofit lnSpcReduction="20000"/>
          </a:bodyPr>
          <a:p>
            <a:r>
              <a:rPr>
                <a:sym typeface="+mn-ea"/>
              </a:rPr>
              <a:t>下面我们插</a:t>
            </a:r>
            <a:r>
              <a:rPr lang="zh-CN">
                <a:sym typeface="+mn-ea"/>
              </a:rPr>
              <a:t>入</a:t>
            </a:r>
            <a:r>
              <a:rPr>
                <a:sym typeface="+mn-ea"/>
              </a:rPr>
              <a:t>6。这在根节点产生一个平衡问题，因为它的左子树高度是0而右子树高度为2。因此我们</a:t>
            </a:r>
            <a:endParaRPr>
              <a:sym typeface="+mn-ea"/>
            </a:endParaRPr>
          </a:p>
          <a:p>
            <a:r>
              <a:rPr>
                <a:sym typeface="+mn-ea"/>
              </a:rPr>
              <a:t>在根处在2和4之间实施一次单旋转。</a:t>
            </a:r>
            <a:endParaRPr>
              <a:sym typeface="+mn-ea"/>
            </a:endParaRPr>
          </a:p>
        </p:txBody>
      </p:sp>
      <p:pic>
        <p:nvPicPr>
          <p:cNvPr id="5" name="图片 4"/>
          <p:cNvPicPr>
            <a:picLocks noChangeAspect="1"/>
          </p:cNvPicPr>
          <p:nvPr/>
        </p:nvPicPr>
        <p:blipFill>
          <a:blip r:embed="rId1"/>
          <a:stretch>
            <a:fillRect/>
          </a:stretch>
        </p:blipFill>
        <p:spPr>
          <a:xfrm>
            <a:off x="3481070" y="2669540"/>
            <a:ext cx="5229225" cy="1885950"/>
          </a:xfrm>
          <a:prstGeom prst="rect">
            <a:avLst/>
          </a:prstGeom>
        </p:spPr>
      </p:pic>
    </p:spTree>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dirty="0">
                <a:sym typeface="+mn-ea"/>
              </a:rPr>
              <a:t>4.4.1</a:t>
            </a:r>
            <a:r>
              <a:rPr lang="en-US" dirty="0">
                <a:sym typeface="+mn-ea"/>
              </a:rPr>
              <a:t> </a:t>
            </a:r>
            <a:r>
              <a:rPr dirty="0">
                <a:sym typeface="+mn-ea"/>
              </a:rPr>
              <a:t>单旋转</a:t>
            </a:r>
            <a:endParaRPr dirty="0">
              <a:sym typeface="+mn-ea"/>
            </a:endParaRPr>
          </a:p>
        </p:txBody>
      </p:sp>
      <p:sp>
        <p:nvSpPr>
          <p:cNvPr id="3" name="内容占位符 2"/>
          <p:cNvSpPr/>
          <p:nvPr>
            <p:ph idx="1"/>
          </p:nvPr>
        </p:nvSpPr>
        <p:spPr>
          <a:xfrm>
            <a:off x="838200" y="1690688"/>
            <a:ext cx="10515600" cy="4731477"/>
          </a:xfrm>
        </p:spPr>
        <p:txBody>
          <a:bodyPr>
            <a:normAutofit lnSpcReduction="20000"/>
          </a:bodyPr>
          <a:p>
            <a:r>
              <a:rPr>
                <a:sym typeface="+mn-ea"/>
              </a:rPr>
              <a:t>旋转的结果使得2是4的一个儿子而4原来的左子树变成节点2的新的右子树。在该子树上的每一个关键字</a:t>
            </a:r>
            <a:endParaRPr>
              <a:sym typeface="+mn-ea"/>
            </a:endParaRPr>
          </a:p>
          <a:p>
            <a:r>
              <a:rPr>
                <a:sym typeface="+mn-ea"/>
              </a:rPr>
              <a:t>均在2和4之间，因此这个变换是成立的。我们插</a:t>
            </a:r>
            <a:r>
              <a:rPr lang="zh-CN">
                <a:sym typeface="+mn-ea"/>
              </a:rPr>
              <a:t>入</a:t>
            </a:r>
            <a:r>
              <a:rPr>
                <a:sym typeface="+mn-ea"/>
              </a:rPr>
              <a:t>的下一个关键字是7，</a:t>
            </a:r>
            <a:r>
              <a:rPr lang="zh-CN">
                <a:sym typeface="+mn-ea"/>
              </a:rPr>
              <a:t>它导致另外的旋转：</a:t>
            </a:r>
            <a:endParaRPr lang="zh-CN">
              <a:sym typeface="+mn-ea"/>
            </a:endParaRPr>
          </a:p>
        </p:txBody>
      </p:sp>
      <p:pic>
        <p:nvPicPr>
          <p:cNvPr id="4" name="图片 3"/>
          <p:cNvPicPr>
            <a:picLocks noChangeAspect="1"/>
          </p:cNvPicPr>
          <p:nvPr/>
        </p:nvPicPr>
        <p:blipFill>
          <a:blip r:embed="rId1"/>
          <a:stretch>
            <a:fillRect/>
          </a:stretch>
        </p:blipFill>
        <p:spPr>
          <a:xfrm>
            <a:off x="3367405" y="2702560"/>
            <a:ext cx="5457825" cy="1905000"/>
          </a:xfrm>
          <a:prstGeom prst="rect">
            <a:avLst/>
          </a:prstGeom>
        </p:spPr>
      </p:pic>
    </p:spTree>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dirty="0">
                <a:sym typeface="+mn-ea"/>
              </a:rPr>
              <a:t>4.4.2</a:t>
            </a:r>
            <a:r>
              <a:rPr lang="en-US" dirty="0">
                <a:sym typeface="+mn-ea"/>
              </a:rPr>
              <a:t> </a:t>
            </a:r>
            <a:r>
              <a:rPr dirty="0">
                <a:sym typeface="+mn-ea"/>
              </a:rPr>
              <a:t>双旋转</a:t>
            </a:r>
            <a:endParaRPr dirty="0">
              <a:sym typeface="+mn-ea"/>
            </a:endParaRPr>
          </a:p>
        </p:txBody>
      </p:sp>
      <p:sp>
        <p:nvSpPr>
          <p:cNvPr id="3" name="内容占位符 2"/>
          <p:cNvSpPr/>
          <p:nvPr>
            <p:ph idx="1"/>
          </p:nvPr>
        </p:nvSpPr>
        <p:spPr>
          <a:xfrm>
            <a:off x="838200" y="1690688"/>
            <a:ext cx="10515600" cy="4731477"/>
          </a:xfrm>
        </p:spPr>
        <p:txBody>
          <a:bodyPr>
            <a:normAutofit lnSpcReduction="20000"/>
          </a:bodyPr>
          <a:p>
            <a:r>
              <a:rPr>
                <a:sym typeface="+mn-ea"/>
              </a:rPr>
              <a:t>上面描述的算法有一个问题：如图4-34所示，对于情形2和3上面的做法无效。问题在于子树Y太深，</a:t>
            </a:r>
            <a:r>
              <a:rPr>
                <a:solidFill>
                  <a:srgbClr val="FF0000"/>
                </a:solidFill>
                <a:sym typeface="+mn-ea"/>
              </a:rPr>
              <a:t>单</a:t>
            </a:r>
            <a:endParaRPr>
              <a:solidFill>
                <a:srgbClr val="FF0000"/>
              </a:solidFill>
              <a:sym typeface="+mn-ea"/>
            </a:endParaRPr>
          </a:p>
          <a:p>
            <a:r>
              <a:rPr>
                <a:solidFill>
                  <a:srgbClr val="FF0000"/>
                </a:solidFill>
                <a:sym typeface="+mn-ea"/>
              </a:rPr>
              <a:t>旋转没有减低它的深度</a:t>
            </a:r>
            <a:r>
              <a:rPr>
                <a:sym typeface="+mn-ea"/>
              </a:rPr>
              <a:t>。解决这个问题的双旋转在图4-35中表出</a:t>
            </a:r>
            <a:endParaRPr>
              <a:sym typeface="+mn-ea"/>
            </a:endParaRPr>
          </a:p>
        </p:txBody>
      </p:sp>
      <p:pic>
        <p:nvPicPr>
          <p:cNvPr id="5" name="图片 4"/>
          <p:cNvPicPr>
            <a:picLocks noChangeAspect="1"/>
          </p:cNvPicPr>
          <p:nvPr/>
        </p:nvPicPr>
        <p:blipFill>
          <a:blip r:embed="rId1"/>
          <a:stretch>
            <a:fillRect/>
          </a:stretch>
        </p:blipFill>
        <p:spPr>
          <a:xfrm>
            <a:off x="3238500" y="2694305"/>
            <a:ext cx="5715000" cy="1666875"/>
          </a:xfrm>
          <a:prstGeom prst="rect">
            <a:avLst/>
          </a:prstGeom>
        </p:spPr>
      </p:pic>
      <p:pic>
        <p:nvPicPr>
          <p:cNvPr id="6" name="图片 5"/>
          <p:cNvPicPr>
            <a:picLocks noChangeAspect="1"/>
          </p:cNvPicPr>
          <p:nvPr/>
        </p:nvPicPr>
        <p:blipFill>
          <a:blip r:embed="rId2"/>
          <a:stretch>
            <a:fillRect/>
          </a:stretch>
        </p:blipFill>
        <p:spPr>
          <a:xfrm>
            <a:off x="4738370" y="4715510"/>
            <a:ext cx="2714625" cy="333375"/>
          </a:xfrm>
          <a:prstGeom prst="rect">
            <a:avLst/>
          </a:prstGeom>
        </p:spPr>
      </p:pic>
    </p:spTree>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dirty="0">
                <a:sym typeface="+mn-ea"/>
              </a:rPr>
              <a:t>4.4.2</a:t>
            </a:r>
            <a:r>
              <a:rPr lang="en-US" dirty="0">
                <a:sym typeface="+mn-ea"/>
              </a:rPr>
              <a:t> </a:t>
            </a:r>
            <a:r>
              <a:rPr dirty="0">
                <a:sym typeface="+mn-ea"/>
              </a:rPr>
              <a:t>双旋转</a:t>
            </a:r>
            <a:endParaRPr dirty="0">
              <a:sym typeface="+mn-ea"/>
            </a:endParaRPr>
          </a:p>
        </p:txBody>
      </p:sp>
      <p:pic>
        <p:nvPicPr>
          <p:cNvPr id="4" name="图片 3"/>
          <p:cNvPicPr>
            <a:picLocks noChangeAspect="1"/>
          </p:cNvPicPr>
          <p:nvPr/>
        </p:nvPicPr>
        <p:blipFill>
          <a:blip r:embed="rId1"/>
          <a:stretch>
            <a:fillRect/>
          </a:stretch>
        </p:blipFill>
        <p:spPr>
          <a:xfrm>
            <a:off x="3176270" y="2633345"/>
            <a:ext cx="5838825" cy="1590675"/>
          </a:xfrm>
          <a:prstGeom prst="rect">
            <a:avLst/>
          </a:prstGeom>
        </p:spPr>
      </p:pic>
      <p:pic>
        <p:nvPicPr>
          <p:cNvPr id="7" name="内容占位符 6"/>
          <p:cNvPicPr>
            <a:picLocks noChangeAspect="1"/>
          </p:cNvPicPr>
          <p:nvPr>
            <p:ph idx="1"/>
          </p:nvPr>
        </p:nvPicPr>
        <p:blipFill>
          <a:blip r:embed="rId2"/>
          <a:stretch>
            <a:fillRect/>
          </a:stretch>
        </p:blipFill>
        <p:spPr>
          <a:xfrm>
            <a:off x="4780915" y="4430395"/>
            <a:ext cx="2628900" cy="381000"/>
          </a:xfrm>
          <a:prstGeom prst="rect">
            <a:avLst/>
          </a:prstGeom>
        </p:spPr>
      </p:pic>
    </p:spTree>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dirty="0">
                <a:sym typeface="+mn-ea"/>
              </a:rPr>
              <a:t>4.4.2</a:t>
            </a:r>
            <a:r>
              <a:rPr lang="en-US" dirty="0">
                <a:sym typeface="+mn-ea"/>
              </a:rPr>
              <a:t> </a:t>
            </a:r>
            <a:r>
              <a:rPr dirty="0">
                <a:sym typeface="+mn-ea"/>
              </a:rPr>
              <a:t>双旋转</a:t>
            </a:r>
            <a:endParaRPr dirty="0">
              <a:sym typeface="+mn-ea"/>
            </a:endParaRPr>
          </a:p>
        </p:txBody>
      </p:sp>
      <p:sp>
        <p:nvSpPr>
          <p:cNvPr id="3" name="内容占位符 2"/>
          <p:cNvSpPr/>
          <p:nvPr>
            <p:ph idx="1"/>
          </p:nvPr>
        </p:nvSpPr>
        <p:spPr/>
        <p:txBody>
          <a:bodyPr>
            <a:normAutofit/>
          </a:bodyPr>
          <a:p>
            <a:r>
              <a:rPr lang="zh-CN" altLang="en-US">
                <a:sym typeface="+mn-ea"/>
              </a:rPr>
              <a:t>在图4-34中的子树Y已经有一项插入其中，这个事实保证它是非空的。因此，我们可以假设它有一个根</a:t>
            </a:r>
            <a:endParaRPr lang="zh-CN" altLang="en-US"/>
          </a:p>
          <a:p>
            <a:r>
              <a:rPr lang="zh-CN" altLang="en-US">
                <a:sym typeface="+mn-ea"/>
              </a:rPr>
              <a:t>和两棵子树。于是，我们可以把整棵树看成是四棵子树由3个节点连接。如图所示，恰好树B或树C中有</a:t>
            </a:r>
            <a:endParaRPr lang="zh-CN" altLang="en-US"/>
          </a:p>
          <a:p>
            <a:r>
              <a:rPr lang="zh-CN" altLang="en-US">
                <a:sym typeface="+mn-ea"/>
              </a:rPr>
              <a:t>一棵比D深两层(除非它们都是空的)，但是我们不能肯定是哪一棵。事实上这并不要紧，在图4</a:t>
            </a:r>
            <a:r>
              <a:rPr lang="en-US" altLang="zh-CN">
                <a:sym typeface="+mn-ea"/>
              </a:rPr>
              <a:t>-</a:t>
            </a:r>
            <a:r>
              <a:rPr lang="zh-CN" altLang="en-US">
                <a:sym typeface="+mn-ea"/>
              </a:rPr>
              <a:t>35中B和</a:t>
            </a:r>
            <a:endParaRPr lang="zh-CN" altLang="en-US">
              <a:sym typeface="+mn-ea"/>
            </a:endParaRPr>
          </a:p>
          <a:p>
            <a:r>
              <a:rPr lang="zh-CN" altLang="en-US">
                <a:sym typeface="+mn-ea"/>
              </a:rPr>
              <a:t>C都被画成比D低</a:t>
            </a:r>
            <a:r>
              <a:rPr lang="en-US" altLang="zh-CN">
                <a:sym typeface="+mn-ea"/>
              </a:rPr>
              <a:t>    </a:t>
            </a:r>
            <a:r>
              <a:rPr lang="zh-CN" altLang="en-US">
                <a:sym typeface="+mn-ea"/>
              </a:rPr>
              <a:t>层。</a:t>
            </a:r>
            <a:endParaRPr lang="zh-CN" altLang="en-US"/>
          </a:p>
          <a:p>
            <a:endParaRPr lang="zh-CN" altLang="en-US"/>
          </a:p>
        </p:txBody>
      </p:sp>
      <p:graphicFrame>
        <p:nvGraphicFramePr>
          <p:cNvPr id="5" name="对象 4">
            <a:hlinkClick r:id="" action="ppaction://ole?verb="/>
          </p:cNvPr>
          <p:cNvGraphicFramePr>
            <a:graphicFrameLocks noChangeAspect="1"/>
          </p:cNvGraphicFramePr>
          <p:nvPr/>
        </p:nvGraphicFramePr>
        <p:xfrm>
          <a:off x="2587625" y="2837180"/>
          <a:ext cx="300990" cy="548640"/>
        </p:xfrm>
        <a:graphic>
          <a:graphicData uri="http://schemas.openxmlformats.org/presentationml/2006/ole">
            <mc:AlternateContent xmlns:mc="http://schemas.openxmlformats.org/markup-compatibility/2006">
              <mc:Choice xmlns:v="urn:schemas-microsoft-com:vml" Requires="v">
                <p:oleObj spid="_x0000_s3073" name="" r:id="rId1" imgW="215900" imgH="393700" progId="Equation.KSEE3">
                  <p:embed/>
                </p:oleObj>
              </mc:Choice>
              <mc:Fallback>
                <p:oleObj name="" r:id="rId1" imgW="215900" imgH="393700" progId="Equation.KSEE3">
                  <p:embed/>
                  <p:pic>
                    <p:nvPicPr>
                      <p:cNvPr id="0" name="图片 3072"/>
                      <p:cNvPicPr/>
                      <p:nvPr/>
                    </p:nvPicPr>
                    <p:blipFill>
                      <a:blip r:embed="rId2"/>
                      <a:stretch>
                        <a:fillRect/>
                      </a:stretch>
                    </p:blipFill>
                    <p:spPr>
                      <a:xfrm>
                        <a:off x="2587625" y="2837180"/>
                        <a:ext cx="300990" cy="548640"/>
                      </a:xfrm>
                      <a:prstGeom prst="rect">
                        <a:avLst/>
                      </a:prstGeom>
                    </p:spPr>
                  </p:pic>
                </p:oleObj>
              </mc:Fallback>
            </mc:AlternateContent>
          </a:graphicData>
        </a:graphic>
      </p:graphicFrame>
    </p:spTree>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dirty="0">
                <a:sym typeface="+mn-ea"/>
              </a:rPr>
              <a:t>4.4.2</a:t>
            </a:r>
            <a:r>
              <a:rPr lang="en-US" dirty="0">
                <a:sym typeface="+mn-ea"/>
              </a:rPr>
              <a:t> </a:t>
            </a:r>
            <a:r>
              <a:rPr dirty="0">
                <a:sym typeface="+mn-ea"/>
              </a:rPr>
              <a:t>双旋转</a:t>
            </a:r>
            <a:endParaRPr dirty="0">
              <a:sym typeface="+mn-ea"/>
            </a:endParaRPr>
          </a:p>
        </p:txBody>
      </p:sp>
      <p:sp>
        <p:nvSpPr>
          <p:cNvPr id="3" name="内容占位符 2"/>
          <p:cNvSpPr/>
          <p:nvPr>
            <p:ph idx="1"/>
          </p:nvPr>
        </p:nvSpPr>
        <p:spPr/>
        <p:txBody>
          <a:bodyPr>
            <a:normAutofit/>
          </a:bodyPr>
          <a:p>
            <a:r>
              <a:rPr lang="zh-CN" altLang="en-US"/>
              <a:t>为了重新平衡，我们看到，不能再让k</a:t>
            </a:r>
            <a:r>
              <a:rPr lang="zh-CN" altLang="en-US" baseline="-25000"/>
              <a:t>3</a:t>
            </a:r>
            <a:r>
              <a:rPr lang="zh-CN" altLang="en-US"/>
              <a:t>作为根了，而图4-34所示的在k</a:t>
            </a:r>
            <a:r>
              <a:rPr lang="zh-CN" altLang="en-US" baseline="-25000"/>
              <a:t>3</a:t>
            </a:r>
            <a:r>
              <a:rPr lang="zh-CN" altLang="en-US"/>
              <a:t>和k</a:t>
            </a:r>
            <a:r>
              <a:rPr lang="en-US" altLang="zh-CN" baseline="-25000"/>
              <a:t>1</a:t>
            </a:r>
            <a:r>
              <a:rPr lang="zh-CN" altLang="en-US"/>
              <a:t>之间的旋转又解决不了问题，</a:t>
            </a:r>
            <a:endParaRPr lang="zh-CN" altLang="en-US"/>
          </a:p>
          <a:p>
            <a:r>
              <a:rPr lang="zh-CN" altLang="en-US"/>
              <a:t>惟一的选择就是把k</a:t>
            </a:r>
            <a:r>
              <a:rPr lang="zh-CN" altLang="en-US" baseline="-25000"/>
              <a:t>2</a:t>
            </a:r>
            <a:r>
              <a:rPr lang="zh-CN" altLang="en-US"/>
              <a:t>用作新的根。这迫使k</a:t>
            </a:r>
            <a:r>
              <a:rPr lang="en-US" altLang="zh-CN" baseline="-25000"/>
              <a:t>1</a:t>
            </a:r>
            <a:r>
              <a:rPr lang="zh-CN" altLang="en-US"/>
              <a:t>是k</a:t>
            </a:r>
            <a:r>
              <a:rPr lang="zh-CN" altLang="en-US" baseline="-25000"/>
              <a:t>2</a:t>
            </a:r>
            <a:r>
              <a:rPr lang="zh-CN" altLang="en-US"/>
              <a:t>的左儿子，k</a:t>
            </a:r>
            <a:r>
              <a:rPr lang="en-US" altLang="zh-CN" baseline="-25000"/>
              <a:t>3</a:t>
            </a:r>
            <a:r>
              <a:rPr lang="zh-CN" altLang="en-US"/>
              <a:t>是它的右儿子，从而完全确定了这四棵树</a:t>
            </a:r>
            <a:endParaRPr lang="zh-CN" altLang="en-US"/>
          </a:p>
          <a:p>
            <a:r>
              <a:rPr lang="zh-CN" altLang="en-US"/>
              <a:t>的最终位置。容易看出，最后得到的树满足AVL树的特性，与单旋转的情形一样，我们也把树的高度恢</a:t>
            </a:r>
            <a:endParaRPr lang="zh-CN" altLang="en-US"/>
          </a:p>
          <a:p>
            <a:r>
              <a:rPr lang="zh-CN" altLang="en-US"/>
              <a:t>复到插</a:t>
            </a:r>
            <a:r>
              <a:rPr lang="zh-CN">
                <a:sym typeface="+mn-ea"/>
              </a:rPr>
              <a:t>入</a:t>
            </a:r>
            <a:r>
              <a:rPr lang="zh-CN" altLang="en-US"/>
              <a:t>以前的水平，这就保证所有的重新平衡和高度更新是完善的。图4-36指出，对称情形3也可以</a:t>
            </a:r>
            <a:endParaRPr lang="zh-CN" altLang="en-US"/>
          </a:p>
          <a:p>
            <a:r>
              <a:rPr lang="zh-CN" altLang="en-US"/>
              <a:t>通过双旋转得以修正。在这两种情形下，其效果与先在α的儿子和孙子之间旋转而后再在α和它的新儿</a:t>
            </a:r>
            <a:endParaRPr lang="zh-CN" altLang="en-US"/>
          </a:p>
          <a:p>
            <a:r>
              <a:rPr lang="zh-CN" altLang="en-US"/>
              <a:t>子之间旋转的效果是相同的。</a:t>
            </a:r>
            <a:endParaRPr lang="zh-CN" altLang="en-US"/>
          </a:p>
        </p:txBody>
      </p:sp>
      <p:pic>
        <p:nvPicPr>
          <p:cNvPr id="4" name="图片 3"/>
          <p:cNvPicPr>
            <a:picLocks noChangeAspect="1"/>
          </p:cNvPicPr>
          <p:nvPr/>
        </p:nvPicPr>
        <p:blipFill>
          <a:blip r:embed="rId1"/>
          <a:stretch>
            <a:fillRect/>
          </a:stretch>
        </p:blipFill>
        <p:spPr>
          <a:xfrm>
            <a:off x="3159125" y="4230370"/>
            <a:ext cx="5619750" cy="1276350"/>
          </a:xfrm>
          <a:prstGeom prst="rect">
            <a:avLst/>
          </a:prstGeom>
        </p:spPr>
      </p:pic>
      <p:pic>
        <p:nvPicPr>
          <p:cNvPr id="6" name="图片 5"/>
          <p:cNvPicPr>
            <a:picLocks noChangeAspect="1"/>
          </p:cNvPicPr>
          <p:nvPr/>
        </p:nvPicPr>
        <p:blipFill>
          <a:blip r:embed="rId2"/>
          <a:stretch>
            <a:fillRect/>
          </a:stretch>
        </p:blipFill>
        <p:spPr>
          <a:xfrm>
            <a:off x="4530725" y="5764530"/>
            <a:ext cx="2876550" cy="323850"/>
          </a:xfrm>
          <a:prstGeom prst="rect">
            <a:avLst/>
          </a:prstGeom>
        </p:spPr>
      </p:pic>
    </p:spTree>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dirty="0">
                <a:sym typeface="+mn-ea"/>
              </a:rPr>
              <a:t>4.4.2</a:t>
            </a:r>
            <a:r>
              <a:rPr lang="en-US" dirty="0">
                <a:sym typeface="+mn-ea"/>
              </a:rPr>
              <a:t> </a:t>
            </a:r>
            <a:r>
              <a:rPr dirty="0">
                <a:sym typeface="+mn-ea"/>
              </a:rPr>
              <a:t>双旋转</a:t>
            </a:r>
            <a:endParaRPr dirty="0">
              <a:sym typeface="+mn-ea"/>
            </a:endParaRPr>
          </a:p>
        </p:txBody>
      </p:sp>
      <p:sp>
        <p:nvSpPr>
          <p:cNvPr id="3" name="内容占位符 2"/>
          <p:cNvSpPr/>
          <p:nvPr>
            <p:ph idx="1"/>
          </p:nvPr>
        </p:nvSpPr>
        <p:spPr/>
        <p:txBody>
          <a:bodyPr>
            <a:normAutofit/>
          </a:bodyPr>
          <a:p>
            <a:r>
              <a:t>我们继续在前面例子的基础上以倒序插入关键字10到16，接着插</a:t>
            </a:r>
            <a:r>
              <a:rPr lang="zh-CN">
                <a:sym typeface="+mn-ea"/>
              </a:rPr>
              <a:t>入</a:t>
            </a:r>
            <a:r>
              <a:t>8，然后再插</a:t>
            </a:r>
            <a:r>
              <a:rPr lang="zh-CN">
                <a:sym typeface="+mn-ea"/>
              </a:rPr>
              <a:t>入</a:t>
            </a:r>
            <a:r>
              <a:t>9。插</a:t>
            </a:r>
            <a:r>
              <a:rPr lang="zh-CN">
                <a:sym typeface="+mn-ea"/>
              </a:rPr>
              <a:t>入</a:t>
            </a:r>
            <a:r>
              <a:t>16容易，因为</a:t>
            </a:r>
          </a:p>
          <a:p>
            <a:r>
              <a:t>它并不破坏平衡特性，但是插入15就会引起在节点7处的高度不平衡。这属于情形3，需要通过一次右-</a:t>
            </a:r>
          </a:p>
          <a:p>
            <a:r>
              <a:t>左双旋转来解决。在我们的例子中，这个右-左双旋转将涉及7，16和15。此时，k</a:t>
            </a:r>
            <a:r>
              <a:rPr lang="en-US" baseline="-25000"/>
              <a:t>1</a:t>
            </a:r>
            <a:r>
              <a:t>是具有关键字7的节</a:t>
            </a:r>
          </a:p>
          <a:p>
            <a:r>
              <a:t>点，k</a:t>
            </a:r>
            <a:r>
              <a:rPr lang="en-US" baseline="-25000"/>
              <a:t>3</a:t>
            </a:r>
            <a:r>
              <a:t>是具有关键字16的节点，而k</a:t>
            </a:r>
            <a:r>
              <a:rPr baseline="-25000"/>
              <a:t>2</a:t>
            </a:r>
            <a:r>
              <a:t>是具有关键字15的节点。子树A、B、C和D都是空树。</a:t>
            </a:r>
          </a:p>
        </p:txBody>
      </p:sp>
      <p:pic>
        <p:nvPicPr>
          <p:cNvPr id="4" name="图片 3"/>
          <p:cNvPicPr>
            <a:picLocks noChangeAspect="1"/>
          </p:cNvPicPr>
          <p:nvPr/>
        </p:nvPicPr>
        <p:blipFill>
          <a:blip r:embed="rId1"/>
          <a:stretch>
            <a:fillRect/>
          </a:stretch>
        </p:blipFill>
        <p:spPr>
          <a:xfrm>
            <a:off x="3633470" y="3822065"/>
            <a:ext cx="4924425" cy="1924050"/>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lnSpcReduction="10000"/>
          </a:bodyPr>
          <a:lstStyle/>
          <a:p>
            <a:r>
              <a:rPr lang="zh-CN" dirty="0"/>
              <a:t>实际上，递归调用在处理上与其他的调用没有什么不同。如果以参数4的值调用函数F，那么程序的第三</a:t>
            </a:r>
            <a:endParaRPr lang="zh-CN" dirty="0"/>
          </a:p>
          <a:p>
            <a:r>
              <a:rPr lang="zh-CN" dirty="0"/>
              <a:t>行要求计算2F(3)+4*4。这样，就要执行一个计算F(3)的调用，而这又导致计算2F(2)+3*3。因此，又要</a:t>
            </a:r>
            <a:endParaRPr lang="zh-CN" dirty="0"/>
          </a:p>
          <a:p>
            <a:r>
              <a:rPr lang="zh-CN" dirty="0"/>
              <a:t>执行另一个计算F(2)的调用，而这意味着必须求出2F(1)+2*2的值。为此，通过计算2F(0)+1*1而得到</a:t>
            </a:r>
            <a:endParaRPr lang="zh-CN" dirty="0"/>
          </a:p>
          <a:p>
            <a:r>
              <a:rPr lang="zh-CN" dirty="0"/>
              <a:t>F(1)。此时，F(0)必须被赋值。由于这属于基准情况，因此我们事先知道F(0)=0。从而F(1)的计算得以</a:t>
            </a:r>
            <a:endParaRPr lang="zh-CN" dirty="0"/>
          </a:p>
          <a:p>
            <a:r>
              <a:rPr lang="zh-CN" dirty="0"/>
              <a:t>完成，其结果为1。然后，F(2)、F(3)以及最后F(4)的值都能够计算出来。</a:t>
            </a:r>
            <a:endParaRPr lang="zh-CN" dirty="0"/>
          </a:p>
          <a:p>
            <a:endParaRPr lang="zh-CN" dirty="0"/>
          </a:p>
          <a:p>
            <a:r>
              <a:rPr lang="zh-CN" dirty="0"/>
              <a:t>跟踪挂起的函数调用(这些调用已经开始但是正等待着递归调用来完成)以及它们中变量的记录工作都是</a:t>
            </a:r>
            <a:endParaRPr lang="zh-CN" dirty="0"/>
          </a:p>
          <a:p>
            <a:r>
              <a:rPr lang="zh-CN" dirty="0"/>
              <a:t>由计算机自动完成的。然而，</a:t>
            </a:r>
            <a:r>
              <a:rPr lang="zh-CN" dirty="0">
                <a:sym typeface="+mn-ea"/>
              </a:rPr>
              <a:t>重要的问题在于，递归调用将反复进行直到基准情形出现。</a:t>
            </a:r>
            <a:endParaRPr lang="zh-CN" dirty="0"/>
          </a:p>
        </p:txBody>
      </p:sp>
      <p:sp>
        <p:nvSpPr>
          <p:cNvPr id="2" name="标题 1"/>
          <p:cNvSpPr>
            <a:spLocks noGrp="1"/>
          </p:cNvSpPr>
          <p:nvPr>
            <p:ph type="title"/>
          </p:nvPr>
        </p:nvSpPr>
        <p:spPr/>
        <p:txBody>
          <a:bodyPr/>
          <a:lstStyle/>
          <a:p>
            <a:r>
              <a:rPr dirty="0"/>
              <a:t>1.3 递归简论</a:t>
            </a:r>
            <a:endParaRPr dirty="0"/>
          </a:p>
        </p:txBody>
      </p:sp>
    </p:spTree>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dirty="0">
                <a:sym typeface="+mn-ea"/>
              </a:rPr>
              <a:t>4.4.2</a:t>
            </a:r>
            <a:r>
              <a:rPr lang="en-US" dirty="0">
                <a:sym typeface="+mn-ea"/>
              </a:rPr>
              <a:t> </a:t>
            </a:r>
            <a:r>
              <a:rPr dirty="0">
                <a:sym typeface="+mn-ea"/>
              </a:rPr>
              <a:t>双旋转</a:t>
            </a:r>
            <a:endParaRPr dirty="0">
              <a:sym typeface="+mn-ea"/>
            </a:endParaRPr>
          </a:p>
        </p:txBody>
      </p:sp>
      <p:sp>
        <p:nvSpPr>
          <p:cNvPr id="3" name="内容占位符 2"/>
          <p:cNvSpPr/>
          <p:nvPr>
            <p:ph idx="1"/>
          </p:nvPr>
        </p:nvSpPr>
        <p:spPr/>
        <p:txBody>
          <a:bodyPr>
            <a:normAutofit/>
          </a:bodyPr>
          <a:p>
            <a:r>
              <a:t>下面我们插入14，它也需要一个双旋转。此时修复该树的双旋转还是右-左双旋转，它将涉及6、15和7。</a:t>
            </a:r>
          </a:p>
          <a:p>
            <a:r>
              <a:t>在这种情况下，k</a:t>
            </a:r>
            <a:r>
              <a:rPr lang="en-US" baseline="-25000"/>
              <a:t>1</a:t>
            </a:r>
            <a:r>
              <a:t>是具有关键字6的节点，k</a:t>
            </a:r>
            <a:r>
              <a:rPr baseline="-25000"/>
              <a:t>2</a:t>
            </a:r>
            <a:r>
              <a:t>是具有关键字7的节点，而k</a:t>
            </a:r>
            <a:r>
              <a:rPr lang="en-US" baseline="-25000"/>
              <a:t>3</a:t>
            </a:r>
            <a:r>
              <a:t>是具有关键字15的节点。子树A</a:t>
            </a:r>
          </a:p>
          <a:p>
            <a:r>
              <a:t>的根在关键字为5的节点上，子树B是空子树，它是关键字7的节点原先的左儿子，子树C置根于关键字14</a:t>
            </a:r>
          </a:p>
          <a:p>
            <a:r>
              <a:t>的节点上，最后，子树</a:t>
            </a:r>
            <a:r>
              <a:rPr lang="en-US"/>
              <a:t>D</a:t>
            </a:r>
            <a:r>
              <a:t>的根在关键字为16的节点上。</a:t>
            </a:r>
          </a:p>
          <a:p/>
        </p:txBody>
      </p:sp>
      <p:pic>
        <p:nvPicPr>
          <p:cNvPr id="5" name="图片 4"/>
          <p:cNvPicPr>
            <a:picLocks noChangeAspect="1"/>
          </p:cNvPicPr>
          <p:nvPr/>
        </p:nvPicPr>
        <p:blipFill>
          <a:blip r:embed="rId1"/>
          <a:stretch>
            <a:fillRect/>
          </a:stretch>
        </p:blipFill>
        <p:spPr>
          <a:xfrm>
            <a:off x="3642995" y="3383915"/>
            <a:ext cx="4905375" cy="2009775"/>
          </a:xfrm>
          <a:prstGeom prst="rect">
            <a:avLst/>
          </a:prstGeom>
        </p:spPr>
      </p:pic>
    </p:spTree>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dirty="0">
                <a:sym typeface="+mn-ea"/>
              </a:rPr>
              <a:t>4.4.2</a:t>
            </a:r>
            <a:r>
              <a:rPr lang="en-US" dirty="0">
                <a:sym typeface="+mn-ea"/>
              </a:rPr>
              <a:t> </a:t>
            </a:r>
            <a:r>
              <a:rPr dirty="0">
                <a:sym typeface="+mn-ea"/>
              </a:rPr>
              <a:t>双旋转</a:t>
            </a:r>
            <a:endParaRPr dirty="0">
              <a:sym typeface="+mn-ea"/>
            </a:endParaRPr>
          </a:p>
        </p:txBody>
      </p:sp>
      <p:sp>
        <p:nvSpPr>
          <p:cNvPr id="3" name="内容占位符 2"/>
          <p:cNvSpPr/>
          <p:nvPr>
            <p:ph idx="1"/>
          </p:nvPr>
        </p:nvSpPr>
        <p:spPr/>
        <p:txBody>
          <a:bodyPr>
            <a:normAutofit/>
          </a:bodyPr>
          <a:p>
            <a:r>
              <a:t>如果现在插入13，那么在根处就会产生一个不平衡。由于13不在4和7之间，因此我们知道一次单旋转就</a:t>
            </a:r>
          </a:p>
          <a:p>
            <a:r>
              <a:t>能完成修正的工作。</a:t>
            </a:r>
          </a:p>
        </p:txBody>
      </p:sp>
      <p:pic>
        <p:nvPicPr>
          <p:cNvPr id="4" name="图片 3"/>
          <p:cNvPicPr>
            <a:picLocks noChangeAspect="1"/>
          </p:cNvPicPr>
          <p:nvPr/>
        </p:nvPicPr>
        <p:blipFill>
          <a:blip r:embed="rId1"/>
          <a:stretch>
            <a:fillRect/>
          </a:stretch>
        </p:blipFill>
        <p:spPr>
          <a:xfrm>
            <a:off x="3709670" y="2692400"/>
            <a:ext cx="4772025" cy="2038350"/>
          </a:xfrm>
          <a:prstGeom prst="rect">
            <a:avLst/>
          </a:prstGeom>
        </p:spPr>
      </p:pic>
    </p:spTree>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dirty="0">
                <a:sym typeface="+mn-ea"/>
              </a:rPr>
              <a:t>4.4.2</a:t>
            </a:r>
            <a:r>
              <a:rPr lang="en-US" dirty="0">
                <a:sym typeface="+mn-ea"/>
              </a:rPr>
              <a:t> </a:t>
            </a:r>
            <a:r>
              <a:rPr dirty="0">
                <a:sym typeface="+mn-ea"/>
              </a:rPr>
              <a:t>双旋转</a:t>
            </a:r>
            <a:endParaRPr dirty="0">
              <a:sym typeface="+mn-ea"/>
            </a:endParaRPr>
          </a:p>
        </p:txBody>
      </p:sp>
      <p:sp>
        <p:nvSpPr>
          <p:cNvPr id="3" name="内容占位符 2"/>
          <p:cNvSpPr/>
          <p:nvPr>
            <p:ph idx="1"/>
          </p:nvPr>
        </p:nvSpPr>
        <p:spPr/>
        <p:txBody>
          <a:bodyPr>
            <a:normAutofit/>
          </a:bodyPr>
          <a:p>
            <a:r>
              <a:rPr lang="en-US"/>
              <a:t>12</a:t>
            </a:r>
            <a:r>
              <a:rPr lang="zh-CN" altLang="en-US"/>
              <a:t>的插入也需要一个单旋转：</a:t>
            </a:r>
            <a:endParaRPr lang="zh-CN" altLang="en-US"/>
          </a:p>
          <a:p>
            <a:endParaRPr lang="zh-CN" altLang="en-US"/>
          </a:p>
        </p:txBody>
      </p:sp>
      <p:pic>
        <p:nvPicPr>
          <p:cNvPr id="5" name="图片 4"/>
          <p:cNvPicPr>
            <a:picLocks noChangeAspect="1"/>
          </p:cNvPicPr>
          <p:nvPr/>
        </p:nvPicPr>
        <p:blipFill>
          <a:blip r:embed="rId1"/>
          <a:stretch>
            <a:fillRect/>
          </a:stretch>
        </p:blipFill>
        <p:spPr>
          <a:xfrm>
            <a:off x="3566795" y="2409825"/>
            <a:ext cx="5057775" cy="2038350"/>
          </a:xfrm>
          <a:prstGeom prst="rect">
            <a:avLst/>
          </a:prstGeom>
        </p:spPr>
      </p:pic>
    </p:spTree>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dirty="0">
                <a:sym typeface="+mn-ea"/>
              </a:rPr>
              <a:t>4.4.2</a:t>
            </a:r>
            <a:r>
              <a:rPr lang="en-US" dirty="0">
                <a:sym typeface="+mn-ea"/>
              </a:rPr>
              <a:t> </a:t>
            </a:r>
            <a:r>
              <a:rPr dirty="0">
                <a:sym typeface="+mn-ea"/>
              </a:rPr>
              <a:t>双旋转</a:t>
            </a:r>
            <a:endParaRPr dirty="0">
              <a:sym typeface="+mn-ea"/>
            </a:endParaRPr>
          </a:p>
        </p:txBody>
      </p:sp>
      <p:sp>
        <p:nvSpPr>
          <p:cNvPr id="3" name="内容占位符 2"/>
          <p:cNvSpPr/>
          <p:nvPr>
            <p:ph idx="1"/>
          </p:nvPr>
        </p:nvSpPr>
        <p:spPr/>
        <p:txBody>
          <a:bodyPr>
            <a:normAutofit/>
          </a:bodyPr>
          <a:p>
            <a:r>
              <a:t>为了插入11，还需要进行一个单旋转，对于其后的10的插入也需要这样的旋转。我们插入8不进行旋转，</a:t>
            </a:r>
          </a:p>
          <a:p>
            <a:r>
              <a:t>这样就建立了一棵近乎理想的平衡树。</a:t>
            </a:r>
          </a:p>
        </p:txBody>
      </p:sp>
      <p:pic>
        <p:nvPicPr>
          <p:cNvPr id="4" name="图片 3"/>
          <p:cNvPicPr>
            <a:picLocks noChangeAspect="1"/>
          </p:cNvPicPr>
          <p:nvPr/>
        </p:nvPicPr>
        <p:blipFill>
          <a:blip r:embed="rId1"/>
          <a:stretch>
            <a:fillRect/>
          </a:stretch>
        </p:blipFill>
        <p:spPr>
          <a:xfrm>
            <a:off x="3786505" y="2655570"/>
            <a:ext cx="4239260" cy="3129280"/>
          </a:xfrm>
          <a:prstGeom prst="rect">
            <a:avLst/>
          </a:prstGeom>
        </p:spPr>
      </p:pic>
    </p:spTree>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dirty="0">
                <a:sym typeface="+mn-ea"/>
              </a:rPr>
              <a:t>4.4.2</a:t>
            </a:r>
            <a:r>
              <a:rPr lang="en-US" dirty="0">
                <a:sym typeface="+mn-ea"/>
              </a:rPr>
              <a:t> </a:t>
            </a:r>
            <a:r>
              <a:rPr dirty="0">
                <a:sym typeface="+mn-ea"/>
              </a:rPr>
              <a:t>双旋转</a:t>
            </a:r>
            <a:endParaRPr dirty="0">
              <a:sym typeface="+mn-ea"/>
            </a:endParaRPr>
          </a:p>
        </p:txBody>
      </p:sp>
      <p:sp>
        <p:nvSpPr>
          <p:cNvPr id="3" name="内容占位符 2"/>
          <p:cNvSpPr/>
          <p:nvPr>
            <p:ph idx="1"/>
          </p:nvPr>
        </p:nvSpPr>
        <p:spPr/>
        <p:txBody>
          <a:bodyPr>
            <a:normAutofit/>
          </a:bodyPr>
          <a:p>
            <a:r>
              <a:t>最后，我们插入9以演示双旋转的对称情形。注意，9引起含有关键字10的节点产生不平衡。由于9在10</a:t>
            </a:r>
          </a:p>
          <a:p>
            <a:r>
              <a:t>和8之间(8是通向9的路径上的节点10的儿子)，因此需要进行一个双旋转，我们得到下面的树：</a:t>
            </a:r>
          </a:p>
        </p:txBody>
      </p:sp>
      <p:pic>
        <p:nvPicPr>
          <p:cNvPr id="6" name="图片 5"/>
          <p:cNvPicPr>
            <a:picLocks noChangeAspect="1"/>
          </p:cNvPicPr>
          <p:nvPr/>
        </p:nvPicPr>
        <p:blipFill>
          <a:blip r:embed="rId1"/>
          <a:stretch>
            <a:fillRect/>
          </a:stretch>
        </p:blipFill>
        <p:spPr>
          <a:xfrm>
            <a:off x="3662045" y="2679700"/>
            <a:ext cx="4671695" cy="3252470"/>
          </a:xfrm>
          <a:prstGeom prst="rect">
            <a:avLst/>
          </a:prstGeom>
        </p:spPr>
      </p:pic>
    </p:spTree>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dirty="0">
                <a:sym typeface="+mn-ea"/>
              </a:rPr>
              <a:t>4.4.2</a:t>
            </a:r>
            <a:r>
              <a:rPr lang="en-US" dirty="0">
                <a:sym typeface="+mn-ea"/>
              </a:rPr>
              <a:t> </a:t>
            </a:r>
            <a:r>
              <a:rPr dirty="0">
                <a:sym typeface="+mn-ea"/>
              </a:rPr>
              <a:t>双旋转</a:t>
            </a:r>
            <a:endParaRPr dirty="0">
              <a:sym typeface="+mn-ea"/>
            </a:endParaRPr>
          </a:p>
        </p:txBody>
      </p:sp>
      <p:sp>
        <p:nvSpPr>
          <p:cNvPr id="3" name="内容占位符 2"/>
          <p:cNvSpPr/>
          <p:nvPr>
            <p:ph idx="1"/>
          </p:nvPr>
        </p:nvSpPr>
        <p:spPr/>
        <p:txBody>
          <a:bodyPr>
            <a:normAutofit/>
          </a:bodyPr>
          <a:p>
            <a:r>
              <a:t>现在让我们对上面的讨论作个总结。除几种情形外，编程的细节是相当简单的。为将关键字是X的一个</a:t>
            </a:r>
          </a:p>
          <a:p>
            <a:r>
              <a:t>新节点插</a:t>
            </a:r>
            <a:r>
              <a:rPr lang="zh-CN">
                <a:sym typeface="+mn-ea"/>
              </a:rPr>
              <a:t>入</a:t>
            </a:r>
            <a:r>
              <a:t>到一棵AVL树T中去，我们递归地将X插</a:t>
            </a:r>
            <a:r>
              <a:rPr lang="zh-CN">
                <a:sym typeface="+mn-ea"/>
              </a:rPr>
              <a:t>入</a:t>
            </a:r>
            <a:r>
              <a:t>到T的相应的子树(称为T</a:t>
            </a:r>
            <a:r>
              <a:rPr baseline="-25000"/>
              <a:t>LR</a:t>
            </a:r>
            <a:r>
              <a:t>)中。</a:t>
            </a:r>
            <a:r>
              <a:rPr>
                <a:solidFill>
                  <a:srgbClr val="FF0000"/>
                </a:solidFill>
              </a:rPr>
              <a:t>如果T</a:t>
            </a:r>
            <a:r>
              <a:rPr baseline="-25000">
                <a:solidFill>
                  <a:srgbClr val="FF0000"/>
                </a:solidFill>
              </a:rPr>
              <a:t>LR</a:t>
            </a:r>
            <a:r>
              <a:rPr>
                <a:solidFill>
                  <a:srgbClr val="FF0000"/>
                </a:solidFill>
              </a:rPr>
              <a:t>的高度不变</a:t>
            </a:r>
            <a:r>
              <a:t>，</a:t>
            </a:r>
          </a:p>
          <a:p>
            <a:r>
              <a:t>那么插入完成。否则，</a:t>
            </a:r>
            <a:r>
              <a:rPr>
                <a:solidFill>
                  <a:srgbClr val="FF0000"/>
                </a:solidFill>
              </a:rPr>
              <a:t>如果在</a:t>
            </a:r>
            <a:r>
              <a:rPr lang="en-US">
                <a:solidFill>
                  <a:srgbClr val="FF0000"/>
                </a:solidFill>
              </a:rPr>
              <a:t>T</a:t>
            </a:r>
            <a:r>
              <a:rPr>
                <a:solidFill>
                  <a:srgbClr val="FF0000"/>
                </a:solidFill>
              </a:rPr>
              <a:t>中出现高度不平衡</a:t>
            </a:r>
            <a:r>
              <a:t>，那么我们根据X以及</a:t>
            </a:r>
            <a:r>
              <a:rPr lang="en-US"/>
              <a:t>T</a:t>
            </a:r>
            <a:r>
              <a:t>和T</a:t>
            </a:r>
            <a:r>
              <a:rPr baseline="-25000"/>
              <a:t>L</a:t>
            </a:r>
            <a:r>
              <a:rPr lang="en-US" baseline="-25000"/>
              <a:t>R</a:t>
            </a:r>
            <a:r>
              <a:t>中的关键字做适当的单</a:t>
            </a:r>
          </a:p>
          <a:p>
            <a:r>
              <a:t>旋转或双旋转，</a:t>
            </a:r>
            <a:r>
              <a:rPr>
                <a:solidFill>
                  <a:srgbClr val="FF0000"/>
                </a:solidFill>
              </a:rPr>
              <a:t>更新这些高度</a:t>
            </a:r>
            <a:r>
              <a:t>(并解决好与树的其余部分的连接)，从而完成插入。由于一次旋转总能足</a:t>
            </a:r>
          </a:p>
          <a:p>
            <a:r>
              <a:t>以解决问题，因此仔细地编写非递归的程序一般说来要比编写递归程序快很多。然而，要想把非递归程</a:t>
            </a:r>
          </a:p>
          <a:p>
            <a:r>
              <a:t>序编写正确是相当困难的，因此许多编程人员还是用递归的方法实现AVL树。</a:t>
            </a:r>
          </a:p>
        </p:txBody>
      </p:sp>
    </p:spTree>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dirty="0">
                <a:sym typeface="+mn-ea"/>
              </a:rPr>
              <a:t>4.4.2</a:t>
            </a:r>
            <a:r>
              <a:rPr lang="en-US" dirty="0">
                <a:sym typeface="+mn-ea"/>
              </a:rPr>
              <a:t> </a:t>
            </a:r>
            <a:r>
              <a:rPr dirty="0">
                <a:sym typeface="+mn-ea"/>
              </a:rPr>
              <a:t>双旋转</a:t>
            </a:r>
            <a:endParaRPr dirty="0">
              <a:sym typeface="+mn-ea"/>
            </a:endParaRPr>
          </a:p>
        </p:txBody>
      </p:sp>
      <p:sp>
        <p:nvSpPr>
          <p:cNvPr id="3" name="内容占位符 2"/>
          <p:cNvSpPr/>
          <p:nvPr>
            <p:ph idx="1"/>
          </p:nvPr>
        </p:nvSpPr>
        <p:spPr>
          <a:xfrm>
            <a:off x="838200" y="1690688"/>
            <a:ext cx="10515600" cy="4731477"/>
          </a:xfrm>
        </p:spPr>
        <p:txBody>
          <a:bodyPr>
            <a:normAutofit/>
          </a:bodyPr>
          <a:p>
            <a:r>
              <a:t>另一种效率问题涉及到高度信息的存储。由于真正需要的实际上就是子树高度的差，应该保证它很小。</a:t>
            </a:r>
          </a:p>
          <a:p>
            <a:r>
              <a:t>如果我们真的尝试这种方法，则可用两个二进制位(代表+1，0，-1)表示这个差。这么做将避免平衡因</a:t>
            </a:r>
          </a:p>
          <a:p>
            <a:r>
              <a:t>子的重复计算，但是却丧失某些简明性。最后的程序多多少少要比在每一个节点存储高度时复杂。如果</a:t>
            </a:r>
          </a:p>
          <a:p>
            <a:r>
              <a:t>编写递归程序，那么速度恐怕不是主要考虑的问题。此时，通过存储平衡因子所得到的些微的速度优势</a:t>
            </a:r>
          </a:p>
          <a:p>
            <a:r>
              <a:t>很难抵消清晰度和相对简明性的损失。不仅如此，由于大部分机器存储的最小单位是8个二进制位，因</a:t>
            </a:r>
          </a:p>
          <a:p>
            <a:r>
              <a:t>此所用的空间量不可能有任何差别。8位使我们存储高达255的绝对高度。既然树是平衡的，当然也就不</a:t>
            </a:r>
          </a:p>
          <a:p>
            <a:r>
              <a:t>可想像这会少到不够用。</a:t>
            </a:r>
          </a:p>
        </p:txBody>
      </p:sp>
    </p:spTree>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dirty="0">
                <a:sym typeface="+mn-ea"/>
              </a:rPr>
              <a:t>4.4.2</a:t>
            </a:r>
            <a:r>
              <a:rPr lang="en-US" dirty="0">
                <a:sym typeface="+mn-ea"/>
              </a:rPr>
              <a:t> </a:t>
            </a:r>
            <a:r>
              <a:rPr dirty="0">
                <a:sym typeface="+mn-ea"/>
              </a:rPr>
              <a:t>双旋转</a:t>
            </a:r>
            <a:endParaRPr dirty="0">
              <a:sym typeface="+mn-ea"/>
            </a:endParaRPr>
          </a:p>
        </p:txBody>
      </p:sp>
      <p:sp>
        <p:nvSpPr>
          <p:cNvPr id="3" name="内容占位符 2"/>
          <p:cNvSpPr/>
          <p:nvPr>
            <p:ph idx="1"/>
          </p:nvPr>
        </p:nvSpPr>
        <p:spPr>
          <a:xfrm>
            <a:off x="838200" y="1690688"/>
            <a:ext cx="10515600" cy="4731477"/>
          </a:xfrm>
        </p:spPr>
        <p:txBody>
          <a:bodyPr>
            <a:normAutofit/>
          </a:bodyPr>
          <a:p>
            <a:r>
              <a:t>有了上面的讨论</a:t>
            </a:r>
            <a:r>
              <a:rPr lang="zh-CN"/>
              <a:t>，</a:t>
            </a:r>
            <a:r>
              <a:t>现在准备编写AVL树的一些例程。不过，我们只想做一部分工作，其余的留作练习。</a:t>
            </a:r>
          </a:p>
          <a:p>
            <a:r>
              <a:t>首先，我们需要些声明。这些声明在图4-37中给出。我们还</a:t>
            </a:r>
            <a:r>
              <a:rPr>
                <a:solidFill>
                  <a:srgbClr val="FF0000"/>
                </a:solidFill>
              </a:rPr>
              <a:t>需要一个快速的函数来返回节点的高度</a:t>
            </a:r>
            <a:r>
              <a:t>。这</a:t>
            </a:r>
          </a:p>
          <a:p>
            <a:r>
              <a:t>个函数必须处理NULL指针的恼人的情形。该程序在图4-38中给出。基本的插入例程写起来很容易，因为</a:t>
            </a:r>
          </a:p>
          <a:p>
            <a:r>
              <a:t>它主要由一些函数调用组成(见图4-39)。</a:t>
            </a:r>
          </a:p>
        </p:txBody>
      </p:sp>
    </p:spTree>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dirty="0">
                <a:sym typeface="+mn-ea"/>
              </a:rPr>
              <a:t>4.4.2</a:t>
            </a:r>
            <a:r>
              <a:rPr lang="en-US" dirty="0">
                <a:sym typeface="+mn-ea"/>
              </a:rPr>
              <a:t> </a:t>
            </a:r>
            <a:r>
              <a:rPr dirty="0">
                <a:sym typeface="+mn-ea"/>
              </a:rPr>
              <a:t>双旋转</a:t>
            </a:r>
            <a:endParaRPr dirty="0">
              <a:sym typeface="+mn-ea"/>
            </a:endParaRPr>
          </a:p>
        </p:txBody>
      </p:sp>
      <p:pic>
        <p:nvPicPr>
          <p:cNvPr id="3" name="图片 2"/>
          <p:cNvPicPr>
            <a:picLocks noChangeAspect="1"/>
          </p:cNvPicPr>
          <p:nvPr/>
        </p:nvPicPr>
        <p:blipFill>
          <a:blip r:embed="rId1"/>
          <a:stretch>
            <a:fillRect/>
          </a:stretch>
        </p:blipFill>
        <p:spPr>
          <a:xfrm>
            <a:off x="4345940" y="6145530"/>
            <a:ext cx="2400300" cy="295275"/>
          </a:xfrm>
          <a:prstGeom prst="rect">
            <a:avLst/>
          </a:prstGeom>
        </p:spPr>
      </p:pic>
      <p:pic>
        <p:nvPicPr>
          <p:cNvPr id="6" name="内容占位符 5"/>
          <p:cNvPicPr>
            <a:picLocks noChangeAspect="1"/>
          </p:cNvPicPr>
          <p:nvPr>
            <p:ph idx="1"/>
          </p:nvPr>
        </p:nvPicPr>
        <p:blipFill>
          <a:blip r:embed="rId2"/>
          <a:stretch>
            <a:fillRect/>
          </a:stretch>
        </p:blipFill>
        <p:spPr>
          <a:xfrm>
            <a:off x="4165600" y="1691005"/>
            <a:ext cx="4200525" cy="4210050"/>
          </a:xfrm>
          <a:prstGeom prst="rect">
            <a:avLst/>
          </a:prstGeom>
        </p:spPr>
      </p:pic>
    </p:spTree>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dirty="0">
                <a:sym typeface="+mn-ea"/>
              </a:rPr>
              <a:t>4.4.2</a:t>
            </a:r>
            <a:r>
              <a:rPr lang="en-US" dirty="0">
                <a:sym typeface="+mn-ea"/>
              </a:rPr>
              <a:t> </a:t>
            </a:r>
            <a:r>
              <a:rPr dirty="0">
                <a:sym typeface="+mn-ea"/>
              </a:rPr>
              <a:t>双旋转</a:t>
            </a:r>
            <a:endParaRPr dirty="0">
              <a:sym typeface="+mn-ea"/>
            </a:endParaRPr>
          </a:p>
        </p:txBody>
      </p:sp>
      <p:pic>
        <p:nvPicPr>
          <p:cNvPr id="6" name="内容占位符 5"/>
          <p:cNvPicPr>
            <a:picLocks noChangeAspect="1"/>
          </p:cNvPicPr>
          <p:nvPr>
            <p:ph idx="1"/>
          </p:nvPr>
        </p:nvPicPr>
        <p:blipFill>
          <a:blip r:embed="rId1"/>
          <a:stretch>
            <a:fillRect/>
          </a:stretch>
        </p:blipFill>
        <p:spPr>
          <a:xfrm>
            <a:off x="4781550" y="2320925"/>
            <a:ext cx="2628900" cy="1466850"/>
          </a:xfrm>
          <a:prstGeom prst="rect">
            <a:avLst/>
          </a:prstGeom>
        </p:spPr>
      </p:pic>
      <p:pic>
        <p:nvPicPr>
          <p:cNvPr id="7" name="图片 6"/>
          <p:cNvPicPr>
            <a:picLocks noChangeAspect="1"/>
          </p:cNvPicPr>
          <p:nvPr/>
        </p:nvPicPr>
        <p:blipFill>
          <a:blip r:embed="rId2"/>
          <a:stretch>
            <a:fillRect/>
          </a:stretch>
        </p:blipFill>
        <p:spPr>
          <a:xfrm>
            <a:off x="4595495" y="4319270"/>
            <a:ext cx="3000375" cy="276225"/>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a:bodyPr>
          <a:lstStyle/>
          <a:p>
            <a:r>
              <a:rPr lang="zh-CN" dirty="0"/>
              <a:t>例如，计算F(-1)的值将导致调用F(</a:t>
            </a:r>
            <a:r>
              <a:rPr lang="en-US" altLang="zh-CN" dirty="0"/>
              <a:t>-</a:t>
            </a:r>
            <a:r>
              <a:rPr lang="zh-CN" dirty="0"/>
              <a:t>2)、F(-3)等等，由于这将</a:t>
            </a:r>
            <a:r>
              <a:rPr lang="zh-CN" dirty="0">
                <a:solidFill>
                  <a:srgbClr val="FF0000"/>
                </a:solidFill>
              </a:rPr>
              <a:t>不可能出现基准情形</a:t>
            </a:r>
            <a:r>
              <a:rPr lang="zh-CN" dirty="0"/>
              <a:t>，因此程序也就不</a:t>
            </a:r>
            <a:endParaRPr lang="zh-CN" dirty="0"/>
          </a:p>
          <a:p>
            <a:r>
              <a:rPr lang="zh-CN" dirty="0"/>
              <a:t>可能算出答案。偶尔还可能发生更加微妙的错误，我们将其展示在图1-3中，图1-3中程序的这种错误是</a:t>
            </a:r>
            <a:endParaRPr lang="zh-CN" dirty="0"/>
          </a:p>
          <a:p>
            <a:r>
              <a:rPr lang="zh-CN" dirty="0"/>
              <a:t>将第三行上的Bad(1)定义为Bad(1)。显然，实际上Bad(1)究竟是多少，这个定义给不出任何线索。因此，</a:t>
            </a:r>
            <a:endParaRPr lang="zh-CN" dirty="0"/>
          </a:p>
          <a:p>
            <a:r>
              <a:rPr lang="zh-CN" dirty="0"/>
              <a:t>计算机将会反复调用Bad(1)以期解出它的值。最后，计算机簿记系统将占满空间，程序崩溃。</a:t>
            </a:r>
            <a:endParaRPr lang="zh-CN" dirty="0"/>
          </a:p>
          <a:p>
            <a:endParaRPr lang="zh-CN" dirty="0"/>
          </a:p>
          <a:p>
            <a:r>
              <a:rPr lang="zh-CN" dirty="0"/>
              <a:t>一般说来，我们会说该函数对一个特殊情形无效，而在其他情形下是正确的。但此处这么说则不正确， </a:t>
            </a:r>
            <a:endParaRPr lang="zh-CN" dirty="0"/>
          </a:p>
          <a:p>
            <a:r>
              <a:rPr lang="zh-CN" dirty="0"/>
              <a:t>因为Bad(2)调用Bad(1)、因此，Bad(2)也不能求出值来。不仅如此，Bad(3)、Bad(4)、和Bad(5) 都要</a:t>
            </a:r>
            <a:endParaRPr lang="zh-CN" dirty="0"/>
          </a:p>
          <a:p>
            <a:r>
              <a:rPr lang="zh-CN" dirty="0"/>
              <a:t>调用Bad(2)，Bad(2)算不出值，它们的值也就不能求出。事实上，除了0之外，这个程序对任何的N都不</a:t>
            </a:r>
            <a:endParaRPr lang="zh-CN" dirty="0"/>
          </a:p>
          <a:p>
            <a:r>
              <a:rPr lang="zh-CN" dirty="0"/>
              <a:t>能一步算出结果。对于递归函数，不存在像“特殊情形”这样的情况。</a:t>
            </a:r>
            <a:endParaRPr lang="zh-CN" dirty="0"/>
          </a:p>
        </p:txBody>
      </p:sp>
      <p:sp>
        <p:nvSpPr>
          <p:cNvPr id="2" name="标题 1"/>
          <p:cNvSpPr>
            <a:spLocks noGrp="1"/>
          </p:cNvSpPr>
          <p:nvPr>
            <p:ph type="title"/>
          </p:nvPr>
        </p:nvSpPr>
        <p:spPr/>
        <p:txBody>
          <a:bodyPr/>
          <a:lstStyle/>
          <a:p>
            <a:r>
              <a:rPr dirty="0"/>
              <a:t>1.3 递归简论</a:t>
            </a:r>
            <a:endParaRPr dirty="0"/>
          </a:p>
        </p:txBody>
      </p:sp>
    </p:spTree>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dirty="0">
                <a:sym typeface="+mn-ea"/>
              </a:rPr>
              <a:t>4.4.2</a:t>
            </a:r>
            <a:r>
              <a:rPr lang="en-US" dirty="0">
                <a:sym typeface="+mn-ea"/>
              </a:rPr>
              <a:t> </a:t>
            </a:r>
            <a:r>
              <a:rPr dirty="0">
                <a:sym typeface="+mn-ea"/>
              </a:rPr>
              <a:t>双旋转</a:t>
            </a:r>
            <a:endParaRPr dirty="0">
              <a:sym typeface="+mn-ea"/>
            </a:endParaRPr>
          </a:p>
        </p:txBody>
      </p:sp>
      <p:pic>
        <p:nvPicPr>
          <p:cNvPr id="9" name="内容占位符 8"/>
          <p:cNvPicPr>
            <a:picLocks noChangeAspect="1"/>
          </p:cNvPicPr>
          <p:nvPr>
            <p:ph idx="1"/>
          </p:nvPr>
        </p:nvPicPr>
        <p:blipFill>
          <a:blip r:embed="rId1"/>
          <a:stretch>
            <a:fillRect/>
          </a:stretch>
        </p:blipFill>
        <p:spPr>
          <a:xfrm>
            <a:off x="4241165" y="1225550"/>
            <a:ext cx="4592320" cy="5407025"/>
          </a:xfrm>
          <a:prstGeom prst="rect">
            <a:avLst/>
          </a:prstGeom>
        </p:spPr>
      </p:pic>
      <p:pic>
        <p:nvPicPr>
          <p:cNvPr id="10" name="图片 9"/>
          <p:cNvPicPr>
            <a:picLocks noChangeAspect="1"/>
          </p:cNvPicPr>
          <p:nvPr/>
        </p:nvPicPr>
        <p:blipFill>
          <a:blip r:embed="rId2"/>
          <a:stretch>
            <a:fillRect/>
          </a:stretch>
        </p:blipFill>
        <p:spPr>
          <a:xfrm>
            <a:off x="5118100" y="6543675"/>
            <a:ext cx="2838450" cy="314325"/>
          </a:xfrm>
          <a:prstGeom prst="rect">
            <a:avLst/>
          </a:prstGeom>
        </p:spPr>
      </p:pic>
    </p:spTree>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dirty="0">
                <a:sym typeface="+mn-ea"/>
              </a:rPr>
              <a:t>4.4.2</a:t>
            </a:r>
            <a:r>
              <a:rPr lang="en-US" dirty="0">
                <a:sym typeface="+mn-ea"/>
              </a:rPr>
              <a:t> </a:t>
            </a:r>
            <a:r>
              <a:rPr dirty="0">
                <a:sym typeface="+mn-ea"/>
              </a:rPr>
              <a:t>双旋转</a:t>
            </a:r>
            <a:endParaRPr dirty="0">
              <a:sym typeface="+mn-ea"/>
            </a:endParaRPr>
          </a:p>
        </p:txBody>
      </p:sp>
      <p:sp>
        <p:nvSpPr>
          <p:cNvPr id="3" name="内容占位符 2"/>
          <p:cNvSpPr/>
          <p:nvPr>
            <p:ph idx="1"/>
          </p:nvPr>
        </p:nvSpPr>
        <p:spPr/>
        <p:txBody>
          <a:bodyPr/>
          <a:p>
            <a:r>
              <a:rPr lang="zh-CN" altLang="en-US"/>
              <a:t>对于图4-40中的那些树，SingleRotateWithLeft把左边的树变成右边的树，并返回指向新根的指针。</a:t>
            </a:r>
            <a:endParaRPr lang="zh-CN" altLang="en-US"/>
          </a:p>
          <a:p>
            <a:r>
              <a:rPr lang="zh-CN" altLang="en-US"/>
              <a:t>SingleRotateWithRight做的工作恰好相反。程序在图4-41中表出。</a:t>
            </a:r>
            <a:endParaRPr lang="zh-CN" altLang="en-US"/>
          </a:p>
          <a:p>
            <a:endParaRPr lang="zh-CN" altLang="en-US"/>
          </a:p>
        </p:txBody>
      </p:sp>
      <p:pic>
        <p:nvPicPr>
          <p:cNvPr id="6" name="图片 5"/>
          <p:cNvPicPr>
            <a:picLocks noChangeAspect="1"/>
          </p:cNvPicPr>
          <p:nvPr/>
        </p:nvPicPr>
        <p:blipFill>
          <a:blip r:embed="rId1"/>
          <a:stretch>
            <a:fillRect/>
          </a:stretch>
        </p:blipFill>
        <p:spPr>
          <a:xfrm>
            <a:off x="5173345" y="4795520"/>
            <a:ext cx="1676400" cy="400050"/>
          </a:xfrm>
          <a:prstGeom prst="rect">
            <a:avLst/>
          </a:prstGeom>
        </p:spPr>
      </p:pic>
      <p:pic>
        <p:nvPicPr>
          <p:cNvPr id="7" name="图片 6"/>
          <p:cNvPicPr>
            <a:picLocks noChangeAspect="1"/>
          </p:cNvPicPr>
          <p:nvPr/>
        </p:nvPicPr>
        <p:blipFill>
          <a:blip r:embed="rId2"/>
          <a:stretch>
            <a:fillRect/>
          </a:stretch>
        </p:blipFill>
        <p:spPr>
          <a:xfrm>
            <a:off x="3257550" y="3289935"/>
            <a:ext cx="5676900" cy="1238250"/>
          </a:xfrm>
          <a:prstGeom prst="rect">
            <a:avLst/>
          </a:prstGeom>
        </p:spPr>
      </p:pic>
    </p:spTree>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dirty="0">
                <a:sym typeface="+mn-ea"/>
              </a:rPr>
              <a:t>4.4.2</a:t>
            </a:r>
            <a:r>
              <a:rPr lang="en-US" dirty="0">
                <a:sym typeface="+mn-ea"/>
              </a:rPr>
              <a:t> </a:t>
            </a:r>
            <a:r>
              <a:rPr dirty="0">
                <a:sym typeface="+mn-ea"/>
              </a:rPr>
              <a:t>双旋转</a:t>
            </a:r>
            <a:endParaRPr dirty="0">
              <a:sym typeface="+mn-ea"/>
            </a:endParaRPr>
          </a:p>
        </p:txBody>
      </p:sp>
      <p:pic>
        <p:nvPicPr>
          <p:cNvPr id="4" name="内容占位符 3"/>
          <p:cNvPicPr>
            <a:picLocks noChangeAspect="1"/>
          </p:cNvPicPr>
          <p:nvPr>
            <p:ph idx="1"/>
          </p:nvPr>
        </p:nvPicPr>
        <p:blipFill>
          <a:blip r:embed="rId1"/>
          <a:stretch>
            <a:fillRect/>
          </a:stretch>
        </p:blipFill>
        <p:spPr>
          <a:xfrm>
            <a:off x="3648710" y="1995170"/>
            <a:ext cx="5486400" cy="3276600"/>
          </a:xfrm>
          <a:prstGeom prst="rect">
            <a:avLst/>
          </a:prstGeom>
        </p:spPr>
      </p:pic>
      <p:pic>
        <p:nvPicPr>
          <p:cNvPr id="5" name="图片 4"/>
          <p:cNvPicPr>
            <a:picLocks noChangeAspect="1"/>
          </p:cNvPicPr>
          <p:nvPr/>
        </p:nvPicPr>
        <p:blipFill>
          <a:blip r:embed="rId2"/>
          <a:stretch>
            <a:fillRect/>
          </a:stretch>
        </p:blipFill>
        <p:spPr>
          <a:xfrm>
            <a:off x="4706620" y="5575935"/>
            <a:ext cx="2466975" cy="361950"/>
          </a:xfrm>
          <a:prstGeom prst="rect">
            <a:avLst/>
          </a:prstGeom>
        </p:spPr>
      </p:pic>
    </p:spTree>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dirty="0">
                <a:sym typeface="+mn-ea"/>
              </a:rPr>
              <a:t>4.4.2</a:t>
            </a:r>
            <a:r>
              <a:rPr lang="en-US" dirty="0">
                <a:sym typeface="+mn-ea"/>
              </a:rPr>
              <a:t> </a:t>
            </a:r>
            <a:r>
              <a:rPr dirty="0">
                <a:sym typeface="+mn-ea"/>
              </a:rPr>
              <a:t>双旋转</a:t>
            </a:r>
            <a:endParaRPr dirty="0">
              <a:sym typeface="+mn-ea"/>
            </a:endParaRPr>
          </a:p>
        </p:txBody>
      </p:sp>
      <p:sp>
        <p:nvSpPr>
          <p:cNvPr id="3" name="内容占位符 2"/>
          <p:cNvSpPr/>
          <p:nvPr>
            <p:ph idx="1"/>
          </p:nvPr>
        </p:nvSpPr>
        <p:spPr/>
        <p:txBody>
          <a:bodyPr/>
          <a:p>
            <a:r>
              <a:rPr lang="zh-CN" altLang="en-US"/>
              <a:t>我们要写的最后一个函数完成图4-42所描述的双旋转，其程序由图4-43表出。</a:t>
            </a:r>
            <a:endParaRPr lang="zh-CN" altLang="en-US"/>
          </a:p>
          <a:p>
            <a:endParaRPr lang="zh-CN" altLang="en-US"/>
          </a:p>
          <a:p>
            <a:endParaRPr lang="zh-CN" altLang="en-US"/>
          </a:p>
        </p:txBody>
      </p:sp>
      <p:pic>
        <p:nvPicPr>
          <p:cNvPr id="4" name="图片 3"/>
          <p:cNvPicPr>
            <a:picLocks noChangeAspect="1"/>
          </p:cNvPicPr>
          <p:nvPr/>
        </p:nvPicPr>
        <p:blipFill>
          <a:blip r:embed="rId1"/>
          <a:stretch>
            <a:fillRect/>
          </a:stretch>
        </p:blipFill>
        <p:spPr>
          <a:xfrm>
            <a:off x="3049905" y="2685415"/>
            <a:ext cx="5753100" cy="1657350"/>
          </a:xfrm>
          <a:prstGeom prst="rect">
            <a:avLst/>
          </a:prstGeom>
        </p:spPr>
      </p:pic>
      <p:pic>
        <p:nvPicPr>
          <p:cNvPr id="5" name="图片 4"/>
          <p:cNvPicPr>
            <a:picLocks noChangeAspect="1"/>
          </p:cNvPicPr>
          <p:nvPr/>
        </p:nvPicPr>
        <p:blipFill>
          <a:blip r:embed="rId2"/>
          <a:stretch>
            <a:fillRect/>
          </a:stretch>
        </p:blipFill>
        <p:spPr>
          <a:xfrm>
            <a:off x="5092700" y="5016500"/>
            <a:ext cx="1666875" cy="352425"/>
          </a:xfrm>
          <a:prstGeom prst="rect">
            <a:avLst/>
          </a:prstGeom>
        </p:spPr>
      </p:pic>
    </p:spTree>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dirty="0">
                <a:sym typeface="+mn-ea"/>
              </a:rPr>
              <a:t>4.4.2</a:t>
            </a:r>
            <a:r>
              <a:rPr lang="en-US" dirty="0">
                <a:sym typeface="+mn-ea"/>
              </a:rPr>
              <a:t> </a:t>
            </a:r>
            <a:r>
              <a:rPr dirty="0">
                <a:sym typeface="+mn-ea"/>
              </a:rPr>
              <a:t>双旋转</a:t>
            </a:r>
            <a:endParaRPr dirty="0">
              <a:sym typeface="+mn-ea"/>
            </a:endParaRPr>
          </a:p>
        </p:txBody>
      </p:sp>
      <p:pic>
        <p:nvPicPr>
          <p:cNvPr id="5" name="内容占位符 4"/>
          <p:cNvPicPr>
            <a:picLocks noChangeAspect="1"/>
          </p:cNvPicPr>
          <p:nvPr>
            <p:ph idx="1"/>
          </p:nvPr>
        </p:nvPicPr>
        <p:blipFill>
          <a:blip r:embed="rId1"/>
          <a:stretch>
            <a:fillRect/>
          </a:stretch>
        </p:blipFill>
        <p:spPr>
          <a:xfrm>
            <a:off x="3500120" y="2517140"/>
            <a:ext cx="5191125" cy="2400300"/>
          </a:xfrm>
          <a:prstGeom prst="rect">
            <a:avLst/>
          </a:prstGeom>
        </p:spPr>
      </p:pic>
      <p:pic>
        <p:nvPicPr>
          <p:cNvPr id="6" name="图片 5"/>
          <p:cNvPicPr>
            <a:picLocks noChangeAspect="1"/>
          </p:cNvPicPr>
          <p:nvPr/>
        </p:nvPicPr>
        <p:blipFill>
          <a:blip r:embed="rId2"/>
          <a:stretch>
            <a:fillRect/>
          </a:stretch>
        </p:blipFill>
        <p:spPr>
          <a:xfrm>
            <a:off x="4542155" y="5364480"/>
            <a:ext cx="2486025" cy="333375"/>
          </a:xfrm>
          <a:prstGeom prst="rect">
            <a:avLst/>
          </a:prstGeom>
        </p:spPr>
      </p:pic>
    </p:spTree>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dirty="0">
                <a:sym typeface="+mn-ea"/>
              </a:rPr>
              <a:t>4.4.2</a:t>
            </a:r>
            <a:r>
              <a:rPr lang="en-US" dirty="0">
                <a:sym typeface="+mn-ea"/>
              </a:rPr>
              <a:t> </a:t>
            </a:r>
            <a:r>
              <a:rPr dirty="0">
                <a:sym typeface="+mn-ea"/>
              </a:rPr>
              <a:t>双旋转</a:t>
            </a:r>
            <a:endParaRPr dirty="0">
              <a:sym typeface="+mn-ea"/>
            </a:endParaRPr>
          </a:p>
        </p:txBody>
      </p:sp>
      <p:sp>
        <p:nvSpPr>
          <p:cNvPr id="3" name="内容占位符 2"/>
          <p:cNvSpPr/>
          <p:nvPr>
            <p:ph idx="1"/>
          </p:nvPr>
        </p:nvSpPr>
        <p:spPr/>
        <p:txBody>
          <a:bodyPr/>
          <a:p>
            <a:endParaRPr lang="zh-CN" altLang="en-US"/>
          </a:p>
          <a:p>
            <a:r>
              <a:rPr lang="zh-CN" altLang="en-US"/>
              <a:t>对AVL树的删除多少要比插</a:t>
            </a:r>
            <a:r>
              <a:rPr lang="zh-CN">
                <a:sym typeface="+mn-ea"/>
              </a:rPr>
              <a:t>入</a:t>
            </a:r>
            <a:r>
              <a:rPr lang="zh-CN" altLang="en-US"/>
              <a:t>复杂。如果删除操作相对较少，那么懒惰删除恐怕是最好的策略。</a:t>
            </a:r>
            <a:endParaRPr lang="zh-CN" altLang="en-US"/>
          </a:p>
        </p:txBody>
      </p:sp>
    </p:spTree>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dirty="0">
                <a:sym typeface="+mn-ea"/>
              </a:rPr>
              <a:t>4.5 伸展树</a:t>
            </a:r>
            <a:endParaRPr dirty="0">
              <a:sym typeface="+mn-ea"/>
            </a:endParaRPr>
          </a:p>
        </p:txBody>
      </p:sp>
      <p:sp>
        <p:nvSpPr>
          <p:cNvPr id="3" name="内容占位符 2"/>
          <p:cNvSpPr/>
          <p:nvPr>
            <p:ph idx="1"/>
          </p:nvPr>
        </p:nvSpPr>
        <p:spPr/>
        <p:txBody>
          <a:bodyPr>
            <a:normAutofit lnSpcReduction="20000"/>
          </a:bodyPr>
          <a:p>
            <a:r>
              <a:rPr lang="zh-CN" altLang="en-US"/>
              <a:t>现在我们描述一种相对简单的数据结构，叫做</a:t>
            </a:r>
            <a:r>
              <a:rPr lang="zh-CN" altLang="en-US">
                <a:solidFill>
                  <a:srgbClr val="FF0000"/>
                </a:solidFill>
              </a:rPr>
              <a:t>伸展树</a:t>
            </a:r>
            <a:r>
              <a:rPr lang="zh-CN" altLang="en-US"/>
              <a:t>(splay tree)，它保证从空树开始</a:t>
            </a:r>
            <a:r>
              <a:rPr lang="zh-CN" altLang="en-US">
                <a:solidFill>
                  <a:srgbClr val="FF0000"/>
                </a:solidFill>
              </a:rPr>
              <a:t>任意连续M次对</a:t>
            </a:r>
            <a:endParaRPr lang="zh-CN" altLang="en-US">
              <a:solidFill>
                <a:srgbClr val="FF0000"/>
              </a:solidFill>
            </a:endParaRPr>
          </a:p>
          <a:p>
            <a:r>
              <a:rPr lang="zh-CN" altLang="en-US">
                <a:solidFill>
                  <a:srgbClr val="FF0000"/>
                </a:solidFill>
              </a:rPr>
              <a:t>树的操作</a:t>
            </a:r>
            <a:r>
              <a:rPr lang="zh-CN" altLang="en-US"/>
              <a:t>最多花费</a:t>
            </a:r>
            <a:r>
              <a:rPr lang="zh-CN" altLang="en-US" b="1"/>
              <a:t>O</a:t>
            </a:r>
            <a:r>
              <a:rPr lang="zh-CN" altLang="en-US"/>
              <a:t>(MlogN)时间。虽然这种保证并不排除任意一次操作花费</a:t>
            </a:r>
            <a:r>
              <a:rPr lang="zh-CN" altLang="en-US" b="1"/>
              <a:t>O</a:t>
            </a:r>
            <a:r>
              <a:rPr lang="zh-CN" altLang="en-US"/>
              <a:t>(N)时间的可能，而且这样</a:t>
            </a:r>
            <a:endParaRPr lang="zh-CN" altLang="en-US"/>
          </a:p>
          <a:p>
            <a:r>
              <a:rPr lang="zh-CN" altLang="en-US"/>
              <a:t>的界也不如每次操作最坏情形的界</a:t>
            </a:r>
            <a:r>
              <a:rPr lang="zh-CN" altLang="en-US" b="1"/>
              <a:t>O</a:t>
            </a:r>
            <a:r>
              <a:rPr lang="zh-CN" altLang="en-US"/>
              <a:t>(logN)那么短，但是实际效果是一样的：不存在坏的输入序列。一</a:t>
            </a:r>
            <a:endParaRPr lang="zh-CN" altLang="en-US"/>
          </a:p>
          <a:p>
            <a:r>
              <a:rPr lang="zh-CN" altLang="en-US"/>
              <a:t>般说来，当M次操作的序列总的最坏情形运行时间为</a:t>
            </a:r>
            <a:r>
              <a:rPr lang="zh-CN" altLang="en-US" b="1"/>
              <a:t>O</a:t>
            </a:r>
            <a:r>
              <a:rPr lang="zh-CN" altLang="en-US"/>
              <a:t>(MF(N))时，我们就说它的</a:t>
            </a:r>
            <a:r>
              <a:rPr lang="zh-CN" altLang="en-US">
                <a:solidFill>
                  <a:srgbClr val="FF0000"/>
                </a:solidFill>
              </a:rPr>
              <a:t>摊还</a:t>
            </a:r>
            <a:r>
              <a:rPr lang="zh-CN" altLang="en-US"/>
              <a:t>(amortized)运行时</a:t>
            </a:r>
            <a:endParaRPr lang="zh-CN" altLang="en-US"/>
          </a:p>
          <a:p>
            <a:r>
              <a:rPr lang="zh-CN" altLang="en-US"/>
              <a:t>间为</a:t>
            </a:r>
            <a:r>
              <a:rPr lang="zh-CN" altLang="en-US" b="1"/>
              <a:t>O</a:t>
            </a:r>
            <a:r>
              <a:rPr lang="zh-CN" altLang="en-US"/>
              <a:t>(F(N))。因此，一棵伸展树每次操作的摊还代价是</a:t>
            </a:r>
            <a:r>
              <a:rPr lang="zh-CN" altLang="en-US" b="1"/>
              <a:t>O</a:t>
            </a:r>
            <a:r>
              <a:rPr lang="zh-CN" altLang="en-US"/>
              <a:t>(logN)。经过一系列的操作之后，有的可能花</a:t>
            </a:r>
            <a:endParaRPr lang="zh-CN" altLang="en-US"/>
          </a:p>
          <a:p>
            <a:r>
              <a:rPr lang="zh-CN" altLang="en-US"/>
              <a:t>费时间多一些，有的可能要少一些。</a:t>
            </a:r>
            <a:endParaRPr lang="zh-CN" altLang="en-US"/>
          </a:p>
        </p:txBody>
      </p:sp>
    </p:spTree>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dirty="0">
                <a:sym typeface="+mn-ea"/>
              </a:rPr>
              <a:t>4.5 伸展树</a:t>
            </a:r>
            <a:endParaRPr dirty="0">
              <a:sym typeface="+mn-ea"/>
            </a:endParaRPr>
          </a:p>
        </p:txBody>
      </p:sp>
      <p:sp>
        <p:nvSpPr>
          <p:cNvPr id="3" name="内容占位符 2"/>
          <p:cNvSpPr/>
          <p:nvPr>
            <p:ph idx="1"/>
          </p:nvPr>
        </p:nvSpPr>
        <p:spPr/>
        <p:txBody>
          <a:bodyPr>
            <a:normAutofit lnSpcReduction="20000"/>
          </a:bodyPr>
          <a:p>
            <a:r>
              <a:rPr lang="zh-CN" altLang="en-US"/>
              <a:t>伸展树是基于这样的事实：对于二叉查找树来说，每次操作最坏情形时间</a:t>
            </a:r>
            <a:r>
              <a:rPr lang="zh-CN" altLang="en-US" b="1"/>
              <a:t>O</a:t>
            </a:r>
            <a:r>
              <a:rPr lang="zh-CN" altLang="en-US"/>
              <a:t>(N)并不坏，只要它相对不常</a:t>
            </a:r>
            <a:endParaRPr lang="zh-CN" altLang="en-US"/>
          </a:p>
          <a:p>
            <a:r>
              <a:rPr lang="zh-CN" altLang="en-US"/>
              <a:t>发生就行。任何一次访问，即使花费</a:t>
            </a:r>
            <a:r>
              <a:rPr lang="zh-CN" altLang="en-US" b="1"/>
              <a:t>O</a:t>
            </a:r>
            <a:r>
              <a:rPr lang="zh-CN" altLang="en-US"/>
              <a:t>(N)，仍然可能非常快。二叉查找树的问题在于，虽然一系列访问</a:t>
            </a:r>
            <a:endParaRPr lang="zh-CN" altLang="en-US"/>
          </a:p>
          <a:p>
            <a:r>
              <a:rPr lang="zh-CN" altLang="en-US"/>
              <a:t>整体都有可能发生不良操作，但是很罕见。此时，累积的运行时间很重要。具有最坏情形运行时间</a:t>
            </a:r>
            <a:r>
              <a:rPr lang="zh-CN" altLang="en-US" b="1"/>
              <a:t>O</a:t>
            </a:r>
            <a:r>
              <a:rPr lang="zh-CN" altLang="en-US"/>
              <a:t>(N)</a:t>
            </a:r>
            <a:endParaRPr lang="zh-CN" altLang="en-US"/>
          </a:p>
          <a:p>
            <a:r>
              <a:rPr lang="zh-CN" altLang="en-US"/>
              <a:t>但保证对任意M次连续操作最多花费</a:t>
            </a:r>
            <a:r>
              <a:rPr lang="zh-CN" altLang="en-US" b="1"/>
              <a:t>O</a:t>
            </a:r>
            <a:r>
              <a:rPr lang="zh-CN" altLang="en-US"/>
              <a:t>(MlogN)运行时间的查找树数据结构确实可以满意了，因为不存在</a:t>
            </a:r>
            <a:endParaRPr lang="zh-CN" altLang="en-US"/>
          </a:p>
          <a:p>
            <a:r>
              <a:rPr lang="zh-CN" altLang="en-US"/>
              <a:t>坏的操作序列。</a:t>
            </a:r>
            <a:endParaRPr lang="zh-CN" altLang="en-US"/>
          </a:p>
          <a:p>
            <a:endParaRPr lang="zh-CN" altLang="en-US"/>
          </a:p>
          <a:p>
            <a:endParaRPr lang="zh-CN" altLang="en-US"/>
          </a:p>
          <a:p>
            <a:r>
              <a:rPr lang="zh-CN" altLang="en-US"/>
              <a:t>如果任意特定操作可以有最坏时间界</a:t>
            </a:r>
            <a:r>
              <a:rPr lang="zh-CN" altLang="en-US" b="1"/>
              <a:t>O</a:t>
            </a:r>
            <a:r>
              <a:rPr lang="zh-CN" altLang="en-US"/>
              <a:t>(N)，而我们仍然要求一个</a:t>
            </a:r>
            <a:r>
              <a:rPr lang="zh-CN" altLang="en-US" b="1"/>
              <a:t>O</a:t>
            </a:r>
            <a:r>
              <a:rPr lang="zh-CN" altLang="en-US"/>
              <a:t>(logN)的摊还时间界，那么很清楚，</a:t>
            </a:r>
            <a:endParaRPr lang="zh-CN" altLang="en-US"/>
          </a:p>
          <a:p>
            <a:r>
              <a:rPr lang="zh-CN" altLang="en-US"/>
              <a:t>只要一个节点被访问，它就必须被移动。否则，一旦我们发现一个深层的节点，我们就有可能不断对它</a:t>
            </a:r>
            <a:endParaRPr lang="zh-CN" altLang="en-US"/>
          </a:p>
          <a:p>
            <a:r>
              <a:rPr lang="zh-CN" altLang="en-US"/>
              <a:t>进行Find操作。如果这个节点不改变位置，而每次访问又花费</a:t>
            </a:r>
            <a:r>
              <a:rPr lang="zh-CN" altLang="en-US" b="1"/>
              <a:t>O</a:t>
            </a:r>
            <a:r>
              <a:rPr lang="zh-CN" altLang="en-US"/>
              <a:t>(N)，那么</a:t>
            </a:r>
            <a:r>
              <a:rPr lang="en-US" altLang="zh-CN"/>
              <a:t>M</a:t>
            </a:r>
            <a:r>
              <a:rPr lang="zh-CN" altLang="en-US"/>
              <a:t>次访问将花费</a:t>
            </a:r>
            <a:r>
              <a:rPr lang="zh-CN" altLang="en-US" b="1"/>
              <a:t>O</a:t>
            </a:r>
            <a:r>
              <a:rPr lang="zh-CN" altLang="en-US"/>
              <a:t>(</a:t>
            </a:r>
            <a:r>
              <a:rPr lang="en-US" altLang="zh-CN"/>
              <a:t>M</a:t>
            </a:r>
            <a:r>
              <a:rPr lang="zh-CN" altLang="en-US"/>
              <a:t>·N)的时间。</a:t>
            </a:r>
            <a:endParaRPr lang="zh-CN" altLang="en-US"/>
          </a:p>
        </p:txBody>
      </p:sp>
    </p:spTree>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dirty="0">
                <a:sym typeface="+mn-ea"/>
              </a:rPr>
              <a:t>4.5 伸展树</a:t>
            </a:r>
            <a:endParaRPr dirty="0">
              <a:sym typeface="+mn-ea"/>
            </a:endParaRPr>
          </a:p>
        </p:txBody>
      </p:sp>
      <p:sp>
        <p:nvSpPr>
          <p:cNvPr id="3" name="内容占位符 2"/>
          <p:cNvSpPr/>
          <p:nvPr>
            <p:ph idx="1"/>
          </p:nvPr>
        </p:nvSpPr>
        <p:spPr/>
        <p:txBody>
          <a:bodyPr>
            <a:normAutofit/>
          </a:bodyPr>
          <a:p>
            <a:r>
              <a:rPr lang="zh-CN" altLang="en-US"/>
              <a:t>伸展树的</a:t>
            </a:r>
            <a:r>
              <a:rPr lang="zh-CN" altLang="en-US">
                <a:solidFill>
                  <a:srgbClr val="FF0000"/>
                </a:solidFill>
              </a:rPr>
              <a:t>基本想法</a:t>
            </a:r>
            <a:r>
              <a:rPr lang="zh-CN" altLang="en-US"/>
              <a:t>是，</a:t>
            </a:r>
            <a:r>
              <a:rPr lang="zh-CN" altLang="en-US">
                <a:solidFill>
                  <a:srgbClr val="FF0000"/>
                </a:solidFill>
              </a:rPr>
              <a:t>当一个节点被访问后，它就要经过一系列AVL树的旋转被放到根上</a:t>
            </a:r>
            <a:r>
              <a:rPr lang="zh-CN" altLang="en-US"/>
              <a:t>。注意，如果</a:t>
            </a:r>
            <a:endParaRPr lang="zh-CN" altLang="en-US"/>
          </a:p>
          <a:p>
            <a:r>
              <a:rPr lang="zh-CN" altLang="en-US"/>
              <a:t>一个节点很深，那么在其路径上就存在许多的节点也相对较深，通过重新构造可以使对所有这些节点的</a:t>
            </a:r>
            <a:endParaRPr lang="zh-CN" altLang="en-US"/>
          </a:p>
          <a:p>
            <a:r>
              <a:rPr lang="zh-CN" altLang="en-US"/>
              <a:t>进一步访问所花费的时间变少。因此，如果节点过深，那么我们还要求重新构造应具有平衡这棵树(到</a:t>
            </a:r>
            <a:endParaRPr lang="zh-CN" altLang="en-US"/>
          </a:p>
          <a:p>
            <a:r>
              <a:rPr lang="zh-CN" altLang="en-US"/>
              <a:t>某种程度)的作用。除在理论上给出好的时间界外，这种方法还可能有实际的效用，因为在许多应用中</a:t>
            </a:r>
            <a:endParaRPr lang="zh-CN" altLang="en-US"/>
          </a:p>
          <a:p>
            <a:r>
              <a:rPr lang="zh-CN" altLang="en-US"/>
              <a:t>当一个节点被访问时，它就很可能不久再被访问到。研究表明，这种情况的发生比人们预料的要频繁得</a:t>
            </a:r>
            <a:endParaRPr lang="zh-CN" altLang="en-US"/>
          </a:p>
          <a:p>
            <a:r>
              <a:rPr lang="zh-CN" altLang="en-US"/>
              <a:t>多。另外，伸展树还</a:t>
            </a:r>
            <a:r>
              <a:rPr lang="zh-CN" altLang="en-US">
                <a:solidFill>
                  <a:srgbClr val="FF0000"/>
                </a:solidFill>
              </a:rPr>
              <a:t>不要求保留高度或平衡信息</a:t>
            </a:r>
            <a:r>
              <a:rPr lang="zh-CN" altLang="en-US"/>
              <a:t>，因此它在某种程度上节省空间并简化代码(特别是当</a:t>
            </a:r>
            <a:endParaRPr lang="zh-CN" altLang="en-US"/>
          </a:p>
          <a:p>
            <a:r>
              <a:rPr lang="zh-CN" altLang="en-US"/>
              <a:t>实现例程经过审慎考虑而被写出的时候)。</a:t>
            </a:r>
            <a:endParaRPr lang="zh-CN" altLang="en-US"/>
          </a:p>
        </p:txBody>
      </p:sp>
    </p:spTree>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dirty="0">
                <a:sym typeface="+mn-ea"/>
              </a:rPr>
              <a:t>4.5.1</a:t>
            </a:r>
            <a:r>
              <a:rPr lang="en-US" dirty="0">
                <a:sym typeface="+mn-ea"/>
              </a:rPr>
              <a:t> </a:t>
            </a:r>
            <a:r>
              <a:rPr dirty="0">
                <a:sym typeface="+mn-ea"/>
              </a:rPr>
              <a:t>一个简单的想法</a:t>
            </a:r>
            <a:endParaRPr dirty="0">
              <a:sym typeface="+mn-ea"/>
            </a:endParaRPr>
          </a:p>
        </p:txBody>
      </p:sp>
      <p:sp>
        <p:nvSpPr>
          <p:cNvPr id="3" name="内容占位符 2"/>
          <p:cNvSpPr/>
          <p:nvPr>
            <p:ph idx="1"/>
          </p:nvPr>
        </p:nvSpPr>
        <p:spPr/>
        <p:txBody>
          <a:bodyPr>
            <a:normAutofit/>
          </a:bodyPr>
          <a:p>
            <a:r>
              <a:rPr lang="zh-CN" altLang="en-US"/>
              <a:t>实施上面描述的重新构造的一种方法是执行单旋转，</a:t>
            </a:r>
            <a:r>
              <a:rPr lang="zh-CN" altLang="en-US">
                <a:solidFill>
                  <a:srgbClr val="FF0000"/>
                </a:solidFill>
              </a:rPr>
              <a:t>从下向上</a:t>
            </a:r>
            <a:r>
              <a:rPr lang="zh-CN" altLang="en-US"/>
              <a:t>进行。这意味着我们将在访问路径上的每</a:t>
            </a:r>
            <a:endParaRPr lang="zh-CN" altLang="en-US"/>
          </a:p>
          <a:p>
            <a:r>
              <a:rPr lang="zh-CN" altLang="en-US"/>
              <a:t>一个节点和它们的父节点实施旋转。作为例子，考虑在下面的树中对k</a:t>
            </a:r>
            <a:r>
              <a:rPr lang="en-US" altLang="zh-CN" baseline="-25000"/>
              <a:t>1</a:t>
            </a:r>
            <a:r>
              <a:rPr lang="zh-CN" altLang="en-US"/>
              <a:t>进行一次访问(一次Find)之后所</a:t>
            </a:r>
            <a:endParaRPr lang="zh-CN" altLang="en-US"/>
          </a:p>
          <a:p>
            <a:r>
              <a:rPr lang="zh-CN" altLang="en-US"/>
              <a:t>发生的情况。</a:t>
            </a:r>
            <a:endParaRPr lang="zh-CN" altLang="en-US"/>
          </a:p>
        </p:txBody>
      </p:sp>
      <p:pic>
        <p:nvPicPr>
          <p:cNvPr id="4" name="图片 3"/>
          <p:cNvPicPr>
            <a:picLocks noChangeAspect="1"/>
          </p:cNvPicPr>
          <p:nvPr>
            <p:custDataLst>
              <p:tags r:id="rId1"/>
            </p:custDataLst>
          </p:nvPr>
        </p:nvPicPr>
        <p:blipFill>
          <a:blip r:embed="rId2"/>
          <a:stretch>
            <a:fillRect/>
          </a:stretch>
        </p:blipFill>
        <p:spPr>
          <a:xfrm>
            <a:off x="3225165" y="3137535"/>
            <a:ext cx="5486400" cy="2105025"/>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a:bodyPr>
          <a:lstStyle/>
          <a:p>
            <a:r>
              <a:rPr lang="zh-CN" dirty="0"/>
              <a:t>上面的讨论导致递归的前两个基本法则：</a:t>
            </a:r>
            <a:endParaRPr lang="zh-CN" dirty="0"/>
          </a:p>
          <a:p>
            <a:endParaRPr lang="zh-CN" dirty="0"/>
          </a:p>
          <a:p>
            <a:endParaRPr lang="zh-CN" dirty="0"/>
          </a:p>
          <a:p>
            <a:endParaRPr lang="zh-CN" dirty="0"/>
          </a:p>
          <a:p>
            <a:endParaRPr lang="zh-CN" dirty="0"/>
          </a:p>
          <a:p>
            <a:endParaRPr lang="zh-CN" dirty="0"/>
          </a:p>
          <a:p>
            <a:endParaRPr lang="zh-CN" dirty="0"/>
          </a:p>
          <a:p>
            <a:r>
              <a:rPr lang="en-US" altLang="zh-CN" dirty="0"/>
              <a:t>				</a:t>
            </a:r>
            <a:r>
              <a:rPr lang="zh-CN" dirty="0"/>
              <a:t>图</a:t>
            </a:r>
            <a:r>
              <a:rPr lang="en-US" altLang="zh-CN" dirty="0"/>
              <a:t>1-3 </a:t>
            </a:r>
            <a:r>
              <a:rPr lang="zh-CN" altLang="en-US" dirty="0"/>
              <a:t>无终止递归程序</a:t>
            </a:r>
            <a:endParaRPr lang="zh-CN" altLang="en-US" dirty="0"/>
          </a:p>
        </p:txBody>
      </p:sp>
      <p:sp>
        <p:nvSpPr>
          <p:cNvPr id="2" name="标题 1"/>
          <p:cNvSpPr>
            <a:spLocks noGrp="1"/>
          </p:cNvSpPr>
          <p:nvPr>
            <p:ph type="title"/>
          </p:nvPr>
        </p:nvSpPr>
        <p:spPr/>
        <p:txBody>
          <a:bodyPr/>
          <a:lstStyle/>
          <a:p>
            <a:r>
              <a:rPr dirty="0"/>
              <a:t>1.3 递归简论</a:t>
            </a:r>
            <a:endParaRPr dirty="0"/>
          </a:p>
        </p:txBody>
      </p:sp>
      <p:pic>
        <p:nvPicPr>
          <p:cNvPr id="5" name="图片 4"/>
          <p:cNvPicPr>
            <a:picLocks noChangeAspect="1"/>
          </p:cNvPicPr>
          <p:nvPr/>
        </p:nvPicPr>
        <p:blipFill>
          <a:blip r:embed="rId1"/>
          <a:stretch>
            <a:fillRect/>
          </a:stretch>
        </p:blipFill>
        <p:spPr>
          <a:xfrm>
            <a:off x="3038475" y="2552700"/>
            <a:ext cx="6115050" cy="1752600"/>
          </a:xfrm>
          <a:prstGeom prst="rect">
            <a:avLst/>
          </a:prstGeom>
        </p:spPr>
      </p:pic>
    </p:spTree>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dirty="0">
                <a:sym typeface="+mn-ea"/>
              </a:rPr>
              <a:t>4.5.1</a:t>
            </a:r>
            <a:r>
              <a:rPr lang="en-US" dirty="0">
                <a:sym typeface="+mn-ea"/>
              </a:rPr>
              <a:t> </a:t>
            </a:r>
            <a:r>
              <a:rPr dirty="0">
                <a:sym typeface="+mn-ea"/>
              </a:rPr>
              <a:t>一个简单的想法</a:t>
            </a:r>
            <a:endParaRPr dirty="0">
              <a:sym typeface="+mn-ea"/>
            </a:endParaRPr>
          </a:p>
        </p:txBody>
      </p:sp>
      <p:sp>
        <p:nvSpPr>
          <p:cNvPr id="3" name="内容占位符 2"/>
          <p:cNvSpPr/>
          <p:nvPr>
            <p:ph idx="1"/>
          </p:nvPr>
        </p:nvSpPr>
        <p:spPr/>
        <p:txBody>
          <a:bodyPr>
            <a:normAutofit/>
          </a:bodyPr>
          <a:p>
            <a:r>
              <a:rPr lang="zh-CN" altLang="en-US"/>
              <a:t>虚线是访问的路径。首先，我们在k</a:t>
            </a:r>
            <a:r>
              <a:rPr lang="en-US" altLang="zh-CN" baseline="-25000"/>
              <a:t>1</a:t>
            </a:r>
            <a:r>
              <a:rPr lang="zh-CN" altLang="en-US"/>
              <a:t>和它的父节点之间实施一次单旋转，得到下面的树：</a:t>
            </a:r>
            <a:endParaRPr lang="zh-CN" altLang="en-US"/>
          </a:p>
          <a:p>
            <a:r>
              <a:rPr lang="en-US" altLang="zh-CN"/>
              <a:t>	</a:t>
            </a:r>
            <a:endParaRPr lang="en-US" altLang="zh-CN"/>
          </a:p>
        </p:txBody>
      </p:sp>
      <p:pic>
        <p:nvPicPr>
          <p:cNvPr id="5" name="图片 4"/>
          <p:cNvPicPr>
            <a:picLocks noChangeAspect="1"/>
          </p:cNvPicPr>
          <p:nvPr/>
        </p:nvPicPr>
        <p:blipFill>
          <a:blip r:embed="rId1"/>
          <a:stretch>
            <a:fillRect/>
          </a:stretch>
        </p:blipFill>
        <p:spPr>
          <a:xfrm>
            <a:off x="3271520" y="2653030"/>
            <a:ext cx="5648325" cy="2200275"/>
          </a:xfrm>
          <a:prstGeom prst="rect">
            <a:avLst/>
          </a:prstGeom>
        </p:spPr>
      </p:pic>
    </p:spTree>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dirty="0">
                <a:sym typeface="+mn-ea"/>
              </a:rPr>
              <a:t>4.5.1</a:t>
            </a:r>
            <a:r>
              <a:rPr lang="en-US" dirty="0">
                <a:sym typeface="+mn-ea"/>
              </a:rPr>
              <a:t> </a:t>
            </a:r>
            <a:r>
              <a:rPr dirty="0">
                <a:sym typeface="+mn-ea"/>
              </a:rPr>
              <a:t>一个简单的想法</a:t>
            </a:r>
            <a:endParaRPr dirty="0">
              <a:sym typeface="+mn-ea"/>
            </a:endParaRPr>
          </a:p>
        </p:txBody>
      </p:sp>
      <p:sp>
        <p:nvSpPr>
          <p:cNvPr id="3" name="内容占位符 2"/>
          <p:cNvSpPr/>
          <p:nvPr>
            <p:ph idx="1"/>
          </p:nvPr>
        </p:nvSpPr>
        <p:spPr/>
        <p:txBody>
          <a:bodyPr>
            <a:normAutofit/>
          </a:bodyPr>
          <a:p>
            <a:r>
              <a:t>然后，我们在</a:t>
            </a:r>
            <a:r>
              <a:rPr lang="en-US"/>
              <a:t>k</a:t>
            </a:r>
            <a:r>
              <a:rPr lang="en-US" baseline="-25000"/>
              <a:t>1</a:t>
            </a:r>
            <a:r>
              <a:t>和k</a:t>
            </a:r>
            <a:r>
              <a:rPr lang="en-US" baseline="-25000"/>
              <a:t>3</a:t>
            </a:r>
            <a:r>
              <a:t>之间旋转，得到下一棵树</a:t>
            </a:r>
            <a:r>
              <a:rPr lang="en-US"/>
              <a:t>:</a:t>
            </a:r>
            <a:endParaRPr lang="en-US"/>
          </a:p>
        </p:txBody>
      </p:sp>
      <p:pic>
        <p:nvPicPr>
          <p:cNvPr id="4" name="图片 3"/>
          <p:cNvPicPr>
            <a:picLocks noChangeAspect="1"/>
          </p:cNvPicPr>
          <p:nvPr/>
        </p:nvPicPr>
        <p:blipFill>
          <a:blip r:embed="rId1"/>
          <a:stretch>
            <a:fillRect/>
          </a:stretch>
        </p:blipFill>
        <p:spPr>
          <a:xfrm>
            <a:off x="3352800" y="2611755"/>
            <a:ext cx="5486400" cy="2114550"/>
          </a:xfrm>
          <a:prstGeom prst="rect">
            <a:avLst/>
          </a:prstGeom>
        </p:spPr>
      </p:pic>
    </p:spTree>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dirty="0">
                <a:sym typeface="+mn-ea"/>
              </a:rPr>
              <a:t>4.5.1</a:t>
            </a:r>
            <a:r>
              <a:rPr lang="en-US" dirty="0">
                <a:sym typeface="+mn-ea"/>
              </a:rPr>
              <a:t> </a:t>
            </a:r>
            <a:r>
              <a:rPr dirty="0">
                <a:sym typeface="+mn-ea"/>
              </a:rPr>
              <a:t>一个简单的想法</a:t>
            </a:r>
            <a:endParaRPr dirty="0">
              <a:sym typeface="+mn-ea"/>
            </a:endParaRPr>
          </a:p>
        </p:txBody>
      </p:sp>
      <p:sp>
        <p:nvSpPr>
          <p:cNvPr id="3" name="内容占位符 2"/>
          <p:cNvSpPr/>
          <p:nvPr>
            <p:ph idx="1"/>
          </p:nvPr>
        </p:nvSpPr>
        <p:spPr/>
        <p:txBody>
          <a:bodyPr>
            <a:normAutofit/>
          </a:bodyPr>
          <a:p>
            <a:r>
              <a:rPr lang="zh-CN" altLang="en-US"/>
              <a:t>再实行两次旋转直到</a:t>
            </a:r>
            <a:r>
              <a:rPr lang="en-US" altLang="zh-CN"/>
              <a:t>k</a:t>
            </a:r>
            <a:r>
              <a:rPr lang="en-US" altLang="zh-CN" baseline="-25000"/>
              <a:t>1</a:t>
            </a:r>
            <a:r>
              <a:rPr lang="zh-CN" altLang="en-US"/>
              <a:t>到达树根</a:t>
            </a:r>
            <a:r>
              <a:rPr lang="en-US" altLang="zh-CN"/>
              <a:t>:</a:t>
            </a:r>
            <a:endParaRPr lang="en-US" altLang="zh-CN"/>
          </a:p>
        </p:txBody>
      </p:sp>
      <p:pic>
        <p:nvPicPr>
          <p:cNvPr id="5" name="图片 4"/>
          <p:cNvPicPr>
            <a:picLocks noChangeAspect="1"/>
          </p:cNvPicPr>
          <p:nvPr/>
        </p:nvPicPr>
        <p:blipFill>
          <a:blip r:embed="rId1"/>
          <a:stretch>
            <a:fillRect/>
          </a:stretch>
        </p:blipFill>
        <p:spPr>
          <a:xfrm>
            <a:off x="3128645" y="2030095"/>
            <a:ext cx="5934075" cy="4505325"/>
          </a:xfrm>
          <a:prstGeom prst="rect">
            <a:avLst/>
          </a:prstGeom>
        </p:spPr>
      </p:pic>
    </p:spTree>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dirty="0">
                <a:sym typeface="+mn-ea"/>
              </a:rPr>
              <a:t>4.5.1</a:t>
            </a:r>
            <a:r>
              <a:rPr lang="en-US" dirty="0">
                <a:sym typeface="+mn-ea"/>
              </a:rPr>
              <a:t> </a:t>
            </a:r>
            <a:r>
              <a:rPr dirty="0">
                <a:sym typeface="+mn-ea"/>
              </a:rPr>
              <a:t>一个简单的想法</a:t>
            </a:r>
            <a:endParaRPr dirty="0">
              <a:sym typeface="+mn-ea"/>
            </a:endParaRPr>
          </a:p>
        </p:txBody>
      </p:sp>
      <p:sp>
        <p:nvSpPr>
          <p:cNvPr id="3" name="内容占位符 2"/>
          <p:cNvSpPr/>
          <p:nvPr>
            <p:ph idx="1"/>
          </p:nvPr>
        </p:nvSpPr>
        <p:spPr/>
        <p:txBody>
          <a:bodyPr>
            <a:normAutofit/>
          </a:bodyPr>
          <a:p>
            <a:r>
              <a:t>这些旋转的效果是将k</a:t>
            </a:r>
            <a:r>
              <a:rPr lang="en-US" baseline="-25000"/>
              <a:t>1</a:t>
            </a:r>
            <a:r>
              <a:t>一直推向树根，使得对k</a:t>
            </a:r>
            <a:r>
              <a:rPr lang="en-US" baseline="-25000"/>
              <a:t>1</a:t>
            </a:r>
            <a:r>
              <a:t>的进一步访问很容易(暂时的)。不足的是它把另外一个</a:t>
            </a:r>
          </a:p>
          <a:p>
            <a:r>
              <a:t>节点(k</a:t>
            </a:r>
            <a:r>
              <a:rPr baseline="-25000"/>
              <a:t>3</a:t>
            </a:r>
            <a:r>
              <a:t>)几乎推向和k</a:t>
            </a:r>
            <a:r>
              <a:rPr lang="en-US" baseline="-25000"/>
              <a:t>1</a:t>
            </a:r>
            <a:r>
              <a:t>以前同样的深度。而对那个节点的访问又将把另外的节点向深处推进，如此等等。</a:t>
            </a:r>
          </a:p>
          <a:p>
            <a:r>
              <a:t>虽然这个策略使得对k</a:t>
            </a:r>
            <a:r>
              <a:rPr lang="en-US" baseline="-25000"/>
              <a:t>1</a:t>
            </a:r>
            <a:r>
              <a:t>的访问花费时间减少，但是它并没有明显地改变(原先)访问路径上其他节点的状</a:t>
            </a:r>
          </a:p>
          <a:p>
            <a:r>
              <a:t>况。事实上可以证明，对于这种策略将会存在一系列</a:t>
            </a:r>
            <a:r>
              <a:rPr lang="en-US"/>
              <a:t>M</a:t>
            </a:r>
            <a:r>
              <a:t>个操作共需要</a:t>
            </a:r>
            <a:r>
              <a:rPr>
                <a:latin typeface="Arial" panose="020B0604020202020204" pitchFamily="34" charset="0"/>
                <a:cs typeface="Arial" panose="020B0604020202020204" pitchFamily="34" charset="0"/>
              </a:rPr>
              <a:t>Ω</a:t>
            </a:r>
            <a:r>
              <a:t>(M·N)的时间，因此这个想法还</a:t>
            </a:r>
          </a:p>
          <a:p>
            <a:r>
              <a:t>不够好。</a:t>
            </a:r>
          </a:p>
          <a:p/>
          <a:p>
            <a:r>
              <a:t>证明这件事最简单的方法是考虑向初始的空树插</a:t>
            </a:r>
            <a:r>
              <a:rPr lang="zh-CN"/>
              <a:t>入</a:t>
            </a:r>
            <a:r>
              <a:t>关键字1，2，3，...，N所形成的树(请将这个例子算</a:t>
            </a:r>
          </a:p>
          <a:p>
            <a:r>
              <a:t>出)。由此得到一棵树，这棵树只由一些左儿子构成。由于建立这棵树总共花费时间为</a:t>
            </a:r>
            <a:r>
              <a:rPr b="1"/>
              <a:t>O</a:t>
            </a:r>
            <a:r>
              <a:t>(N)，因此这未</a:t>
            </a:r>
          </a:p>
          <a:p>
            <a:r>
              <a:t>必就有多坏。问题在于访问关键字为1的节点花费N-1个单元的时间。在这些旋转完成以后，对关键字为</a:t>
            </a:r>
          </a:p>
          <a:p>
            <a:r>
              <a:t>2的节点的一次访问花费N-2个单元的时间。依序访问所有关键字的总时间是</a:t>
            </a:r>
            <a:r>
              <a:rPr lang="en-US"/>
              <a:t>      </a:t>
            </a:r>
            <a:r>
              <a:t>=</a:t>
            </a:r>
            <a:r>
              <a:rPr>
                <a:latin typeface="Arial" panose="020B0604020202020204" pitchFamily="34" charset="0"/>
                <a:cs typeface="Arial" panose="020B0604020202020204" pitchFamily="34" charset="0"/>
                <a:sym typeface="+mn-ea"/>
              </a:rPr>
              <a:t>Ω</a:t>
            </a:r>
            <a:r>
              <a:t>(N²)</a:t>
            </a:r>
            <a:r>
              <a:rPr lang="zh-CN"/>
              <a:t>。</a:t>
            </a:r>
            <a:r>
              <a:t>在它们都</a:t>
            </a:r>
          </a:p>
          <a:p>
            <a:r>
              <a:t>被访问以后，该树转变</a:t>
            </a:r>
            <a:r>
              <a:rPr lang="zh-CN"/>
              <a:t>回</a:t>
            </a:r>
            <a:r>
              <a:t>原始状态，且我们可能重复这个访问顺序。</a:t>
            </a:r>
          </a:p>
        </p:txBody>
      </p:sp>
      <p:graphicFrame>
        <p:nvGraphicFramePr>
          <p:cNvPr id="4" name="对象 3">
            <a:hlinkClick r:id="" action="ppaction://ole?verb="/>
          </p:cNvPr>
          <p:cNvGraphicFramePr>
            <a:graphicFrameLocks noChangeAspect="1"/>
          </p:cNvGraphicFramePr>
          <p:nvPr/>
        </p:nvGraphicFramePr>
        <p:xfrm>
          <a:off x="8544560" y="5272405"/>
          <a:ext cx="527050" cy="404495"/>
        </p:xfrm>
        <a:graphic>
          <a:graphicData uri="http://schemas.openxmlformats.org/presentationml/2006/ole">
            <mc:AlternateContent xmlns:mc="http://schemas.openxmlformats.org/markup-compatibility/2006">
              <mc:Choice xmlns:v="urn:schemas-microsoft-com:vml" Requires="v">
                <p:oleObj spid="_x0000_s1025" name="" r:id="rId1" imgW="381000" imgH="292100" progId="Equation.KSEE3">
                  <p:embed/>
                </p:oleObj>
              </mc:Choice>
              <mc:Fallback>
                <p:oleObj name="" r:id="rId1" imgW="381000" imgH="292100" progId="Equation.KSEE3">
                  <p:embed/>
                  <p:pic>
                    <p:nvPicPr>
                      <p:cNvPr id="0" name="图片 1024"/>
                      <p:cNvPicPr/>
                      <p:nvPr/>
                    </p:nvPicPr>
                    <p:blipFill>
                      <a:blip r:embed="rId2"/>
                      <a:stretch>
                        <a:fillRect/>
                      </a:stretch>
                    </p:blipFill>
                    <p:spPr>
                      <a:xfrm>
                        <a:off x="8544560" y="5272405"/>
                        <a:ext cx="527050" cy="404495"/>
                      </a:xfrm>
                      <a:prstGeom prst="rect">
                        <a:avLst/>
                      </a:prstGeom>
                    </p:spPr>
                  </p:pic>
                </p:oleObj>
              </mc:Fallback>
            </mc:AlternateContent>
          </a:graphicData>
        </a:graphic>
      </p:graphicFrame>
    </p:spTree>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dirty="0">
                <a:sym typeface="+mn-ea"/>
              </a:rPr>
              <a:t>4.5.2 展开</a:t>
            </a:r>
            <a:endParaRPr dirty="0">
              <a:sym typeface="+mn-ea"/>
            </a:endParaRPr>
          </a:p>
        </p:txBody>
      </p:sp>
      <p:sp>
        <p:nvSpPr>
          <p:cNvPr id="3" name="内容占位符 2"/>
          <p:cNvSpPr/>
          <p:nvPr>
            <p:ph idx="1"/>
          </p:nvPr>
        </p:nvSpPr>
        <p:spPr/>
        <p:txBody>
          <a:bodyPr>
            <a:normAutofit lnSpcReduction="20000"/>
          </a:bodyPr>
          <a:p>
            <a:r>
              <a:t>展开(Splaying)的思路类似于前面介绍的旋转的想法，不过在旋转如何实施上我们稍微有些选择的余地。</a:t>
            </a:r>
          </a:p>
          <a:p>
            <a:r>
              <a:t>我们仍然</a:t>
            </a:r>
            <a:r>
              <a:rPr>
                <a:solidFill>
                  <a:srgbClr val="FF0000"/>
                </a:solidFill>
              </a:rPr>
              <a:t>从底部向上</a:t>
            </a:r>
            <a:r>
              <a:t>沿着访问路径旋转。令X是在访问路径上的一个(非根)节点，我们将在这个路径上</a:t>
            </a:r>
          </a:p>
          <a:p>
            <a:r>
              <a:t>实施旋转操作。如果X的父节点是树根，那么我们只要旋转X和树根。这就是沿着访问路径上的最后的旋</a:t>
            </a:r>
          </a:p>
          <a:p>
            <a:r>
              <a:t>转。否则，X就有父亲(P)和祖父(G)，存在两种情况以及对称的情形要考虑。第一种情况是</a:t>
            </a:r>
            <a:r>
              <a:rPr>
                <a:solidFill>
                  <a:srgbClr val="FF0000"/>
                </a:solidFill>
              </a:rPr>
              <a:t>之字形(zig-</a:t>
            </a:r>
            <a:endParaRPr>
              <a:solidFill>
                <a:srgbClr val="FF0000"/>
              </a:solidFill>
            </a:endParaRPr>
          </a:p>
          <a:p>
            <a:r>
              <a:rPr>
                <a:solidFill>
                  <a:srgbClr val="FF0000"/>
                </a:solidFill>
              </a:rPr>
              <a:t>zag)情形</a:t>
            </a:r>
            <a:r>
              <a:t>(见图4-44)。这里，X是右儿子的形式，P是左儿子的形式(反之亦然)。如果是这种情况，那么</a:t>
            </a:r>
          </a:p>
          <a:p>
            <a:r>
              <a:t>我们就执行一次像AVL那样的</a:t>
            </a:r>
            <a:r>
              <a:rPr>
                <a:solidFill>
                  <a:srgbClr val="FF0000"/>
                </a:solidFill>
              </a:rPr>
              <a:t>双旋转</a:t>
            </a:r>
            <a:r>
              <a:t>。否则，出现另一种</a:t>
            </a:r>
            <a:r>
              <a:rPr>
                <a:solidFill>
                  <a:srgbClr val="FF0000"/>
                </a:solidFill>
              </a:rPr>
              <a:t>一字形(zig-zig)情形</a:t>
            </a:r>
            <a:r>
              <a:t>：X和P或者都是左儿子， </a:t>
            </a:r>
          </a:p>
          <a:p>
            <a:r>
              <a:t>或者都是右儿子。在这种情况下，我们把图4-45左边的树变换成右边的树。</a:t>
            </a:r>
          </a:p>
        </p:txBody>
      </p:sp>
    </p:spTree>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dirty="0">
                <a:sym typeface="+mn-ea"/>
              </a:rPr>
              <a:t>4.5.2 展开</a:t>
            </a:r>
            <a:endParaRPr dirty="0">
              <a:sym typeface="+mn-ea"/>
            </a:endParaRPr>
          </a:p>
        </p:txBody>
      </p:sp>
      <p:pic>
        <p:nvPicPr>
          <p:cNvPr id="7" name="内容占位符 6"/>
          <p:cNvPicPr>
            <a:picLocks noChangeAspect="1"/>
          </p:cNvPicPr>
          <p:nvPr>
            <p:ph idx="1"/>
          </p:nvPr>
        </p:nvPicPr>
        <p:blipFill>
          <a:blip r:embed="rId1"/>
          <a:stretch>
            <a:fillRect/>
          </a:stretch>
        </p:blipFill>
        <p:spPr>
          <a:xfrm>
            <a:off x="3388995" y="4350385"/>
            <a:ext cx="5695950" cy="1390650"/>
          </a:xfrm>
          <a:prstGeom prst="rect">
            <a:avLst/>
          </a:prstGeom>
        </p:spPr>
      </p:pic>
      <p:pic>
        <p:nvPicPr>
          <p:cNvPr id="10" name="图片 9"/>
          <p:cNvPicPr>
            <a:picLocks noChangeAspect="1"/>
          </p:cNvPicPr>
          <p:nvPr/>
        </p:nvPicPr>
        <p:blipFill>
          <a:blip r:embed="rId2"/>
          <a:stretch>
            <a:fillRect/>
          </a:stretch>
        </p:blipFill>
        <p:spPr>
          <a:xfrm>
            <a:off x="5103495" y="5882640"/>
            <a:ext cx="2266950" cy="342900"/>
          </a:xfrm>
          <a:prstGeom prst="rect">
            <a:avLst/>
          </a:prstGeom>
        </p:spPr>
      </p:pic>
      <p:pic>
        <p:nvPicPr>
          <p:cNvPr id="11" name="图片 10"/>
          <p:cNvPicPr>
            <a:picLocks noChangeAspect="1"/>
          </p:cNvPicPr>
          <p:nvPr/>
        </p:nvPicPr>
        <p:blipFill>
          <a:blip r:embed="rId3"/>
          <a:stretch>
            <a:fillRect/>
          </a:stretch>
        </p:blipFill>
        <p:spPr>
          <a:xfrm>
            <a:off x="3267075" y="1691005"/>
            <a:ext cx="5657850" cy="1524000"/>
          </a:xfrm>
          <a:prstGeom prst="rect">
            <a:avLst/>
          </a:prstGeom>
        </p:spPr>
      </p:pic>
      <p:pic>
        <p:nvPicPr>
          <p:cNvPr id="12" name="图片 11"/>
          <p:cNvPicPr>
            <a:picLocks noChangeAspect="1"/>
          </p:cNvPicPr>
          <p:nvPr/>
        </p:nvPicPr>
        <p:blipFill>
          <a:blip r:embed="rId4"/>
          <a:stretch>
            <a:fillRect/>
          </a:stretch>
        </p:blipFill>
        <p:spPr>
          <a:xfrm>
            <a:off x="4778375" y="3401060"/>
            <a:ext cx="2381250" cy="352425"/>
          </a:xfrm>
          <a:prstGeom prst="rect">
            <a:avLst/>
          </a:prstGeom>
        </p:spPr>
      </p:pic>
    </p:spTree>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dirty="0">
                <a:sym typeface="+mn-ea"/>
              </a:rPr>
              <a:t>4.5.2 展开</a:t>
            </a:r>
            <a:endParaRPr dirty="0">
              <a:sym typeface="+mn-ea"/>
            </a:endParaRPr>
          </a:p>
        </p:txBody>
      </p:sp>
      <p:sp>
        <p:nvSpPr>
          <p:cNvPr id="3" name="内容占位符 2"/>
          <p:cNvSpPr/>
          <p:nvPr>
            <p:ph idx="1"/>
          </p:nvPr>
        </p:nvSpPr>
        <p:spPr/>
        <p:txBody>
          <a:bodyPr/>
          <a:p>
            <a:r>
              <a:rPr lang="zh-CN" altLang="en-US"/>
              <a:t>作为例子，考虑来自最后的例子中的树，对</a:t>
            </a:r>
            <a:r>
              <a:rPr lang="en-US" altLang="zh-CN"/>
              <a:t>k</a:t>
            </a:r>
            <a:r>
              <a:rPr lang="en-US" altLang="zh-CN" baseline="-25000"/>
              <a:t>1</a:t>
            </a:r>
            <a:r>
              <a:rPr lang="zh-CN" altLang="en-US"/>
              <a:t>执行一次</a:t>
            </a:r>
            <a:r>
              <a:rPr lang="en-US" altLang="zh-CN"/>
              <a:t>Find</a:t>
            </a:r>
            <a:r>
              <a:rPr lang="zh-CN" altLang="en-US"/>
              <a:t>：</a:t>
            </a:r>
            <a:endParaRPr lang="zh-CN" altLang="en-US"/>
          </a:p>
        </p:txBody>
      </p:sp>
      <p:pic>
        <p:nvPicPr>
          <p:cNvPr id="4" name="图片 3"/>
          <p:cNvPicPr>
            <a:picLocks noChangeAspect="1"/>
          </p:cNvPicPr>
          <p:nvPr/>
        </p:nvPicPr>
        <p:blipFill>
          <a:blip r:embed="rId1"/>
          <a:stretch>
            <a:fillRect/>
          </a:stretch>
        </p:blipFill>
        <p:spPr>
          <a:xfrm>
            <a:off x="3347720" y="2469515"/>
            <a:ext cx="5495925" cy="2286000"/>
          </a:xfrm>
          <a:prstGeom prst="rect">
            <a:avLst/>
          </a:prstGeom>
        </p:spPr>
      </p:pic>
    </p:spTree>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dirty="0">
                <a:sym typeface="+mn-ea"/>
              </a:rPr>
              <a:t>4.5.2 展开</a:t>
            </a:r>
            <a:endParaRPr dirty="0">
              <a:sym typeface="+mn-ea"/>
            </a:endParaRPr>
          </a:p>
        </p:txBody>
      </p:sp>
      <p:sp>
        <p:nvSpPr>
          <p:cNvPr id="3" name="内容占位符 2"/>
          <p:cNvSpPr/>
          <p:nvPr>
            <p:ph idx="1"/>
          </p:nvPr>
        </p:nvSpPr>
        <p:spPr/>
        <p:txBody>
          <a:bodyPr/>
          <a:p>
            <a:r>
              <a:rPr lang="zh-CN" altLang="en-US">
                <a:sym typeface="+mn-ea"/>
              </a:rPr>
              <a:t>展开的第一步是在k</a:t>
            </a:r>
            <a:r>
              <a:rPr lang="zh-CN" altLang="en-US" baseline="-25000">
                <a:sym typeface="+mn-ea"/>
              </a:rPr>
              <a:t>1</a:t>
            </a:r>
            <a:r>
              <a:rPr lang="zh-CN" altLang="en-US">
                <a:sym typeface="+mn-ea"/>
              </a:rPr>
              <a:t>，显然是一个之字形，因此我们用k</a:t>
            </a:r>
            <a:r>
              <a:rPr lang="zh-CN" altLang="en-US" baseline="-25000">
                <a:sym typeface="+mn-ea"/>
              </a:rPr>
              <a:t>1</a:t>
            </a:r>
            <a:r>
              <a:rPr lang="zh-CN" altLang="en-US">
                <a:sym typeface="+mn-ea"/>
              </a:rPr>
              <a:t>、k</a:t>
            </a:r>
            <a:r>
              <a:rPr lang="zh-CN" altLang="en-US" baseline="-25000">
                <a:sym typeface="+mn-ea"/>
              </a:rPr>
              <a:t>2</a:t>
            </a:r>
            <a:r>
              <a:rPr lang="zh-CN" altLang="en-US">
                <a:sym typeface="+mn-ea"/>
              </a:rPr>
              <a:t>和k</a:t>
            </a:r>
            <a:r>
              <a:rPr lang="en-US" altLang="zh-CN" baseline="-25000">
                <a:sym typeface="+mn-ea"/>
              </a:rPr>
              <a:t>3</a:t>
            </a:r>
            <a:r>
              <a:rPr lang="zh-CN" altLang="en-US">
                <a:sym typeface="+mn-ea"/>
              </a:rPr>
              <a:t>执行一次标准的AVL双旋转。得到如下</a:t>
            </a:r>
            <a:endParaRPr lang="zh-CN" altLang="en-US">
              <a:sym typeface="+mn-ea"/>
            </a:endParaRPr>
          </a:p>
          <a:p>
            <a:r>
              <a:rPr lang="zh-CN" altLang="en-US">
                <a:sym typeface="+mn-ea"/>
              </a:rPr>
              <a:t>的树。</a:t>
            </a:r>
            <a:endParaRPr lang="zh-CN" altLang="en-US"/>
          </a:p>
        </p:txBody>
      </p:sp>
      <p:pic>
        <p:nvPicPr>
          <p:cNvPr id="6" name="图片 5"/>
          <p:cNvPicPr>
            <a:picLocks noChangeAspect="1"/>
          </p:cNvPicPr>
          <p:nvPr/>
        </p:nvPicPr>
        <p:blipFill>
          <a:blip r:embed="rId1"/>
          <a:stretch>
            <a:fillRect/>
          </a:stretch>
        </p:blipFill>
        <p:spPr>
          <a:xfrm>
            <a:off x="3295650" y="2762885"/>
            <a:ext cx="5600700" cy="1952625"/>
          </a:xfrm>
          <a:prstGeom prst="rect">
            <a:avLst/>
          </a:prstGeom>
        </p:spPr>
      </p:pic>
    </p:spTree>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dirty="0">
                <a:sym typeface="+mn-ea"/>
              </a:rPr>
              <a:t>4.5.2 展开</a:t>
            </a:r>
            <a:endParaRPr dirty="0">
              <a:sym typeface="+mn-ea"/>
            </a:endParaRPr>
          </a:p>
        </p:txBody>
      </p:sp>
      <p:sp>
        <p:nvSpPr>
          <p:cNvPr id="3" name="内容占位符 2"/>
          <p:cNvSpPr/>
          <p:nvPr>
            <p:ph idx="1"/>
          </p:nvPr>
        </p:nvSpPr>
        <p:spPr/>
        <p:txBody>
          <a:bodyPr/>
          <a:p>
            <a:r>
              <a:rPr>
                <a:sym typeface="+mn-ea"/>
              </a:rPr>
              <a:t>在k</a:t>
            </a:r>
            <a:r>
              <a:rPr lang="en-US" baseline="-25000">
                <a:sym typeface="+mn-ea"/>
              </a:rPr>
              <a:t>1</a:t>
            </a:r>
            <a:r>
              <a:rPr>
                <a:sym typeface="+mn-ea"/>
              </a:rPr>
              <a:t>展开的下一步是一个一字形，因此我们用k</a:t>
            </a:r>
            <a:r>
              <a:rPr baseline="-25000">
                <a:sym typeface="+mn-ea"/>
              </a:rPr>
              <a:t>1</a:t>
            </a:r>
            <a:r>
              <a:rPr>
                <a:sym typeface="+mn-ea"/>
              </a:rPr>
              <a:t>、k</a:t>
            </a:r>
            <a:r>
              <a:rPr lang="en-US" baseline="-25000">
                <a:sym typeface="+mn-ea"/>
              </a:rPr>
              <a:t>4</a:t>
            </a:r>
            <a:r>
              <a:rPr>
                <a:sym typeface="+mn-ea"/>
              </a:rPr>
              <a:t>和k</a:t>
            </a:r>
            <a:r>
              <a:rPr lang="en-US" baseline="-25000">
                <a:sym typeface="+mn-ea"/>
              </a:rPr>
              <a:t>5</a:t>
            </a:r>
            <a:r>
              <a:rPr>
                <a:sym typeface="+mn-ea"/>
              </a:rPr>
              <a:t>做一字形旋转，得到最后的树。</a:t>
            </a:r>
            <a:endParaRPr>
              <a:sym typeface="+mn-ea"/>
            </a:endParaRPr>
          </a:p>
        </p:txBody>
      </p:sp>
      <p:pic>
        <p:nvPicPr>
          <p:cNvPr id="4" name="图片 3"/>
          <p:cNvPicPr>
            <a:picLocks noChangeAspect="1"/>
          </p:cNvPicPr>
          <p:nvPr/>
        </p:nvPicPr>
        <p:blipFill>
          <a:blip r:embed="rId1"/>
          <a:stretch>
            <a:fillRect/>
          </a:stretch>
        </p:blipFill>
        <p:spPr>
          <a:xfrm>
            <a:off x="3181350" y="2585720"/>
            <a:ext cx="5829300" cy="1685925"/>
          </a:xfrm>
          <a:prstGeom prst="rect">
            <a:avLst/>
          </a:prstGeom>
        </p:spPr>
      </p:pic>
    </p:spTree>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dirty="0">
                <a:sym typeface="+mn-ea"/>
              </a:rPr>
              <a:t>4.5.2 展开</a:t>
            </a:r>
            <a:endParaRPr dirty="0">
              <a:sym typeface="+mn-ea"/>
            </a:endParaRPr>
          </a:p>
        </p:txBody>
      </p:sp>
      <p:sp>
        <p:nvSpPr>
          <p:cNvPr id="3" name="内容占位符 2"/>
          <p:cNvSpPr/>
          <p:nvPr>
            <p:ph idx="1"/>
          </p:nvPr>
        </p:nvSpPr>
        <p:spPr/>
        <p:txBody>
          <a:bodyPr>
            <a:normAutofit lnSpcReduction="10000"/>
          </a:bodyPr>
          <a:p>
            <a:r>
              <a:rPr>
                <a:sym typeface="+mn-ea"/>
              </a:rPr>
              <a:t>虽然从一些小例子很难看出来，但是展开操作不仅将访问的节点移动到根处，而且还有把访问路径上的</a:t>
            </a:r>
            <a:endParaRPr>
              <a:sym typeface="+mn-ea"/>
            </a:endParaRPr>
          </a:p>
          <a:p>
            <a:r>
              <a:rPr>
                <a:sym typeface="+mn-ea"/>
              </a:rPr>
              <a:t>大部分节点的深度大致减少一半的效果(某些浅的节点最多向下推后两个层次)。</a:t>
            </a:r>
            <a:endParaRPr>
              <a:sym typeface="+mn-ea"/>
            </a:endParaRPr>
          </a:p>
          <a:p>
            <a:endParaRPr>
              <a:sym typeface="+mn-ea"/>
            </a:endParaRPr>
          </a:p>
          <a:p>
            <a:r>
              <a:rPr>
                <a:sym typeface="+mn-ea"/>
              </a:rPr>
              <a:t>再来考虑将关键字为1，2，3，...，N的节点插入到初始空树中去的效果。如前所述可知共花费</a:t>
            </a:r>
            <a:r>
              <a:rPr b="1">
                <a:sym typeface="+mn-ea"/>
              </a:rPr>
              <a:t>O</a:t>
            </a:r>
            <a:r>
              <a:rPr>
                <a:sym typeface="+mn-ea"/>
              </a:rPr>
              <a:t>(N)时</a:t>
            </a:r>
            <a:endParaRPr>
              <a:sym typeface="+mn-ea"/>
            </a:endParaRPr>
          </a:p>
          <a:p>
            <a:r>
              <a:rPr>
                <a:sym typeface="+mn-ea"/>
              </a:rPr>
              <a:t>间并产生与一些简单旋转结果相同的树。图4-46指出在关键字为1的节点展开的结果。区别在于，在对</a:t>
            </a:r>
            <a:endParaRPr>
              <a:sym typeface="+mn-ea"/>
            </a:endParaRPr>
          </a:p>
          <a:p>
            <a:r>
              <a:rPr>
                <a:sym typeface="+mn-ea"/>
              </a:rPr>
              <a:t>关键字为1的节点访问(花费</a:t>
            </a:r>
            <a:r>
              <a:rPr lang="en-US">
                <a:sym typeface="+mn-ea"/>
              </a:rPr>
              <a:t>N</a:t>
            </a:r>
            <a:r>
              <a:rPr>
                <a:sym typeface="+mn-ea"/>
              </a:rPr>
              <a:t>-1个单元的时间)之后，对关键字为2的节点的访问只花费N/2个时间单元</a:t>
            </a:r>
            <a:endParaRPr>
              <a:sym typeface="+mn-ea"/>
            </a:endParaRPr>
          </a:p>
          <a:p>
            <a:r>
              <a:rPr>
                <a:sym typeface="+mn-ea"/>
              </a:rPr>
              <a:t>而不是</a:t>
            </a:r>
            <a:r>
              <a:rPr lang="en-US">
                <a:sym typeface="+mn-ea"/>
              </a:rPr>
              <a:t>N-</a:t>
            </a:r>
            <a:r>
              <a:rPr>
                <a:sym typeface="+mn-ea"/>
              </a:rPr>
              <a:t>2个时间单元；不存在像以前那么深的节点。</a:t>
            </a:r>
            <a:endParaRPr>
              <a:sym typeface="+mn-ea"/>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lnSpcReduction="10000"/>
          </a:bodyPr>
          <a:lstStyle/>
          <a:p>
            <a:r>
              <a:rPr lang="zh-CN" dirty="0"/>
              <a:t>1.</a:t>
            </a:r>
            <a:r>
              <a:rPr lang="zh-CN" dirty="0">
                <a:solidFill>
                  <a:srgbClr val="FF0000"/>
                </a:solidFill>
              </a:rPr>
              <a:t>基准情形</a:t>
            </a:r>
            <a:r>
              <a:rPr lang="zh-CN" dirty="0"/>
              <a:t>(base cas</a:t>
            </a:r>
            <a:r>
              <a:rPr lang="en-US" altLang="zh-CN" dirty="0"/>
              <a:t>e</a:t>
            </a:r>
            <a:r>
              <a:rPr lang="zh-CN" dirty="0"/>
              <a:t>)。你必须总要有某些基准的情形，它们不用递归就能求解。</a:t>
            </a:r>
            <a:endParaRPr lang="zh-CN" dirty="0"/>
          </a:p>
          <a:p>
            <a:endParaRPr lang="zh-CN" dirty="0"/>
          </a:p>
          <a:p>
            <a:r>
              <a:rPr lang="zh-CN" dirty="0"/>
              <a:t>2.</a:t>
            </a:r>
            <a:r>
              <a:rPr lang="zh-CN" dirty="0">
                <a:solidFill>
                  <a:srgbClr val="FF0000"/>
                </a:solidFill>
              </a:rPr>
              <a:t>不断推进</a:t>
            </a:r>
            <a:r>
              <a:rPr lang="zh-CN" dirty="0"/>
              <a:t>(making progress)。对于那些需要递归求解的情形，递归调用必须总能够朝着产生基准情</a:t>
            </a:r>
            <a:endParaRPr lang="zh-CN" dirty="0"/>
          </a:p>
          <a:p>
            <a:r>
              <a:rPr lang="zh-CN" dirty="0"/>
              <a:t>形的方向推进。</a:t>
            </a:r>
            <a:endParaRPr lang="zh-CN" dirty="0"/>
          </a:p>
          <a:p>
            <a:endParaRPr lang="zh-CN" dirty="0"/>
          </a:p>
          <a:p>
            <a:r>
              <a:rPr lang="zh-CN" dirty="0"/>
              <a:t>在本书中我们将用递归解决一些问题，作为非数学应用的一个例子，考虑一本大词典。词典中的词都是</a:t>
            </a:r>
            <a:endParaRPr lang="zh-CN" dirty="0"/>
          </a:p>
          <a:p>
            <a:r>
              <a:rPr lang="zh-CN" dirty="0"/>
              <a:t>用其他的词定义的。当我们查一个单词的时候，我们不理解对该词的解释，于是我们不得不再查出现在</a:t>
            </a:r>
            <a:endParaRPr lang="zh-CN" dirty="0"/>
          </a:p>
          <a:p>
            <a:r>
              <a:rPr lang="zh-CN" dirty="0"/>
              <a:t>解释中的一些词。而对这些词解释中的某些词我们又不理解，因此我们还要继续这种搜索。因为词典是</a:t>
            </a:r>
            <a:endParaRPr lang="zh-CN" dirty="0"/>
          </a:p>
          <a:p>
            <a:r>
              <a:rPr lang="zh-CN" dirty="0"/>
              <a:t>有限的，所以实际上，要么我们最终查到一处，明白此处解释巾所有的单词(从而理解这里的解释，并</a:t>
            </a:r>
            <a:endParaRPr lang="zh-CN" dirty="0"/>
          </a:p>
          <a:p>
            <a:r>
              <a:rPr lang="zh-CN" dirty="0"/>
              <a:t>按照查找的路径回头理解其余的解释)；要么我们发现这些解释形成一个循环，无法明白其中的意思，</a:t>
            </a:r>
            <a:endParaRPr lang="zh-CN" dirty="0"/>
          </a:p>
          <a:p>
            <a:r>
              <a:rPr lang="zh-CN" dirty="0"/>
              <a:t>或者在解释中需要我们理解的某个单词不在这本词典里。</a:t>
            </a:r>
            <a:endParaRPr lang="zh-CN" dirty="0"/>
          </a:p>
        </p:txBody>
      </p:sp>
      <p:sp>
        <p:nvSpPr>
          <p:cNvPr id="2" name="标题 1"/>
          <p:cNvSpPr>
            <a:spLocks noGrp="1"/>
          </p:cNvSpPr>
          <p:nvPr>
            <p:ph type="title"/>
          </p:nvPr>
        </p:nvSpPr>
        <p:spPr/>
        <p:txBody>
          <a:bodyPr/>
          <a:lstStyle/>
          <a:p>
            <a:r>
              <a:rPr dirty="0"/>
              <a:t>1.3 递归简论</a:t>
            </a:r>
            <a:endParaRPr dirty="0"/>
          </a:p>
        </p:txBody>
      </p:sp>
    </p:spTree>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dirty="0">
                <a:sym typeface="+mn-ea"/>
              </a:rPr>
              <a:t>4.5.2 展开</a:t>
            </a:r>
            <a:endParaRPr dirty="0">
              <a:sym typeface="+mn-ea"/>
            </a:endParaRPr>
          </a:p>
        </p:txBody>
      </p:sp>
      <p:pic>
        <p:nvPicPr>
          <p:cNvPr id="4" name="内容占位符 3"/>
          <p:cNvPicPr>
            <a:picLocks noChangeAspect="1"/>
          </p:cNvPicPr>
          <p:nvPr>
            <p:ph idx="1"/>
          </p:nvPr>
        </p:nvPicPr>
        <p:blipFill>
          <a:blip r:embed="rId1"/>
          <a:stretch>
            <a:fillRect/>
          </a:stretch>
        </p:blipFill>
        <p:spPr>
          <a:xfrm>
            <a:off x="3290570" y="2386330"/>
            <a:ext cx="5610225" cy="2295525"/>
          </a:xfrm>
          <a:prstGeom prst="rect">
            <a:avLst/>
          </a:prstGeom>
        </p:spPr>
      </p:pic>
      <p:pic>
        <p:nvPicPr>
          <p:cNvPr id="5" name="图片 4"/>
          <p:cNvPicPr>
            <a:picLocks noChangeAspect="1"/>
          </p:cNvPicPr>
          <p:nvPr/>
        </p:nvPicPr>
        <p:blipFill>
          <a:blip r:embed="rId2"/>
          <a:stretch>
            <a:fillRect/>
          </a:stretch>
        </p:blipFill>
        <p:spPr>
          <a:xfrm>
            <a:off x="4721860" y="5377180"/>
            <a:ext cx="2409825" cy="276225"/>
          </a:xfrm>
          <a:prstGeom prst="rect">
            <a:avLst/>
          </a:prstGeom>
        </p:spPr>
      </p:pic>
    </p:spTree>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dirty="0">
                <a:sym typeface="+mn-ea"/>
              </a:rPr>
              <a:t>4.5.2 展开</a:t>
            </a:r>
            <a:endParaRPr dirty="0">
              <a:sym typeface="+mn-ea"/>
            </a:endParaRPr>
          </a:p>
        </p:txBody>
      </p:sp>
      <p:sp>
        <p:nvSpPr>
          <p:cNvPr id="3" name="内容占位符 2"/>
          <p:cNvSpPr/>
          <p:nvPr>
            <p:ph idx="1"/>
          </p:nvPr>
        </p:nvSpPr>
        <p:spPr/>
        <p:txBody>
          <a:bodyPr>
            <a:normAutofit lnSpcReduction="10000"/>
          </a:bodyPr>
          <a:p>
            <a:r>
              <a:rPr>
                <a:sym typeface="+mn-ea"/>
              </a:rPr>
              <a:t>对关键字为2的节点的访问将把这些节点带到距根N/4的深度范围之内，并且如此进行下去直到深度大约</a:t>
            </a:r>
            <a:endParaRPr>
              <a:sym typeface="+mn-ea"/>
            </a:endParaRPr>
          </a:p>
          <a:p>
            <a:r>
              <a:rPr>
                <a:sym typeface="+mn-ea"/>
              </a:rPr>
              <a:t>为logN(N=7的例子太小，不能很好地看清这种效果)。图4-47到图4-55显示在32个节点的树中访问关键</a:t>
            </a:r>
            <a:endParaRPr>
              <a:sym typeface="+mn-ea"/>
            </a:endParaRPr>
          </a:p>
          <a:p>
            <a:r>
              <a:rPr>
                <a:sym typeface="+mn-ea"/>
              </a:rPr>
              <a:t>字1到9的结果，这棵树最初只含有左儿子。我们从伸展树得不到在简单旋转策略中常见的那种低效率的</a:t>
            </a:r>
            <a:endParaRPr>
              <a:sym typeface="+mn-ea"/>
            </a:endParaRPr>
          </a:p>
          <a:p>
            <a:r>
              <a:rPr>
                <a:sym typeface="+mn-ea"/>
              </a:rPr>
              <a:t>坏现象。(实际上，这个例子只是一种非常好的情况。有一个相当复杂的证明指出，对于这个例子，N次</a:t>
            </a:r>
            <a:endParaRPr>
              <a:sym typeface="+mn-ea"/>
            </a:endParaRPr>
          </a:p>
          <a:p>
            <a:r>
              <a:rPr>
                <a:sym typeface="+mn-ea"/>
              </a:rPr>
              <a:t>访问共耗费</a:t>
            </a:r>
            <a:r>
              <a:rPr b="1">
                <a:sym typeface="+mn-ea"/>
              </a:rPr>
              <a:t>O</a:t>
            </a:r>
            <a:r>
              <a:rPr>
                <a:sym typeface="+mn-ea"/>
              </a:rPr>
              <a:t>(N)的时间。)</a:t>
            </a:r>
            <a:endParaRPr>
              <a:sym typeface="+mn-ea"/>
            </a:endParaRPr>
          </a:p>
        </p:txBody>
      </p:sp>
    </p:spTree>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dirty="0">
                <a:sym typeface="+mn-ea"/>
              </a:rPr>
              <a:t>4.5.2 展开</a:t>
            </a:r>
            <a:endParaRPr dirty="0">
              <a:sym typeface="+mn-ea"/>
            </a:endParaRPr>
          </a:p>
        </p:txBody>
      </p:sp>
      <p:pic>
        <p:nvPicPr>
          <p:cNvPr id="5" name="内容占位符 4"/>
          <p:cNvPicPr>
            <a:picLocks noChangeAspect="1"/>
          </p:cNvPicPr>
          <p:nvPr>
            <p:ph idx="1"/>
          </p:nvPr>
        </p:nvPicPr>
        <p:blipFill>
          <a:blip r:embed="rId1"/>
          <a:stretch>
            <a:fillRect/>
          </a:stretch>
        </p:blipFill>
        <p:spPr>
          <a:xfrm>
            <a:off x="3368675" y="1691005"/>
            <a:ext cx="5454015" cy="4731385"/>
          </a:xfrm>
          <a:prstGeom prst="rect">
            <a:avLst/>
          </a:prstGeom>
        </p:spPr>
      </p:pic>
    </p:spTree>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dirty="0">
                <a:sym typeface="+mn-ea"/>
              </a:rPr>
              <a:t>4.5.2 展开</a:t>
            </a:r>
            <a:endParaRPr dirty="0">
              <a:sym typeface="+mn-ea"/>
            </a:endParaRPr>
          </a:p>
        </p:txBody>
      </p:sp>
      <p:pic>
        <p:nvPicPr>
          <p:cNvPr id="4" name="内容占位符 3"/>
          <p:cNvPicPr>
            <a:picLocks noChangeAspect="1"/>
          </p:cNvPicPr>
          <p:nvPr>
            <p:ph idx="1"/>
          </p:nvPr>
        </p:nvPicPr>
        <p:blipFill>
          <a:blip r:embed="rId1"/>
          <a:stretch>
            <a:fillRect/>
          </a:stretch>
        </p:blipFill>
        <p:spPr>
          <a:xfrm>
            <a:off x="3385820" y="2391410"/>
            <a:ext cx="5419725" cy="2990850"/>
          </a:xfrm>
          <a:prstGeom prst="rect">
            <a:avLst/>
          </a:prstGeom>
        </p:spPr>
      </p:pic>
    </p:spTree>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dirty="0">
                <a:sym typeface="+mn-ea"/>
              </a:rPr>
              <a:t>4.5.2 展开</a:t>
            </a:r>
            <a:endParaRPr dirty="0">
              <a:sym typeface="+mn-ea"/>
            </a:endParaRPr>
          </a:p>
        </p:txBody>
      </p:sp>
      <p:pic>
        <p:nvPicPr>
          <p:cNvPr id="5" name="内容占位符 4"/>
          <p:cNvPicPr>
            <a:picLocks noChangeAspect="1"/>
          </p:cNvPicPr>
          <p:nvPr>
            <p:ph idx="1"/>
          </p:nvPr>
        </p:nvPicPr>
        <p:blipFill>
          <a:blip r:embed="rId1"/>
          <a:stretch>
            <a:fillRect/>
          </a:stretch>
        </p:blipFill>
        <p:spPr>
          <a:xfrm>
            <a:off x="3219450" y="2234565"/>
            <a:ext cx="5753100" cy="2571750"/>
          </a:xfrm>
          <a:prstGeom prst="rect">
            <a:avLst/>
          </a:prstGeom>
        </p:spPr>
      </p:pic>
    </p:spTree>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dirty="0">
                <a:sym typeface="+mn-ea"/>
              </a:rPr>
              <a:t>4.5.2 展开</a:t>
            </a:r>
            <a:endParaRPr dirty="0">
              <a:sym typeface="+mn-ea"/>
            </a:endParaRPr>
          </a:p>
        </p:txBody>
      </p:sp>
      <p:pic>
        <p:nvPicPr>
          <p:cNvPr id="7" name="内容占位符 6"/>
          <p:cNvPicPr>
            <a:picLocks noChangeAspect="1"/>
          </p:cNvPicPr>
          <p:nvPr>
            <p:ph idx="1"/>
          </p:nvPr>
        </p:nvPicPr>
        <p:blipFill>
          <a:blip r:embed="rId1"/>
          <a:stretch>
            <a:fillRect/>
          </a:stretch>
        </p:blipFill>
        <p:spPr>
          <a:xfrm>
            <a:off x="3076575" y="2233930"/>
            <a:ext cx="6038850" cy="2390775"/>
          </a:xfrm>
          <a:prstGeom prst="rect">
            <a:avLst/>
          </a:prstGeom>
        </p:spPr>
      </p:pic>
    </p:spTree>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dirty="0">
                <a:sym typeface="+mn-ea"/>
              </a:rPr>
              <a:t>4.5.2 展开</a:t>
            </a:r>
            <a:endParaRPr dirty="0">
              <a:sym typeface="+mn-ea"/>
            </a:endParaRPr>
          </a:p>
        </p:txBody>
      </p:sp>
      <p:pic>
        <p:nvPicPr>
          <p:cNvPr id="4" name="内容占位符 3"/>
          <p:cNvPicPr>
            <a:picLocks noChangeAspect="1"/>
          </p:cNvPicPr>
          <p:nvPr>
            <p:ph idx="1"/>
          </p:nvPr>
        </p:nvPicPr>
        <p:blipFill>
          <a:blip r:embed="rId1"/>
          <a:stretch>
            <a:fillRect/>
          </a:stretch>
        </p:blipFill>
        <p:spPr>
          <a:xfrm>
            <a:off x="3152775" y="2314575"/>
            <a:ext cx="5886450" cy="2228850"/>
          </a:xfrm>
          <a:prstGeom prst="rect">
            <a:avLst/>
          </a:prstGeom>
        </p:spPr>
      </p:pic>
    </p:spTree>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dirty="0">
                <a:sym typeface="+mn-ea"/>
              </a:rPr>
              <a:t>4.5.2 展开</a:t>
            </a:r>
            <a:endParaRPr dirty="0">
              <a:sym typeface="+mn-ea"/>
            </a:endParaRPr>
          </a:p>
        </p:txBody>
      </p:sp>
      <p:pic>
        <p:nvPicPr>
          <p:cNvPr id="5" name="内容占位符 4"/>
          <p:cNvPicPr>
            <a:picLocks noChangeAspect="1"/>
          </p:cNvPicPr>
          <p:nvPr>
            <p:ph idx="1"/>
          </p:nvPr>
        </p:nvPicPr>
        <p:blipFill>
          <a:blip r:embed="rId1"/>
          <a:stretch>
            <a:fillRect/>
          </a:stretch>
        </p:blipFill>
        <p:spPr>
          <a:xfrm>
            <a:off x="3167380" y="2333625"/>
            <a:ext cx="5857875" cy="2190750"/>
          </a:xfrm>
          <a:prstGeom prst="rect">
            <a:avLst/>
          </a:prstGeom>
        </p:spPr>
      </p:pic>
    </p:spTree>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dirty="0">
                <a:sym typeface="+mn-ea"/>
              </a:rPr>
              <a:t>4.5.2 展开</a:t>
            </a:r>
            <a:endParaRPr dirty="0">
              <a:sym typeface="+mn-ea"/>
            </a:endParaRPr>
          </a:p>
        </p:txBody>
      </p:sp>
      <p:pic>
        <p:nvPicPr>
          <p:cNvPr id="4" name="内容占位符 3"/>
          <p:cNvPicPr>
            <a:picLocks noChangeAspect="1"/>
          </p:cNvPicPr>
          <p:nvPr>
            <p:ph idx="1"/>
          </p:nvPr>
        </p:nvPicPr>
        <p:blipFill>
          <a:blip r:embed="rId1"/>
          <a:stretch>
            <a:fillRect/>
          </a:stretch>
        </p:blipFill>
        <p:spPr>
          <a:xfrm>
            <a:off x="3205480" y="2162175"/>
            <a:ext cx="5781675" cy="2533650"/>
          </a:xfrm>
          <a:prstGeom prst="rect">
            <a:avLst/>
          </a:prstGeom>
        </p:spPr>
      </p:pic>
    </p:spTree>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dirty="0">
                <a:sym typeface="+mn-ea"/>
              </a:rPr>
              <a:t>4.5.2 展开</a:t>
            </a:r>
            <a:endParaRPr dirty="0">
              <a:sym typeface="+mn-ea"/>
            </a:endParaRPr>
          </a:p>
        </p:txBody>
      </p:sp>
      <p:pic>
        <p:nvPicPr>
          <p:cNvPr id="5" name="内容占位符 4"/>
          <p:cNvPicPr>
            <a:picLocks noChangeAspect="1"/>
          </p:cNvPicPr>
          <p:nvPr>
            <p:ph idx="1"/>
          </p:nvPr>
        </p:nvPicPr>
        <p:blipFill>
          <a:blip r:embed="rId1"/>
          <a:stretch>
            <a:fillRect/>
          </a:stretch>
        </p:blipFill>
        <p:spPr>
          <a:xfrm>
            <a:off x="3133725" y="2398395"/>
            <a:ext cx="5924550" cy="2667000"/>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a:bodyPr>
          <a:lstStyle/>
          <a:p>
            <a:r>
              <a:rPr lang="zh-CN" b="1" dirty="0"/>
              <a:t>打印输出数</a:t>
            </a:r>
            <a:endParaRPr lang="zh-CN" b="1" dirty="0"/>
          </a:p>
          <a:p>
            <a:endParaRPr lang="zh-CN" b="1" dirty="0"/>
          </a:p>
          <a:p>
            <a:r>
              <a:rPr lang="zh-CN" dirty="0"/>
              <a:t>设我们有一个正整数N并希望把它打印出来。我们的</a:t>
            </a:r>
            <a:r>
              <a:rPr lang="zh-CN" dirty="0">
                <a:solidFill>
                  <a:srgbClr val="FF0000"/>
                </a:solidFill>
              </a:rPr>
              <a:t>例程</a:t>
            </a:r>
            <a:r>
              <a:rPr lang="zh-CN" dirty="0"/>
              <a:t>的名字为PrintOut(N)。假设仅有的现成</a:t>
            </a:r>
            <a:r>
              <a:rPr lang="en-US" altLang="zh-CN" dirty="0"/>
              <a:t>I</a:t>
            </a:r>
            <a:r>
              <a:rPr lang="zh-CN" dirty="0"/>
              <a:t>/</a:t>
            </a:r>
            <a:r>
              <a:rPr lang="en-US" altLang="zh-CN" dirty="0"/>
              <a:t>O</a:t>
            </a:r>
            <a:r>
              <a:rPr lang="zh-CN" dirty="0"/>
              <a:t>例</a:t>
            </a:r>
            <a:endParaRPr lang="zh-CN" dirty="0"/>
          </a:p>
          <a:p>
            <a:r>
              <a:rPr lang="zh-CN" dirty="0"/>
              <a:t>程将只处理单个数字并将其输出到终端。我们将这个例程命名为PrintDigit；例如，</a:t>
            </a:r>
            <a:endParaRPr lang="zh-CN" dirty="0"/>
          </a:p>
          <a:p>
            <a:r>
              <a:rPr lang="zh-CN" dirty="0"/>
              <a:t>“PrintDigit(4) ”将输出一个“4”到终端。</a:t>
            </a:r>
            <a:endParaRPr lang="zh-CN" dirty="0"/>
          </a:p>
          <a:p>
            <a:endParaRPr lang="zh-CN" dirty="0"/>
          </a:p>
          <a:p>
            <a:r>
              <a:rPr lang="zh-CN" dirty="0"/>
              <a:t>递归对该问题提供一个非常简洁的解为打印“76234”，我们需要首先打印出“7623”，然后再打印出</a:t>
            </a:r>
            <a:endParaRPr lang="zh-CN" dirty="0"/>
          </a:p>
          <a:p>
            <a:r>
              <a:rPr lang="zh-CN" dirty="0"/>
              <a:t>“4”。第二步用语句“PrintDigit(N</a:t>
            </a:r>
            <a:r>
              <a:rPr lang="en-US" altLang="zh-CN" dirty="0"/>
              <a:t> % </a:t>
            </a:r>
            <a:r>
              <a:rPr lang="zh-CN" dirty="0"/>
              <a:t>10)”很容易完成，但是第一步却不比原问题简单多少。它实</a:t>
            </a:r>
            <a:endParaRPr lang="zh-CN" dirty="0"/>
          </a:p>
          <a:p>
            <a:r>
              <a:rPr lang="zh-CN" dirty="0"/>
              <a:t>际上是同一个问题，因此我们可以用语句“PrintOut(N</a:t>
            </a:r>
            <a:r>
              <a:rPr lang="en-US" altLang="zh-CN" dirty="0"/>
              <a:t> </a:t>
            </a:r>
            <a:r>
              <a:rPr lang="zh-CN" dirty="0"/>
              <a:t>/</a:t>
            </a:r>
            <a:r>
              <a:rPr lang="en-US" altLang="zh-CN" dirty="0"/>
              <a:t> </a:t>
            </a:r>
            <a:r>
              <a:rPr lang="zh-CN" dirty="0"/>
              <a:t>10) ”递归地解决它。</a:t>
            </a:r>
            <a:endParaRPr lang="zh-CN" dirty="0"/>
          </a:p>
        </p:txBody>
      </p:sp>
      <p:sp>
        <p:nvSpPr>
          <p:cNvPr id="2" name="标题 1"/>
          <p:cNvSpPr>
            <a:spLocks noGrp="1"/>
          </p:cNvSpPr>
          <p:nvPr>
            <p:ph type="title"/>
          </p:nvPr>
        </p:nvSpPr>
        <p:spPr/>
        <p:txBody>
          <a:bodyPr/>
          <a:lstStyle/>
          <a:p>
            <a:r>
              <a:rPr dirty="0"/>
              <a:t>1.3 递归简论</a:t>
            </a:r>
            <a:endParaRPr dirty="0"/>
          </a:p>
        </p:txBody>
      </p:sp>
    </p:spTree>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dirty="0">
                <a:sym typeface="+mn-ea"/>
              </a:rPr>
              <a:t>4.5.2 展开</a:t>
            </a:r>
            <a:endParaRPr dirty="0">
              <a:sym typeface="+mn-ea"/>
            </a:endParaRPr>
          </a:p>
        </p:txBody>
      </p:sp>
      <p:pic>
        <p:nvPicPr>
          <p:cNvPr id="4" name="内容占位符 3"/>
          <p:cNvPicPr>
            <a:picLocks noChangeAspect="1"/>
          </p:cNvPicPr>
          <p:nvPr>
            <p:ph idx="1"/>
          </p:nvPr>
        </p:nvPicPr>
        <p:blipFill>
          <a:blip r:embed="rId1"/>
          <a:stretch>
            <a:fillRect/>
          </a:stretch>
        </p:blipFill>
        <p:spPr>
          <a:xfrm>
            <a:off x="3179445" y="2302510"/>
            <a:ext cx="6029325" cy="2943225"/>
          </a:xfrm>
          <a:prstGeom prst="rect">
            <a:avLst/>
          </a:prstGeom>
        </p:spPr>
      </p:pic>
    </p:spTree>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dirty="0">
                <a:sym typeface="+mn-ea"/>
              </a:rPr>
              <a:t>4.5.2 展开</a:t>
            </a:r>
            <a:endParaRPr dirty="0">
              <a:sym typeface="+mn-ea"/>
            </a:endParaRPr>
          </a:p>
        </p:txBody>
      </p:sp>
      <p:sp>
        <p:nvSpPr>
          <p:cNvPr id="3" name="内容占位符 2"/>
          <p:cNvSpPr/>
          <p:nvPr>
            <p:ph idx="1"/>
          </p:nvPr>
        </p:nvSpPr>
        <p:spPr/>
        <p:txBody>
          <a:bodyPr>
            <a:normAutofit lnSpcReduction="20000"/>
          </a:bodyPr>
          <a:p>
            <a:r>
              <a:rPr lang="zh-CN" altLang="en-US"/>
              <a:t>这些图着重强调了伸展树基本的和关键的特性。当访问路径太长而导致超出正常查找时间的时候。这些</a:t>
            </a:r>
            <a:endParaRPr lang="zh-CN" altLang="en-US"/>
          </a:p>
          <a:p>
            <a:r>
              <a:rPr lang="zh-CN" altLang="en-US"/>
              <a:t>旋转将对未来的操作有益。当访问耗时很少的时候，这些旋转则不那么有益甚至有害。极端的情形是经</a:t>
            </a:r>
            <a:endParaRPr lang="zh-CN" altLang="en-US"/>
          </a:p>
          <a:p>
            <a:r>
              <a:rPr lang="zh-CN" altLang="en-US"/>
              <a:t>过若干插入而形成的初始树。所有的插入都是导致坏的初始树的花费常数时间的操作。此时，我们会得</a:t>
            </a:r>
            <a:endParaRPr lang="zh-CN" altLang="en-US"/>
          </a:p>
          <a:p>
            <a:r>
              <a:rPr lang="zh-CN" altLang="en-US"/>
              <a:t>到一棵很差的树，但是运行却比预计的快，从而总的较少运行时间补偿了损失。这样，少数真正麻烦的</a:t>
            </a:r>
            <a:endParaRPr lang="zh-CN" altLang="en-US"/>
          </a:p>
          <a:p>
            <a:r>
              <a:rPr lang="zh-CN" altLang="en-US"/>
              <a:t>访问却留给我们一棵几乎是平衡的树，其代价是我们必须返还某些已经省下的时间。我们将在第11章证</a:t>
            </a:r>
            <a:endParaRPr lang="zh-CN" altLang="en-US"/>
          </a:p>
          <a:p>
            <a:r>
              <a:rPr lang="zh-CN" altLang="en-US"/>
              <a:t>明的主要定理指出，每个操作绝不会落后</a:t>
            </a:r>
            <a:r>
              <a:rPr lang="zh-CN" altLang="en-US" b="1"/>
              <a:t>O</a:t>
            </a:r>
            <a:r>
              <a:rPr lang="zh-CN" altLang="en-US"/>
              <a:t>(logN)这个时间：我们总是遵守这个时间，即使偶尔有些不</a:t>
            </a:r>
            <a:endParaRPr lang="zh-CN" altLang="en-US"/>
          </a:p>
          <a:p>
            <a:r>
              <a:rPr lang="zh-CN" altLang="en-US"/>
              <a:t>良操作。</a:t>
            </a:r>
            <a:endParaRPr lang="zh-CN" altLang="en-US"/>
          </a:p>
          <a:p>
            <a:endParaRPr lang="zh-CN" altLang="en-US"/>
          </a:p>
          <a:p>
            <a:endParaRPr lang="zh-CN" altLang="en-US"/>
          </a:p>
        </p:txBody>
      </p:sp>
    </p:spTree>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dirty="0">
                <a:sym typeface="+mn-ea"/>
              </a:rPr>
              <a:t>4.5.2 展开</a:t>
            </a:r>
            <a:endParaRPr dirty="0">
              <a:sym typeface="+mn-ea"/>
            </a:endParaRPr>
          </a:p>
        </p:txBody>
      </p:sp>
      <p:sp>
        <p:nvSpPr>
          <p:cNvPr id="3" name="内容占位符 2"/>
          <p:cNvSpPr/>
          <p:nvPr>
            <p:ph idx="1"/>
          </p:nvPr>
        </p:nvSpPr>
        <p:spPr/>
        <p:txBody>
          <a:bodyPr>
            <a:normAutofit lnSpcReduction="20000"/>
          </a:bodyPr>
          <a:p>
            <a:r>
              <a:rPr lang="zh-CN" altLang="en-US"/>
              <a:t>我们可以通过访问要被删除的节点实行删除操作。这种操作将节点上推到根处。如果删除该节点，则得</a:t>
            </a:r>
            <a:endParaRPr lang="zh-CN" altLang="en-US"/>
          </a:p>
          <a:p>
            <a:r>
              <a:rPr lang="zh-CN" altLang="en-US"/>
              <a:t>到两棵子树T</a:t>
            </a:r>
            <a:r>
              <a:rPr lang="zh-CN" altLang="en-US" baseline="-25000"/>
              <a:t>L</a:t>
            </a:r>
            <a:r>
              <a:rPr lang="zh-CN" altLang="en-US"/>
              <a:t>和T</a:t>
            </a:r>
            <a:r>
              <a:rPr lang="zh-CN" altLang="en-US" baseline="-25000"/>
              <a:t>R</a:t>
            </a:r>
            <a:r>
              <a:rPr lang="zh-CN" altLang="en-US"/>
              <a:t>(左子树和右子树)。如果我们找到T</a:t>
            </a:r>
            <a:r>
              <a:rPr lang="zh-CN" altLang="en-US" baseline="-25000"/>
              <a:t>L</a:t>
            </a:r>
            <a:r>
              <a:rPr lang="zh-CN" altLang="en-US"/>
              <a:t>中的最大的元素(这很容易)，那么这个元素就被</a:t>
            </a:r>
            <a:endParaRPr lang="zh-CN" altLang="en-US"/>
          </a:p>
          <a:p>
            <a:r>
              <a:rPr lang="zh-CN" altLang="en-US"/>
              <a:t>旋转到T</a:t>
            </a:r>
            <a:r>
              <a:rPr lang="zh-CN" altLang="en-US" baseline="-25000"/>
              <a:t>L</a:t>
            </a:r>
            <a:r>
              <a:rPr lang="zh-CN" altLang="en-US"/>
              <a:t>的根下，而此时T</a:t>
            </a:r>
            <a:r>
              <a:rPr lang="zh-CN" altLang="en-US" baseline="-25000"/>
              <a:t>L</a:t>
            </a:r>
            <a:r>
              <a:rPr lang="zh-CN" altLang="en-US"/>
              <a:t>将有一个没有右儿子的根。我们可以使T</a:t>
            </a:r>
            <a:r>
              <a:rPr lang="zh-CN" altLang="en-US" baseline="-25000"/>
              <a:t>R</a:t>
            </a:r>
            <a:r>
              <a:rPr lang="zh-CN" altLang="en-US"/>
              <a:t>为右儿子从而结束删除。</a:t>
            </a:r>
            <a:endParaRPr lang="zh-CN" altLang="en-US"/>
          </a:p>
          <a:p>
            <a:endParaRPr lang="zh-CN" altLang="en-US"/>
          </a:p>
          <a:p>
            <a:endParaRPr lang="zh-CN" altLang="en-US"/>
          </a:p>
          <a:p>
            <a:r>
              <a:rPr lang="zh-CN" altLang="en-US"/>
              <a:t>对伸展树的分析很困难，因为树的结构经常变化。另一方面，伸展树的编程要比AVL树简单得多，这是</a:t>
            </a:r>
            <a:endParaRPr lang="zh-CN" altLang="en-US"/>
          </a:p>
          <a:p>
            <a:r>
              <a:rPr lang="zh-CN" altLang="en-US"/>
              <a:t>因为要考虑的情形少并且没有平衡信息需要存储。实际经验指出，在实践中它可以转化成更快的程序代</a:t>
            </a:r>
            <a:endParaRPr lang="zh-CN" altLang="en-US"/>
          </a:p>
          <a:p>
            <a:r>
              <a:rPr lang="zh-CN" altLang="en-US"/>
              <a:t>码，不过这种状况还远非完美。最后，我们指出，伸展树有几种变化，它们在实践中甚至运行得更好。</a:t>
            </a:r>
            <a:endParaRPr lang="zh-CN" altLang="en-US"/>
          </a:p>
          <a:p>
            <a:r>
              <a:rPr lang="zh-CN" altLang="en-US"/>
              <a:t>有一种变化在第12章中已被完全编程实现。</a:t>
            </a:r>
            <a:endParaRPr lang="zh-CN" altLang="en-US"/>
          </a:p>
        </p:txBody>
      </p:sp>
    </p:spTree>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dirty="0">
                <a:sym typeface="+mn-ea"/>
              </a:rPr>
              <a:t>4.6</a:t>
            </a:r>
            <a:r>
              <a:rPr lang="en-US" dirty="0">
                <a:sym typeface="+mn-ea"/>
              </a:rPr>
              <a:t> 树的遍历</a:t>
            </a:r>
            <a:endParaRPr lang="en-US" dirty="0">
              <a:sym typeface="+mn-ea"/>
            </a:endParaRPr>
          </a:p>
        </p:txBody>
      </p:sp>
      <p:sp>
        <p:nvSpPr>
          <p:cNvPr id="3" name="内容占位符 2"/>
          <p:cNvSpPr/>
          <p:nvPr>
            <p:ph idx="1"/>
          </p:nvPr>
        </p:nvSpPr>
        <p:spPr/>
        <p:txBody>
          <a:bodyPr>
            <a:normAutofit lnSpcReduction="20000"/>
          </a:bodyPr>
          <a:p>
            <a:r>
              <a:rPr lang="zh-CN" altLang="en-US"/>
              <a:t>由于二叉查找树中对信息进行了排序，因而按照排序的顺序列出所有的关键字会很简单，图4-56中的递</a:t>
            </a:r>
            <a:endParaRPr lang="zh-CN" altLang="en-US"/>
          </a:p>
          <a:p>
            <a:r>
              <a:rPr lang="zh-CN" altLang="en-US"/>
              <a:t>归过程就是进行这项工作的。</a:t>
            </a:r>
            <a:endParaRPr lang="zh-CN" altLang="en-US"/>
          </a:p>
        </p:txBody>
      </p:sp>
      <p:pic>
        <p:nvPicPr>
          <p:cNvPr id="4" name="图片 3"/>
          <p:cNvPicPr>
            <a:picLocks noChangeAspect="1"/>
          </p:cNvPicPr>
          <p:nvPr/>
        </p:nvPicPr>
        <p:blipFill>
          <a:blip r:embed="rId1"/>
          <a:stretch>
            <a:fillRect/>
          </a:stretch>
        </p:blipFill>
        <p:spPr>
          <a:xfrm>
            <a:off x="4471670" y="2577465"/>
            <a:ext cx="3248025" cy="2266950"/>
          </a:xfrm>
          <a:prstGeom prst="rect">
            <a:avLst/>
          </a:prstGeom>
        </p:spPr>
      </p:pic>
    </p:spTree>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dirty="0">
                <a:sym typeface="+mn-ea"/>
              </a:rPr>
              <a:t>4.6</a:t>
            </a:r>
            <a:r>
              <a:rPr lang="en-US" dirty="0">
                <a:sym typeface="+mn-ea"/>
              </a:rPr>
              <a:t> 树的遍历</a:t>
            </a:r>
            <a:endParaRPr lang="en-US" dirty="0">
              <a:sym typeface="+mn-ea"/>
            </a:endParaRPr>
          </a:p>
        </p:txBody>
      </p:sp>
      <p:sp>
        <p:nvSpPr>
          <p:cNvPr id="3" name="内容占位符 2"/>
          <p:cNvSpPr/>
          <p:nvPr>
            <p:ph idx="1"/>
          </p:nvPr>
        </p:nvSpPr>
        <p:spPr/>
        <p:txBody>
          <a:bodyPr>
            <a:normAutofit/>
          </a:bodyPr>
          <a:p>
            <a:r>
              <a:rPr lang="zh-CN" altLang="en-US"/>
              <a:t>毫无疑问，该过程能够解决将关键字排序列出的问题。正如我们前面看到的，这类例程当用到树上的时</a:t>
            </a:r>
            <a:endParaRPr lang="zh-CN" altLang="en-US"/>
          </a:p>
          <a:p>
            <a:r>
              <a:rPr lang="zh-CN" altLang="en-US"/>
              <a:t>候则称为</a:t>
            </a:r>
            <a:r>
              <a:rPr lang="zh-CN" altLang="en-US">
                <a:solidFill>
                  <a:srgbClr val="FF0000"/>
                </a:solidFill>
              </a:rPr>
              <a:t>中序遍历</a:t>
            </a:r>
            <a:r>
              <a:rPr lang="zh-CN" altLang="en-US"/>
              <a:t>(由于它依序列出了关键字，因此是有意义的)。中序遍历的一般策略是首先遍历左子</a:t>
            </a:r>
            <a:endParaRPr lang="zh-CN" altLang="en-US"/>
          </a:p>
          <a:p>
            <a:r>
              <a:rPr lang="zh-CN" altLang="en-US"/>
              <a:t>树，然后是当前的节点，最后遍历右子树。这个算法的有趣部分除它简单的特性外，还在于其总的运行</a:t>
            </a:r>
            <a:endParaRPr lang="zh-CN" altLang="en-US"/>
          </a:p>
          <a:p>
            <a:r>
              <a:rPr lang="zh-CN" altLang="en-US"/>
              <a:t>时间是</a:t>
            </a:r>
            <a:r>
              <a:rPr lang="zh-CN" altLang="en-US" b="1"/>
              <a:t>O</a:t>
            </a:r>
            <a:r>
              <a:rPr lang="zh-CN" altLang="en-US"/>
              <a:t>(N)。这是因为在树的每一个节点处进行的工作都是常数时间的。每一个节点访问一次，而在每</a:t>
            </a:r>
            <a:endParaRPr lang="zh-CN" altLang="en-US"/>
          </a:p>
          <a:p>
            <a:r>
              <a:rPr lang="zh-CN" altLang="en-US"/>
              <a:t>一个节点进行的工作是检测是否NULL、建立两个过程调用并执行PrintElement。由于在每个节点的工作</a:t>
            </a:r>
            <a:endParaRPr lang="zh-CN" altLang="en-US"/>
          </a:p>
          <a:p>
            <a:r>
              <a:rPr lang="zh-CN" altLang="en-US"/>
              <a:t>花费常数时间以及总共有N个节点，因此运行时间为</a:t>
            </a:r>
            <a:r>
              <a:rPr lang="zh-CN" altLang="en-US" b="1"/>
              <a:t>O</a:t>
            </a:r>
            <a:r>
              <a:rPr lang="zh-CN" altLang="en-US"/>
              <a:t>(N)。</a:t>
            </a:r>
            <a:endParaRPr lang="zh-CN" altLang="en-US"/>
          </a:p>
          <a:p>
            <a:endParaRPr lang="zh-CN" altLang="en-US"/>
          </a:p>
          <a:p>
            <a:r>
              <a:rPr lang="zh-CN" altLang="en-US"/>
              <a:t>有时我们需要先处理两个子树然后才能处理当前节点。例如，为了计算一个节点的高度，我们需要知道</a:t>
            </a:r>
            <a:endParaRPr lang="zh-CN" altLang="en-US"/>
          </a:p>
          <a:p>
            <a:r>
              <a:rPr lang="zh-CN" altLang="en-US"/>
              <a:t>它的两棵子树的高度。图4-57中的程序就是计算高度的。由于检查一些特殊的情况总是有益的——当涉</a:t>
            </a:r>
            <a:endParaRPr lang="zh-CN" altLang="en-US"/>
          </a:p>
          <a:p>
            <a:r>
              <a:rPr lang="zh-CN" altLang="en-US"/>
              <a:t>及递归时尤其重要，因此要注意这个例程声明树叶的高度为零，这是正确的。这种一般的遍历顺序叫做</a:t>
            </a:r>
            <a:endParaRPr lang="zh-CN" altLang="en-US"/>
          </a:p>
          <a:p>
            <a:r>
              <a:rPr lang="zh-CN" altLang="en-US">
                <a:solidFill>
                  <a:srgbClr val="FF0000"/>
                </a:solidFill>
              </a:rPr>
              <a:t>后序遍历</a:t>
            </a:r>
            <a:r>
              <a:rPr lang="zh-CN" altLang="en-US"/>
              <a:t>，我们在前面也见到过。因为在每个节点的工作花费常数时间，所以总的运行时间也是</a:t>
            </a:r>
            <a:r>
              <a:rPr lang="zh-CN" altLang="en-US" b="1"/>
              <a:t>O</a:t>
            </a:r>
            <a:r>
              <a:rPr lang="zh-CN" altLang="en-US"/>
              <a:t>(N)。</a:t>
            </a:r>
            <a:endParaRPr lang="zh-CN" altLang="en-US"/>
          </a:p>
        </p:txBody>
      </p:sp>
    </p:spTree>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dirty="0">
                <a:sym typeface="+mn-ea"/>
              </a:rPr>
              <a:t>4.6</a:t>
            </a:r>
            <a:r>
              <a:rPr lang="en-US" dirty="0">
                <a:sym typeface="+mn-ea"/>
              </a:rPr>
              <a:t> 树的遍历</a:t>
            </a:r>
            <a:endParaRPr lang="en-US" dirty="0">
              <a:sym typeface="+mn-ea"/>
            </a:endParaRPr>
          </a:p>
        </p:txBody>
      </p:sp>
      <p:sp>
        <p:nvSpPr>
          <p:cNvPr id="3" name="内容占位符 2"/>
          <p:cNvSpPr/>
          <p:nvPr>
            <p:ph idx="1"/>
          </p:nvPr>
        </p:nvSpPr>
        <p:spPr/>
        <p:txBody>
          <a:bodyPr>
            <a:normAutofit/>
          </a:bodyPr>
          <a:p>
            <a:r>
              <a:rPr lang="zh-CN" altLang="en-US"/>
              <a:t>我们见过的第三种常用的遍历格式为</a:t>
            </a:r>
            <a:r>
              <a:rPr lang="zh-CN" altLang="en-US">
                <a:solidFill>
                  <a:srgbClr val="FF0000"/>
                </a:solidFill>
              </a:rPr>
              <a:t>先序遍历</a:t>
            </a:r>
            <a:r>
              <a:rPr lang="zh-CN" altLang="en-US"/>
              <a:t>(preorder traversal)。这里，当前节点在其儿子节点之</a:t>
            </a:r>
            <a:endParaRPr lang="zh-CN" altLang="en-US"/>
          </a:p>
          <a:p>
            <a:r>
              <a:rPr lang="zh-CN" altLang="en-US"/>
              <a:t>前处理。这种遍历可以用来利用节点深度标志每一个节点。</a:t>
            </a:r>
            <a:endParaRPr lang="zh-CN" altLang="en-US"/>
          </a:p>
        </p:txBody>
      </p:sp>
      <p:pic>
        <p:nvPicPr>
          <p:cNvPr id="4" name="图片 3"/>
          <p:cNvPicPr>
            <a:picLocks noChangeAspect="1"/>
          </p:cNvPicPr>
          <p:nvPr/>
        </p:nvPicPr>
        <p:blipFill>
          <a:blip r:embed="rId1"/>
          <a:stretch>
            <a:fillRect/>
          </a:stretch>
        </p:blipFill>
        <p:spPr>
          <a:xfrm>
            <a:off x="3925570" y="2747645"/>
            <a:ext cx="4114800" cy="2066925"/>
          </a:xfrm>
          <a:prstGeom prst="rect">
            <a:avLst/>
          </a:prstGeom>
        </p:spPr>
      </p:pic>
    </p:spTree>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dirty="0">
                <a:sym typeface="+mn-ea"/>
              </a:rPr>
              <a:t>4.6</a:t>
            </a:r>
            <a:r>
              <a:rPr lang="en-US" dirty="0">
                <a:sym typeface="+mn-ea"/>
              </a:rPr>
              <a:t> 树的遍历</a:t>
            </a:r>
            <a:endParaRPr lang="en-US" dirty="0">
              <a:sym typeface="+mn-ea"/>
            </a:endParaRPr>
          </a:p>
        </p:txBody>
      </p:sp>
      <p:sp>
        <p:nvSpPr>
          <p:cNvPr id="3" name="内容占位符 2"/>
          <p:cNvSpPr/>
          <p:nvPr>
            <p:ph idx="1"/>
          </p:nvPr>
        </p:nvSpPr>
        <p:spPr/>
        <p:txBody>
          <a:bodyPr>
            <a:normAutofit/>
          </a:bodyPr>
          <a:p>
            <a:r>
              <a:rPr lang="zh-CN" altLang="en-US"/>
              <a:t>所有这些例程有一个共有的想法，那就是首先处理NULL的情形，然后才是其余的工作，注意，此处缺</a:t>
            </a:r>
            <a:endParaRPr lang="zh-CN" altLang="en-US"/>
          </a:p>
          <a:p>
            <a:r>
              <a:rPr lang="zh-CN" altLang="en-US"/>
              <a:t>少一些额外的变量。这些例程仅仅传递了树，并没有声明或是传递任何额外的变量。程序越紧凑，一些</a:t>
            </a:r>
            <a:endParaRPr lang="zh-CN" altLang="en-US"/>
          </a:p>
          <a:p>
            <a:r>
              <a:rPr lang="zh-CN" altLang="en-US"/>
              <a:t>愚蠢的错误出现的可能就越小。第四种遍历用得很少，叫做</a:t>
            </a:r>
            <a:r>
              <a:rPr lang="zh-CN" altLang="en-US">
                <a:solidFill>
                  <a:srgbClr val="FF0000"/>
                </a:solidFill>
              </a:rPr>
              <a:t>层序遍历</a:t>
            </a:r>
            <a:r>
              <a:rPr lang="zh-CN" altLang="en-US"/>
              <a:t>(level-order traversal)，我们</a:t>
            </a:r>
            <a:endParaRPr lang="zh-CN" altLang="en-US"/>
          </a:p>
          <a:p>
            <a:r>
              <a:rPr lang="zh-CN" altLang="en-US"/>
              <a:t>以前尚未见到过。在层序遍历中，所有深度为</a:t>
            </a:r>
            <a:r>
              <a:rPr lang="en-US" altLang="zh-CN"/>
              <a:t>D</a:t>
            </a:r>
            <a:r>
              <a:rPr lang="zh-CN" altLang="en-US"/>
              <a:t>的节点要在深度D+1的节点之前进行处理。层序遍历与</a:t>
            </a:r>
            <a:endParaRPr lang="zh-CN" altLang="en-US"/>
          </a:p>
          <a:p>
            <a:r>
              <a:rPr lang="zh-CN" altLang="en-US"/>
              <a:t>其他类型的遍历不同的地方在于它不是递归地实施的；它用到队列，而不使用递归所默示的栈。</a:t>
            </a:r>
            <a:endParaRPr lang="zh-CN" altLang="en-US"/>
          </a:p>
        </p:txBody>
      </p:sp>
    </p:spTree>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dirty="0">
                <a:sym typeface="+mn-ea"/>
              </a:rPr>
              <a:t>4.7</a:t>
            </a:r>
            <a:r>
              <a:rPr lang="en-US" dirty="0">
                <a:sym typeface="+mn-ea"/>
              </a:rPr>
              <a:t> </a:t>
            </a:r>
            <a:r>
              <a:rPr dirty="0">
                <a:sym typeface="+mn-ea"/>
              </a:rPr>
              <a:t>B-树</a:t>
            </a:r>
            <a:endParaRPr dirty="0">
              <a:sym typeface="+mn-ea"/>
            </a:endParaRPr>
          </a:p>
        </p:txBody>
      </p:sp>
      <p:sp>
        <p:nvSpPr>
          <p:cNvPr id="3" name="内容占位符 2"/>
          <p:cNvSpPr/>
          <p:nvPr>
            <p:ph idx="1"/>
          </p:nvPr>
        </p:nvSpPr>
        <p:spPr/>
        <p:txBody>
          <a:bodyPr>
            <a:normAutofit/>
          </a:bodyPr>
          <a:p>
            <a:r>
              <a:rPr lang="zh-CN" altLang="en-US"/>
              <a:t>虽然迄今为止我们所看到的查找树都是二叉树，但是还有</a:t>
            </a:r>
            <a:r>
              <a:rPr lang="zh-CN" altLang="en-US">
                <a:solidFill>
                  <a:srgbClr val="FF0000"/>
                </a:solidFill>
              </a:rPr>
              <a:t>一种常用的查找树不是二叉树</a:t>
            </a:r>
            <a:r>
              <a:rPr lang="zh-CN" altLang="en-US"/>
              <a:t>。这种树叫做</a:t>
            </a:r>
            <a:r>
              <a:rPr lang="zh-CN" altLang="en-US">
                <a:solidFill>
                  <a:srgbClr val="FF0000"/>
                </a:solidFill>
              </a:rPr>
              <a:t>B-</a:t>
            </a:r>
            <a:endParaRPr lang="zh-CN" altLang="en-US">
              <a:solidFill>
                <a:srgbClr val="FF0000"/>
              </a:solidFill>
            </a:endParaRPr>
          </a:p>
          <a:p>
            <a:r>
              <a:rPr lang="zh-CN" altLang="en-US">
                <a:solidFill>
                  <a:srgbClr val="FF0000"/>
                </a:solidFill>
              </a:rPr>
              <a:t>树(B-tree) </a:t>
            </a:r>
            <a:r>
              <a:rPr lang="zh-CN" altLang="en-US"/>
              <a:t>。</a:t>
            </a:r>
            <a:endParaRPr lang="zh-CN" altLang="en-US"/>
          </a:p>
          <a:p>
            <a:endParaRPr lang="zh-CN" altLang="en-US"/>
          </a:p>
          <a:p>
            <a:r>
              <a:rPr lang="zh-CN" altLang="en-US"/>
              <a:t>阶为</a:t>
            </a:r>
            <a:r>
              <a:rPr lang="en-US" altLang="zh-CN"/>
              <a:t>M</a:t>
            </a:r>
            <a:r>
              <a:rPr lang="zh-CN" altLang="en-US"/>
              <a:t>的B-树是一棵具有下列结构特性的树：</a:t>
            </a:r>
            <a:endParaRPr lang="zh-CN" altLang="en-US"/>
          </a:p>
          <a:p>
            <a:pPr marL="285750" indent="-285750">
              <a:buFont typeface="Arial" panose="020B0604020202020204" pitchFamily="34" charset="0"/>
              <a:buChar char="•"/>
            </a:pPr>
            <a:r>
              <a:rPr lang="zh-CN" altLang="en-US"/>
              <a:t>树的根或者是一片树叶，或者其儿子数在2和</a:t>
            </a:r>
            <a:r>
              <a:rPr lang="en-US" altLang="zh-CN"/>
              <a:t>M</a:t>
            </a:r>
            <a:r>
              <a:rPr lang="zh-CN" altLang="en-US"/>
              <a:t>之间。</a:t>
            </a:r>
            <a:endParaRPr lang="zh-CN" altLang="en-US"/>
          </a:p>
          <a:p>
            <a:pPr marL="285750" indent="-285750">
              <a:buFont typeface="Arial" panose="020B0604020202020204" pitchFamily="34" charset="0"/>
              <a:buChar char="•"/>
            </a:pPr>
            <a:r>
              <a:rPr lang="zh-CN" altLang="en-US"/>
              <a:t>除根外，所有非树叶节点的儿子数在</a:t>
            </a:r>
            <a:r>
              <a:rPr lang="en-US" altLang="zh-CN"/>
              <a:t>     </a:t>
            </a:r>
            <a:r>
              <a:rPr lang="zh-CN" altLang="en-US"/>
              <a:t>和M之间。</a:t>
            </a:r>
            <a:endParaRPr lang="zh-CN" altLang="en-US"/>
          </a:p>
          <a:p>
            <a:pPr marL="285750" indent="-285750">
              <a:buFont typeface="Arial" panose="020B0604020202020204" pitchFamily="34" charset="0"/>
              <a:buChar char="•"/>
            </a:pPr>
            <a:r>
              <a:rPr lang="zh-CN" altLang="en-US">
                <a:solidFill>
                  <a:srgbClr val="FF0000"/>
                </a:solidFill>
              </a:rPr>
              <a:t>所有的树叶都在相同的深度上</a:t>
            </a:r>
            <a:r>
              <a:rPr lang="zh-CN" altLang="en-US"/>
              <a:t>。</a:t>
            </a:r>
            <a:endParaRPr lang="zh-CN" altLang="en-US"/>
          </a:p>
        </p:txBody>
      </p:sp>
      <p:pic>
        <p:nvPicPr>
          <p:cNvPr id="4" name="图片 3"/>
          <p:cNvPicPr>
            <a:picLocks noChangeAspect="1"/>
          </p:cNvPicPr>
          <p:nvPr/>
        </p:nvPicPr>
        <p:blipFill>
          <a:blip r:embed="rId1"/>
          <a:stretch>
            <a:fillRect/>
          </a:stretch>
        </p:blipFill>
        <p:spPr>
          <a:xfrm>
            <a:off x="4907280" y="3694430"/>
            <a:ext cx="542925" cy="314325"/>
          </a:xfrm>
          <a:prstGeom prst="rect">
            <a:avLst/>
          </a:prstGeom>
        </p:spPr>
      </p:pic>
    </p:spTree>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dirty="0">
                <a:sym typeface="+mn-ea"/>
              </a:rPr>
              <a:t>4.7</a:t>
            </a:r>
            <a:r>
              <a:rPr lang="en-US" dirty="0">
                <a:sym typeface="+mn-ea"/>
              </a:rPr>
              <a:t> </a:t>
            </a:r>
            <a:r>
              <a:rPr dirty="0">
                <a:sym typeface="+mn-ea"/>
              </a:rPr>
              <a:t>B-树</a:t>
            </a:r>
            <a:endParaRPr dirty="0">
              <a:sym typeface="+mn-ea"/>
            </a:endParaRPr>
          </a:p>
        </p:txBody>
      </p:sp>
      <p:sp>
        <p:nvSpPr>
          <p:cNvPr id="3" name="内容占位符 2"/>
          <p:cNvSpPr/>
          <p:nvPr>
            <p:ph idx="1"/>
          </p:nvPr>
        </p:nvSpPr>
        <p:spPr/>
        <p:txBody>
          <a:bodyPr>
            <a:normAutofit/>
          </a:bodyPr>
          <a:p>
            <a:r>
              <a:rPr lang="zh-CN" altLang="en-US">
                <a:solidFill>
                  <a:srgbClr val="FF0000"/>
                </a:solidFill>
              </a:rPr>
              <a:t>所有的数据都存储在树叶上</a:t>
            </a:r>
            <a:r>
              <a:rPr lang="zh-CN" altLang="en-US"/>
              <a:t>。在每一个内部节点上皆含有指向该节点各儿子的指针P</a:t>
            </a:r>
            <a:r>
              <a:rPr lang="en-US" altLang="zh-CN" baseline="-25000"/>
              <a:t>1</a:t>
            </a:r>
            <a:r>
              <a:rPr lang="zh-CN" altLang="en-US"/>
              <a:t>，P</a:t>
            </a:r>
            <a:r>
              <a:rPr lang="zh-CN" altLang="en-US" baseline="-25000"/>
              <a:t>2</a:t>
            </a:r>
            <a:r>
              <a:rPr lang="zh-CN" altLang="en-US"/>
              <a:t>.....P</a:t>
            </a:r>
            <a:r>
              <a:rPr lang="en-US" altLang="zh-CN" baseline="-25000"/>
              <a:t>M</a:t>
            </a:r>
            <a:r>
              <a:rPr lang="zh-CN" altLang="en-US"/>
              <a:t>和分别</a:t>
            </a:r>
            <a:endParaRPr lang="zh-CN" altLang="en-US"/>
          </a:p>
          <a:p>
            <a:r>
              <a:rPr lang="zh-CN" altLang="en-US"/>
              <a:t>代表在子树P</a:t>
            </a:r>
            <a:r>
              <a:rPr lang="zh-CN" altLang="en-US" baseline="-25000"/>
              <a:t>2</a:t>
            </a:r>
            <a:r>
              <a:rPr lang="zh-CN" altLang="en-US"/>
              <a:t>，P</a:t>
            </a:r>
            <a:r>
              <a:rPr lang="zh-CN" altLang="en-US" baseline="-25000"/>
              <a:t>3</a:t>
            </a:r>
            <a:r>
              <a:rPr lang="zh-CN" altLang="en-US"/>
              <a:t>，...，P</a:t>
            </a:r>
            <a:r>
              <a:rPr lang="en-US" altLang="zh-CN" baseline="-25000"/>
              <a:t>M</a:t>
            </a:r>
            <a:r>
              <a:rPr lang="zh-CN" altLang="en-US"/>
              <a:t>中发现的最小关键字的值k</a:t>
            </a:r>
            <a:r>
              <a:rPr lang="en-US" altLang="zh-CN" baseline="-25000"/>
              <a:t>1</a:t>
            </a:r>
            <a:r>
              <a:rPr lang="zh-CN" altLang="en-US"/>
              <a:t>，k</a:t>
            </a:r>
            <a:r>
              <a:rPr lang="zh-CN" altLang="en-US" baseline="-25000"/>
              <a:t>2</a:t>
            </a:r>
            <a:r>
              <a:rPr lang="zh-CN" altLang="en-US"/>
              <a:t>，</a:t>
            </a:r>
            <a:r>
              <a:rPr lang="en-US" altLang="zh-CN"/>
              <a:t>..</a:t>
            </a:r>
            <a:r>
              <a:rPr lang="zh-CN" altLang="en-US"/>
              <a:t>.</a:t>
            </a:r>
            <a:r>
              <a:rPr lang="en-US" altLang="zh-CN"/>
              <a:t>,</a:t>
            </a:r>
            <a:r>
              <a:rPr lang="zh-CN" altLang="en-US"/>
              <a:t>k</a:t>
            </a:r>
            <a:r>
              <a:rPr lang="zh-CN" altLang="en-US" baseline="-25000"/>
              <a:t>M-1</a:t>
            </a:r>
            <a:r>
              <a:rPr lang="zh-CN" altLang="en-US"/>
              <a:t>。当然，可能有些指针是NULL，而</a:t>
            </a:r>
            <a:endParaRPr lang="zh-CN" altLang="en-US"/>
          </a:p>
          <a:p>
            <a:r>
              <a:rPr lang="zh-CN" altLang="en-US"/>
              <a:t>其对应的k</a:t>
            </a:r>
            <a:r>
              <a:rPr lang="en-US" altLang="zh-CN" baseline="-25000"/>
              <a:t>i</a:t>
            </a:r>
            <a:r>
              <a:rPr lang="zh-CN" altLang="en-US"/>
              <a:t>则是未定义的。对于每一个节点，其子树P</a:t>
            </a:r>
            <a:r>
              <a:rPr lang="en-US" altLang="zh-CN" baseline="-25000"/>
              <a:t>1</a:t>
            </a:r>
            <a:r>
              <a:rPr lang="zh-CN" altLang="en-US"/>
              <a:t>中所有的关键字都小于子树P</a:t>
            </a:r>
            <a:r>
              <a:rPr lang="en-US" altLang="zh-CN" baseline="-25000"/>
              <a:t>2</a:t>
            </a:r>
            <a:r>
              <a:rPr lang="zh-CN" altLang="en-US"/>
              <a:t>的关键字，如此等</a:t>
            </a:r>
            <a:endParaRPr lang="zh-CN" altLang="en-US"/>
          </a:p>
          <a:p>
            <a:r>
              <a:rPr lang="zh-CN" altLang="en-US"/>
              <a:t>等。树叶包含所有实际数据，这些数据或者是关键字本身，或者是指向含有这些关键字的记录的指针。</a:t>
            </a:r>
            <a:endParaRPr lang="zh-CN" altLang="en-US"/>
          </a:p>
          <a:p>
            <a:r>
              <a:rPr lang="zh-CN" altLang="en-US"/>
              <a:t>为使例子简单，我们将假设为前者。B-树有多种定义，这些定义在一些次要的细节上不同于我们定义的</a:t>
            </a:r>
            <a:endParaRPr lang="zh-CN" altLang="en-US"/>
          </a:p>
          <a:p>
            <a:r>
              <a:rPr lang="zh-CN" altLang="en-US"/>
              <a:t>结构，不过，我们定义的B-树是一种流行的结构。(另一种流行的结构允许实际数据存储在树叶上，也</a:t>
            </a:r>
            <a:endParaRPr lang="zh-CN" altLang="en-US"/>
          </a:p>
          <a:p>
            <a:r>
              <a:rPr lang="zh-CN" altLang="en-US"/>
              <a:t>可以存储在内部节点上，正如我们在二叉查找树中所做的那样。)我们还要求(暂时)在(非根)树叶中关</a:t>
            </a:r>
            <a:endParaRPr lang="zh-CN" altLang="en-US"/>
          </a:p>
          <a:p>
            <a:r>
              <a:rPr lang="zh-CN" altLang="en-US"/>
              <a:t>键字的个数也在</a:t>
            </a:r>
            <a:r>
              <a:rPr lang="en-US" altLang="zh-CN"/>
              <a:t>     </a:t>
            </a:r>
            <a:r>
              <a:rPr lang="zh-CN" altLang="en-US"/>
              <a:t>和M之间。</a:t>
            </a:r>
            <a:endParaRPr lang="zh-CN" altLang="en-US"/>
          </a:p>
        </p:txBody>
      </p:sp>
      <p:pic>
        <p:nvPicPr>
          <p:cNvPr id="4" name="图片 3"/>
          <p:cNvPicPr>
            <a:picLocks noChangeAspect="1"/>
          </p:cNvPicPr>
          <p:nvPr/>
        </p:nvPicPr>
        <p:blipFill>
          <a:blip r:embed="rId1"/>
          <a:stretch>
            <a:fillRect/>
          </a:stretch>
        </p:blipFill>
        <p:spPr>
          <a:xfrm>
            <a:off x="2522855" y="4484370"/>
            <a:ext cx="542925" cy="314325"/>
          </a:xfrm>
          <a:prstGeom prst="rect">
            <a:avLst/>
          </a:prstGeom>
        </p:spPr>
      </p:pic>
    </p:spTree>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dirty="0">
                <a:sym typeface="+mn-ea"/>
              </a:rPr>
              <a:t>4.7</a:t>
            </a:r>
            <a:r>
              <a:rPr lang="en-US" dirty="0">
                <a:sym typeface="+mn-ea"/>
              </a:rPr>
              <a:t> </a:t>
            </a:r>
            <a:r>
              <a:rPr dirty="0">
                <a:sym typeface="+mn-ea"/>
              </a:rPr>
              <a:t>B-树</a:t>
            </a:r>
            <a:endParaRPr dirty="0">
              <a:sym typeface="+mn-ea"/>
            </a:endParaRPr>
          </a:p>
        </p:txBody>
      </p:sp>
      <p:sp>
        <p:nvSpPr>
          <p:cNvPr id="3" name="内容占位符 2"/>
          <p:cNvSpPr/>
          <p:nvPr>
            <p:ph idx="1"/>
          </p:nvPr>
        </p:nvSpPr>
        <p:spPr/>
        <p:txBody>
          <a:bodyPr>
            <a:normAutofit/>
          </a:bodyPr>
          <a:p>
            <a:r>
              <a:rPr lang="zh-CN" altLang="en-US"/>
              <a:t>图4-58中的树是</a:t>
            </a:r>
            <a:r>
              <a:rPr lang="zh-CN" altLang="en-US">
                <a:solidFill>
                  <a:srgbClr val="FF0000"/>
                </a:solidFill>
              </a:rPr>
              <a:t>4阶B-树</a:t>
            </a:r>
            <a:r>
              <a:rPr lang="zh-CN" altLang="en-US"/>
              <a:t>的一个例子。</a:t>
            </a:r>
            <a:endParaRPr lang="zh-CN" altLang="en-US"/>
          </a:p>
        </p:txBody>
      </p:sp>
      <p:pic>
        <p:nvPicPr>
          <p:cNvPr id="4" name="图片 3"/>
          <p:cNvPicPr>
            <a:picLocks noChangeAspect="1"/>
          </p:cNvPicPr>
          <p:nvPr/>
        </p:nvPicPr>
        <p:blipFill>
          <a:blip r:embed="rId1"/>
          <a:stretch>
            <a:fillRect/>
          </a:stretch>
        </p:blipFill>
        <p:spPr>
          <a:xfrm>
            <a:off x="3195320" y="2271395"/>
            <a:ext cx="5800725" cy="2314575"/>
          </a:xfrm>
          <a:prstGeom prst="rect">
            <a:avLst/>
          </a:prstGeom>
        </p:spPr>
      </p:pic>
      <p:pic>
        <p:nvPicPr>
          <p:cNvPr id="5" name="图片 4"/>
          <p:cNvPicPr>
            <a:picLocks noChangeAspect="1"/>
          </p:cNvPicPr>
          <p:nvPr/>
        </p:nvPicPr>
        <p:blipFill>
          <a:blip r:embed="rId2"/>
          <a:stretch>
            <a:fillRect/>
          </a:stretch>
        </p:blipFill>
        <p:spPr>
          <a:xfrm>
            <a:off x="5050155" y="4903470"/>
            <a:ext cx="1781175" cy="409575"/>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lnSpcReduction="10000"/>
          </a:bodyPr>
          <a:lstStyle/>
          <a:p>
            <a:r>
              <a:rPr lang="zh-CN" dirty="0"/>
              <a:t>这告诉我们如何去解决一般的问题，不过我们仍然需要确认程序不是循环不定的。由于我们尚未定义一</a:t>
            </a:r>
            <a:endParaRPr lang="zh-CN" dirty="0"/>
          </a:p>
          <a:p>
            <a:r>
              <a:rPr lang="zh-CN" dirty="0"/>
              <a:t>个基准情况，因此很清楚，我们仍然还有些事情要做。如果0≤N&lt;10，那么我们的基准情形就是</a:t>
            </a:r>
            <a:endParaRPr lang="zh-CN" dirty="0"/>
          </a:p>
          <a:p>
            <a:r>
              <a:rPr lang="zh-CN" dirty="0"/>
              <a:t>“PrintDigit(N)”。现在，“</a:t>
            </a:r>
            <a:r>
              <a:rPr lang="zh-CN" dirty="0">
                <a:sym typeface="+mn-ea"/>
              </a:rPr>
              <a:t>PrintDigit</a:t>
            </a:r>
            <a:r>
              <a:rPr lang="zh-CN" dirty="0"/>
              <a:t>(N)”已对每一个从0到9的正整数做出定义，而更大的正整数</a:t>
            </a:r>
            <a:endParaRPr lang="zh-CN" dirty="0"/>
          </a:p>
          <a:p>
            <a:r>
              <a:rPr lang="zh-CN" dirty="0"/>
              <a:t>则通过较小的正整数定义。因此，不存在循环定义。整个过程如图1-4所示。</a:t>
            </a:r>
            <a:endParaRPr lang="zh-CN" dirty="0"/>
          </a:p>
          <a:p>
            <a:endParaRPr lang="zh-CN" dirty="0"/>
          </a:p>
          <a:p>
            <a:endParaRPr lang="zh-CN" dirty="0"/>
          </a:p>
          <a:p>
            <a:endParaRPr lang="zh-CN" dirty="0"/>
          </a:p>
          <a:p>
            <a:endParaRPr lang="zh-CN" dirty="0"/>
          </a:p>
          <a:p>
            <a:r>
              <a:rPr lang="en-US" altLang="zh-CN" dirty="0"/>
              <a:t>				</a:t>
            </a:r>
            <a:endParaRPr lang="en-US" altLang="zh-CN" dirty="0"/>
          </a:p>
          <a:p>
            <a:r>
              <a:rPr lang="en-US" altLang="zh-CN" dirty="0"/>
              <a:t>				</a:t>
            </a:r>
            <a:r>
              <a:rPr lang="zh-CN" dirty="0"/>
              <a:t>图</a:t>
            </a:r>
            <a:r>
              <a:rPr lang="en-US" altLang="zh-CN" dirty="0"/>
              <a:t>1-4 </a:t>
            </a:r>
            <a:r>
              <a:rPr lang="zh-CN" altLang="en-US" dirty="0"/>
              <a:t>打印整数的递归例程</a:t>
            </a:r>
            <a:endParaRPr lang="zh-CN" dirty="0"/>
          </a:p>
          <a:p>
            <a:r>
              <a:rPr lang="zh-CN" dirty="0">
                <a:sym typeface="+mn-ea"/>
              </a:rPr>
              <a:t>我们没有努力去高效地做这件事。我们本可以避免使用mod操作(它的耗费是很大的)，因为</a:t>
            </a:r>
            <a:endParaRPr lang="zh-CN" dirty="0"/>
          </a:p>
          <a:p>
            <a:endParaRPr lang="zh-CN" dirty="0"/>
          </a:p>
          <a:p>
            <a:endParaRPr lang="zh-CN" dirty="0"/>
          </a:p>
          <a:p>
            <a:endParaRPr lang="zh-CN" dirty="0"/>
          </a:p>
          <a:p>
            <a:endParaRPr lang="zh-CN" dirty="0"/>
          </a:p>
        </p:txBody>
      </p:sp>
      <p:sp>
        <p:nvSpPr>
          <p:cNvPr id="2" name="标题 1"/>
          <p:cNvSpPr>
            <a:spLocks noGrp="1"/>
          </p:cNvSpPr>
          <p:nvPr>
            <p:ph type="title"/>
          </p:nvPr>
        </p:nvSpPr>
        <p:spPr/>
        <p:txBody>
          <a:bodyPr/>
          <a:lstStyle/>
          <a:p>
            <a:r>
              <a:rPr dirty="0"/>
              <a:t>1.3 递归简论</a:t>
            </a:r>
            <a:endParaRPr dirty="0"/>
          </a:p>
        </p:txBody>
      </p:sp>
      <p:pic>
        <p:nvPicPr>
          <p:cNvPr id="5" name="图片 4"/>
          <p:cNvPicPr>
            <a:picLocks noChangeAspect="1"/>
          </p:cNvPicPr>
          <p:nvPr/>
        </p:nvPicPr>
        <p:blipFill>
          <a:blip r:embed="rId1"/>
          <a:stretch>
            <a:fillRect/>
          </a:stretch>
        </p:blipFill>
        <p:spPr>
          <a:xfrm>
            <a:off x="3243580" y="3435985"/>
            <a:ext cx="7086600" cy="1438275"/>
          </a:xfrm>
          <a:prstGeom prst="rect">
            <a:avLst/>
          </a:prstGeom>
        </p:spPr>
      </p:pic>
      <p:pic>
        <p:nvPicPr>
          <p:cNvPr id="6" name="图片 5"/>
          <p:cNvPicPr>
            <a:picLocks noChangeAspect="1"/>
          </p:cNvPicPr>
          <p:nvPr/>
        </p:nvPicPr>
        <p:blipFill>
          <a:blip r:embed="rId2"/>
          <a:stretch>
            <a:fillRect/>
          </a:stretch>
        </p:blipFill>
        <p:spPr>
          <a:xfrm>
            <a:off x="932180" y="5821680"/>
            <a:ext cx="2571750" cy="251460"/>
          </a:xfrm>
          <a:prstGeom prst="rect">
            <a:avLst/>
          </a:prstGeom>
        </p:spPr>
      </p:pic>
    </p:spTree>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dirty="0">
                <a:sym typeface="+mn-ea"/>
              </a:rPr>
              <a:t>4.7</a:t>
            </a:r>
            <a:r>
              <a:rPr lang="en-US" dirty="0">
                <a:sym typeface="+mn-ea"/>
              </a:rPr>
              <a:t> </a:t>
            </a:r>
            <a:r>
              <a:rPr dirty="0">
                <a:sym typeface="+mn-ea"/>
              </a:rPr>
              <a:t>B-树</a:t>
            </a:r>
            <a:endParaRPr dirty="0">
              <a:sym typeface="+mn-ea"/>
            </a:endParaRPr>
          </a:p>
        </p:txBody>
      </p:sp>
      <p:sp>
        <p:nvSpPr>
          <p:cNvPr id="3" name="内容占位符 2"/>
          <p:cNvSpPr/>
          <p:nvPr>
            <p:ph idx="1"/>
          </p:nvPr>
        </p:nvSpPr>
        <p:spPr>
          <a:xfrm>
            <a:off x="838200" y="1690688"/>
            <a:ext cx="10515600" cy="4731477"/>
          </a:xfrm>
        </p:spPr>
        <p:txBody>
          <a:bodyPr>
            <a:normAutofit/>
          </a:bodyPr>
          <a:p>
            <a:r>
              <a:rPr lang="zh-CN" altLang="en-US">
                <a:solidFill>
                  <a:srgbClr val="FF0000"/>
                </a:solidFill>
              </a:rPr>
              <a:t>4阶B-树</a:t>
            </a:r>
            <a:r>
              <a:rPr lang="zh-CN" altLang="en-US"/>
              <a:t>更流行的称呼是</a:t>
            </a:r>
            <a:r>
              <a:rPr lang="zh-CN" altLang="en-US">
                <a:solidFill>
                  <a:srgbClr val="FF0000"/>
                </a:solidFill>
              </a:rPr>
              <a:t>2-3-4树</a:t>
            </a:r>
            <a:r>
              <a:rPr lang="zh-CN" altLang="en-US"/>
              <a:t>，而</a:t>
            </a:r>
            <a:r>
              <a:rPr lang="zh-CN" altLang="en-US">
                <a:solidFill>
                  <a:srgbClr val="FF0000"/>
                </a:solidFill>
              </a:rPr>
              <a:t>3阶B-树叫做2-3树</a:t>
            </a:r>
            <a:r>
              <a:rPr lang="zh-CN" altLang="en-US"/>
              <a:t>。我们将通过2-3树的特殊情形来描述B-树的操</a:t>
            </a:r>
            <a:endParaRPr lang="zh-CN" altLang="en-US"/>
          </a:p>
          <a:p>
            <a:r>
              <a:rPr lang="zh-CN" altLang="en-US"/>
              <a:t>作。现在从下面的2-3树开始。</a:t>
            </a:r>
            <a:endParaRPr lang="zh-CN" altLang="en-US"/>
          </a:p>
        </p:txBody>
      </p:sp>
      <p:pic>
        <p:nvPicPr>
          <p:cNvPr id="6" name="图片 5"/>
          <p:cNvPicPr>
            <a:picLocks noChangeAspect="1"/>
          </p:cNvPicPr>
          <p:nvPr/>
        </p:nvPicPr>
        <p:blipFill>
          <a:blip r:embed="rId1"/>
          <a:stretch>
            <a:fillRect/>
          </a:stretch>
        </p:blipFill>
        <p:spPr>
          <a:xfrm>
            <a:off x="3457575" y="2785110"/>
            <a:ext cx="5276850" cy="2105025"/>
          </a:xfrm>
          <a:prstGeom prst="rect">
            <a:avLst/>
          </a:prstGeom>
        </p:spPr>
      </p:pic>
    </p:spTree>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dirty="0">
                <a:sym typeface="+mn-ea"/>
              </a:rPr>
              <a:t>4.7</a:t>
            </a:r>
            <a:r>
              <a:rPr lang="en-US" dirty="0">
                <a:sym typeface="+mn-ea"/>
              </a:rPr>
              <a:t> </a:t>
            </a:r>
            <a:r>
              <a:rPr dirty="0">
                <a:sym typeface="+mn-ea"/>
              </a:rPr>
              <a:t>B-树</a:t>
            </a:r>
            <a:endParaRPr dirty="0">
              <a:sym typeface="+mn-ea"/>
            </a:endParaRPr>
          </a:p>
        </p:txBody>
      </p:sp>
      <p:sp>
        <p:nvSpPr>
          <p:cNvPr id="3" name="内容占位符 2"/>
          <p:cNvSpPr/>
          <p:nvPr>
            <p:ph idx="1"/>
          </p:nvPr>
        </p:nvSpPr>
        <p:spPr>
          <a:xfrm>
            <a:off x="838200" y="1690688"/>
            <a:ext cx="10515600" cy="4731477"/>
          </a:xfrm>
        </p:spPr>
        <p:txBody>
          <a:bodyPr>
            <a:normAutofit/>
          </a:bodyPr>
          <a:p>
            <a:r>
              <a:rPr lang="zh-CN" altLang="en-US"/>
              <a:t>我们用椭圆画出内部节点(非树叶)，每个节点含有两个数据。椭圆中的短横线表示内部节点的第二个信</a:t>
            </a:r>
            <a:endParaRPr lang="zh-CN" altLang="en-US"/>
          </a:p>
          <a:p>
            <a:r>
              <a:rPr lang="zh-CN" altLang="en-US"/>
              <a:t>息，它表明该节点只有两个儿子。树叶用方框画出，框内含有关键字。树叶中的关键字是有序的。为了</a:t>
            </a:r>
            <a:endParaRPr lang="zh-CN" altLang="en-US"/>
          </a:p>
          <a:p>
            <a:r>
              <a:rPr lang="zh-CN" altLang="en-US"/>
              <a:t>执行一次Find，我们从根开始并根据要查找的关键字与存储在节点上的两个(很可能是一个)值之间的关</a:t>
            </a:r>
            <a:endParaRPr lang="zh-CN" altLang="en-US"/>
          </a:p>
          <a:p>
            <a:r>
              <a:rPr lang="zh-CN" altLang="en-US"/>
              <a:t>系确定(最多)三个方向中的一个方向。</a:t>
            </a:r>
            <a:endParaRPr lang="zh-CN" altLang="en-US"/>
          </a:p>
          <a:p>
            <a:endParaRPr lang="zh-CN" altLang="en-US"/>
          </a:p>
          <a:p>
            <a:endParaRPr lang="zh-CN" altLang="en-US"/>
          </a:p>
        </p:txBody>
      </p:sp>
    </p:spTree>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dirty="0">
                <a:sym typeface="+mn-ea"/>
              </a:rPr>
              <a:t>4.7</a:t>
            </a:r>
            <a:r>
              <a:rPr lang="en-US" dirty="0">
                <a:sym typeface="+mn-ea"/>
              </a:rPr>
              <a:t> </a:t>
            </a:r>
            <a:r>
              <a:rPr dirty="0">
                <a:sym typeface="+mn-ea"/>
              </a:rPr>
              <a:t>B-树</a:t>
            </a:r>
            <a:endParaRPr dirty="0">
              <a:sym typeface="+mn-ea"/>
            </a:endParaRPr>
          </a:p>
        </p:txBody>
      </p:sp>
      <p:sp>
        <p:nvSpPr>
          <p:cNvPr id="3" name="内容占位符 2"/>
          <p:cNvSpPr/>
          <p:nvPr>
            <p:ph idx="1"/>
          </p:nvPr>
        </p:nvSpPr>
        <p:spPr>
          <a:xfrm>
            <a:off x="838200" y="1690688"/>
            <a:ext cx="10515600" cy="4731477"/>
          </a:xfrm>
        </p:spPr>
        <p:txBody>
          <a:bodyPr>
            <a:normAutofit/>
          </a:bodyPr>
          <a:p>
            <a:r>
              <a:rPr lang="zh-CN" altLang="en-US"/>
              <a:t>为了对尚未见过的关键字X执行一次Insert，我们首先按照执行Find的步骤进行。当到达一片树叶时，</a:t>
            </a:r>
            <a:endParaRPr lang="zh-CN" altLang="en-US"/>
          </a:p>
          <a:p>
            <a:r>
              <a:rPr lang="zh-CN" altLang="en-US"/>
              <a:t>我们就找到了插入X的正确的位置。例如，为了</a:t>
            </a:r>
            <a:r>
              <a:rPr lang="zh-CN" altLang="en-US">
                <a:solidFill>
                  <a:srgbClr val="FF0000"/>
                </a:solidFill>
              </a:rPr>
              <a:t>插入关键字为18的节点</a:t>
            </a:r>
            <a:r>
              <a:rPr lang="zh-CN" altLang="en-US"/>
              <a:t>，我们可以就把它加到一片树叶</a:t>
            </a:r>
            <a:endParaRPr lang="zh-CN" altLang="en-US"/>
          </a:p>
          <a:p>
            <a:r>
              <a:rPr lang="zh-CN" altLang="en-US"/>
              <a:t>上而不破坏2-3树的性质。插入结果表示在下列图中。</a:t>
            </a:r>
            <a:endParaRPr lang="zh-CN" altLang="en-US"/>
          </a:p>
        </p:txBody>
      </p:sp>
      <p:pic>
        <p:nvPicPr>
          <p:cNvPr id="4" name="图片 3"/>
          <p:cNvPicPr>
            <a:picLocks noChangeAspect="1"/>
          </p:cNvPicPr>
          <p:nvPr/>
        </p:nvPicPr>
        <p:blipFill>
          <a:blip r:embed="rId1"/>
          <a:stretch>
            <a:fillRect/>
          </a:stretch>
        </p:blipFill>
        <p:spPr>
          <a:xfrm>
            <a:off x="3277870" y="3132455"/>
            <a:ext cx="5410200" cy="2171700"/>
          </a:xfrm>
          <a:prstGeom prst="rect">
            <a:avLst/>
          </a:prstGeom>
        </p:spPr>
      </p:pic>
    </p:spTree>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dirty="0">
                <a:sym typeface="+mn-ea"/>
              </a:rPr>
              <a:t>4.7</a:t>
            </a:r>
            <a:r>
              <a:rPr lang="en-US" dirty="0">
                <a:sym typeface="+mn-ea"/>
              </a:rPr>
              <a:t> </a:t>
            </a:r>
            <a:r>
              <a:rPr dirty="0">
                <a:sym typeface="+mn-ea"/>
              </a:rPr>
              <a:t>B-树</a:t>
            </a:r>
            <a:endParaRPr dirty="0">
              <a:sym typeface="+mn-ea"/>
            </a:endParaRPr>
          </a:p>
        </p:txBody>
      </p:sp>
      <p:sp>
        <p:nvSpPr>
          <p:cNvPr id="3" name="内容占位符 2"/>
          <p:cNvSpPr/>
          <p:nvPr>
            <p:ph idx="1"/>
          </p:nvPr>
        </p:nvSpPr>
        <p:spPr>
          <a:xfrm>
            <a:off x="838200" y="1690688"/>
            <a:ext cx="10515600" cy="4731477"/>
          </a:xfrm>
        </p:spPr>
        <p:txBody>
          <a:bodyPr>
            <a:normAutofit/>
          </a:bodyPr>
          <a:p>
            <a:r>
              <a:rPr lang="zh-CN" altLang="en-US"/>
              <a:t>不过，由于一片树叶只能容纳两个或三个关键字，因此上面的做法不总是可能的。如果我们现在试图把</a:t>
            </a:r>
            <a:endParaRPr lang="zh-CN" altLang="en-US"/>
          </a:p>
          <a:p>
            <a:r>
              <a:rPr lang="zh-CN" altLang="en-US"/>
              <a:t>1插入到树中去，那么就会发现1所属于的节点已经满了。将这个新的关键字放</a:t>
            </a:r>
            <a:r>
              <a:rPr lang="zh-CN" altLang="en-US">
                <a:sym typeface="+mn-ea"/>
              </a:rPr>
              <a:t>入</a:t>
            </a:r>
            <a:r>
              <a:rPr lang="zh-CN" altLang="en-US"/>
              <a:t>该节点使得它有了四个</a:t>
            </a:r>
            <a:endParaRPr lang="zh-CN" altLang="en-US"/>
          </a:p>
          <a:p>
            <a:r>
              <a:rPr lang="zh-CN" altLang="en-US"/>
              <a:t>关键字，这是不允许的。解决的办法是，构造两个节点，每个节点有两个关键字，同时调整它们父节点</a:t>
            </a:r>
            <a:endParaRPr lang="zh-CN" altLang="en-US"/>
          </a:p>
          <a:p>
            <a:r>
              <a:rPr lang="zh-CN" altLang="en-US"/>
              <a:t>的信息，如下图。</a:t>
            </a:r>
            <a:endParaRPr lang="zh-CN" altLang="en-US"/>
          </a:p>
        </p:txBody>
      </p:sp>
      <p:pic>
        <p:nvPicPr>
          <p:cNvPr id="5" name="图片 4"/>
          <p:cNvPicPr>
            <a:picLocks noChangeAspect="1"/>
          </p:cNvPicPr>
          <p:nvPr/>
        </p:nvPicPr>
        <p:blipFill>
          <a:blip r:embed="rId1"/>
          <a:stretch>
            <a:fillRect/>
          </a:stretch>
        </p:blipFill>
        <p:spPr>
          <a:xfrm>
            <a:off x="3257550" y="3279775"/>
            <a:ext cx="5676900" cy="2076450"/>
          </a:xfrm>
          <a:prstGeom prst="rect">
            <a:avLst/>
          </a:prstGeom>
        </p:spPr>
      </p:pic>
    </p:spTree>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dirty="0">
                <a:sym typeface="+mn-ea"/>
              </a:rPr>
              <a:t>4.7</a:t>
            </a:r>
            <a:r>
              <a:rPr lang="en-US" dirty="0">
                <a:sym typeface="+mn-ea"/>
              </a:rPr>
              <a:t> </a:t>
            </a:r>
            <a:r>
              <a:rPr dirty="0">
                <a:sym typeface="+mn-ea"/>
              </a:rPr>
              <a:t>B-树</a:t>
            </a:r>
            <a:endParaRPr dirty="0">
              <a:sym typeface="+mn-ea"/>
            </a:endParaRPr>
          </a:p>
        </p:txBody>
      </p:sp>
      <p:sp>
        <p:nvSpPr>
          <p:cNvPr id="3" name="内容占位符 2"/>
          <p:cNvSpPr/>
          <p:nvPr>
            <p:ph idx="1"/>
          </p:nvPr>
        </p:nvSpPr>
        <p:spPr>
          <a:xfrm>
            <a:off x="838200" y="1690688"/>
            <a:ext cx="10515600" cy="4731477"/>
          </a:xfrm>
        </p:spPr>
        <p:txBody>
          <a:bodyPr>
            <a:normAutofit/>
          </a:bodyPr>
          <a:p>
            <a:r>
              <a:rPr lang="zh-CN" altLang="en-US"/>
              <a:t>然而，这个想法也不总能够行得通，我们尝试将</a:t>
            </a:r>
            <a:r>
              <a:rPr lang="zh-CN" altLang="en-US">
                <a:solidFill>
                  <a:srgbClr val="FF0000"/>
                </a:solidFill>
              </a:rPr>
              <a:t>19插入</a:t>
            </a:r>
            <a:r>
              <a:rPr lang="zh-CN" altLang="en-US"/>
              <a:t>到当前的树中时就会看出问题。如果构造两个节</a:t>
            </a:r>
            <a:endParaRPr lang="zh-CN" altLang="en-US"/>
          </a:p>
          <a:p>
            <a:r>
              <a:rPr lang="zh-CN" altLang="en-US"/>
              <a:t>点，每个节点有两个关键字，那么我们得到下列的树。</a:t>
            </a:r>
            <a:endParaRPr lang="zh-CN" altLang="en-US"/>
          </a:p>
        </p:txBody>
      </p:sp>
      <p:pic>
        <p:nvPicPr>
          <p:cNvPr id="4" name="图片 3"/>
          <p:cNvPicPr>
            <a:picLocks noChangeAspect="1"/>
          </p:cNvPicPr>
          <p:nvPr/>
        </p:nvPicPr>
        <p:blipFill>
          <a:blip r:embed="rId1"/>
          <a:stretch>
            <a:fillRect/>
          </a:stretch>
        </p:blipFill>
        <p:spPr>
          <a:xfrm>
            <a:off x="3223895" y="3056255"/>
            <a:ext cx="5743575" cy="2000250"/>
          </a:xfrm>
          <a:prstGeom prst="rect">
            <a:avLst/>
          </a:prstGeom>
        </p:spPr>
      </p:pic>
    </p:spTree>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dirty="0">
                <a:sym typeface="+mn-ea"/>
              </a:rPr>
              <a:t>4.7</a:t>
            </a:r>
            <a:r>
              <a:rPr lang="en-US" dirty="0">
                <a:sym typeface="+mn-ea"/>
              </a:rPr>
              <a:t> </a:t>
            </a:r>
            <a:r>
              <a:rPr dirty="0">
                <a:sym typeface="+mn-ea"/>
              </a:rPr>
              <a:t>B-树</a:t>
            </a:r>
            <a:endParaRPr dirty="0">
              <a:sym typeface="+mn-ea"/>
            </a:endParaRPr>
          </a:p>
        </p:txBody>
      </p:sp>
      <p:sp>
        <p:nvSpPr>
          <p:cNvPr id="3" name="内容占位符 2"/>
          <p:cNvSpPr/>
          <p:nvPr>
            <p:ph idx="1"/>
          </p:nvPr>
        </p:nvSpPr>
        <p:spPr>
          <a:xfrm>
            <a:off x="838200" y="1690688"/>
            <a:ext cx="10515600" cy="4731477"/>
          </a:xfrm>
        </p:spPr>
        <p:txBody>
          <a:bodyPr>
            <a:normAutofit/>
          </a:bodyPr>
          <a:p>
            <a:r>
              <a:rPr lang="zh-CN" altLang="en-US"/>
              <a:t>这棵树的一个内部节点有了四个儿子，可是我们</a:t>
            </a:r>
            <a:r>
              <a:rPr lang="zh-CN" altLang="en-US">
                <a:solidFill>
                  <a:srgbClr val="FF0000"/>
                </a:solidFill>
              </a:rPr>
              <a:t>只允许每个节点有三个儿子</a:t>
            </a:r>
            <a:r>
              <a:rPr lang="zh-CN" altLang="en-US"/>
              <a:t>。解决方法很简单。我们只</a:t>
            </a:r>
            <a:endParaRPr lang="zh-CN" altLang="en-US"/>
          </a:p>
          <a:p>
            <a:r>
              <a:rPr lang="zh-CN" altLang="en-US"/>
              <a:t>要将这个节点分成两个节点，每个节点两个儿子即可。当然，这个节点本身可能就是三个儿子节点之一，</a:t>
            </a:r>
            <a:endParaRPr lang="zh-CN" altLang="en-US"/>
          </a:p>
          <a:p>
            <a:r>
              <a:rPr lang="zh-CN" altLang="en-US"/>
              <a:t>而这样分裂该节点将给它的父节点带来一个新问题(该父节点就会有四个儿子)，但是我们可以在通向根</a:t>
            </a:r>
            <a:endParaRPr lang="zh-CN" altLang="en-US"/>
          </a:p>
          <a:p>
            <a:r>
              <a:rPr lang="zh-CN" altLang="en-US"/>
              <a:t>的路径上一直这么分下去，直到或者到达根节点，或者找到一个节点，这个节点只有两个儿子。在我们</a:t>
            </a:r>
            <a:endParaRPr lang="zh-CN" altLang="en-US"/>
          </a:p>
          <a:p>
            <a:r>
              <a:rPr lang="zh-CN" altLang="en-US"/>
              <a:t>的例子中，通过用</a:t>
            </a:r>
            <a:r>
              <a:rPr lang="zh-CN" altLang="en-US">
                <a:solidFill>
                  <a:srgbClr val="FF0000"/>
                </a:solidFill>
              </a:rPr>
              <a:t>分裂节点</a:t>
            </a:r>
            <a:r>
              <a:rPr lang="zh-CN" altLang="en-US"/>
              <a:t>的方法我们只能到达所见到的第一个内部节点，得到如下的树。</a:t>
            </a:r>
            <a:endParaRPr lang="zh-CN" altLang="en-US"/>
          </a:p>
        </p:txBody>
      </p:sp>
      <p:pic>
        <p:nvPicPr>
          <p:cNvPr id="5" name="图片 4"/>
          <p:cNvPicPr>
            <a:picLocks noChangeAspect="1"/>
          </p:cNvPicPr>
          <p:nvPr/>
        </p:nvPicPr>
        <p:blipFill>
          <a:blip r:embed="rId1"/>
          <a:stretch>
            <a:fillRect/>
          </a:stretch>
        </p:blipFill>
        <p:spPr>
          <a:xfrm>
            <a:off x="3381375" y="3698240"/>
            <a:ext cx="5429250" cy="2114550"/>
          </a:xfrm>
          <a:prstGeom prst="rect">
            <a:avLst/>
          </a:prstGeom>
        </p:spPr>
      </p:pic>
    </p:spTree>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dirty="0">
                <a:sym typeface="+mn-ea"/>
              </a:rPr>
              <a:t>4.7</a:t>
            </a:r>
            <a:r>
              <a:rPr lang="en-US" dirty="0">
                <a:sym typeface="+mn-ea"/>
              </a:rPr>
              <a:t> </a:t>
            </a:r>
            <a:r>
              <a:rPr dirty="0">
                <a:sym typeface="+mn-ea"/>
              </a:rPr>
              <a:t>B-树</a:t>
            </a:r>
            <a:endParaRPr dirty="0">
              <a:sym typeface="+mn-ea"/>
            </a:endParaRPr>
          </a:p>
        </p:txBody>
      </p:sp>
      <p:sp>
        <p:nvSpPr>
          <p:cNvPr id="3" name="内容占位符 2"/>
          <p:cNvSpPr/>
          <p:nvPr>
            <p:ph idx="1"/>
          </p:nvPr>
        </p:nvSpPr>
        <p:spPr>
          <a:xfrm>
            <a:off x="838200" y="1690688"/>
            <a:ext cx="10515600" cy="4731477"/>
          </a:xfrm>
        </p:spPr>
        <p:txBody>
          <a:bodyPr>
            <a:normAutofit/>
          </a:bodyPr>
          <a:p>
            <a:r>
              <a:rPr lang="zh-CN" altLang="en-US"/>
              <a:t>如果现在</a:t>
            </a:r>
            <a:r>
              <a:rPr lang="zh-CN" altLang="en-US">
                <a:solidFill>
                  <a:srgbClr val="FF0000"/>
                </a:solidFill>
              </a:rPr>
              <a:t>插</a:t>
            </a:r>
            <a:r>
              <a:rPr lang="zh-CN" altLang="en-US">
                <a:solidFill>
                  <a:srgbClr val="FF0000"/>
                </a:solidFill>
                <a:sym typeface="+mn-ea"/>
              </a:rPr>
              <a:t>入</a:t>
            </a:r>
            <a:r>
              <a:rPr lang="zh-CN" altLang="en-US">
                <a:solidFill>
                  <a:srgbClr val="FF0000"/>
                </a:solidFill>
              </a:rPr>
              <a:t>关键字为28</a:t>
            </a:r>
            <a:r>
              <a:rPr lang="zh-CN" altLang="en-US"/>
              <a:t>的一个元素，那么就会出现一片具有四个儿子的树叶，它可以分成两片树叶，</a:t>
            </a:r>
            <a:endParaRPr lang="zh-CN" altLang="en-US"/>
          </a:p>
          <a:p>
            <a:r>
              <a:rPr lang="zh-CN" altLang="en-US"/>
              <a:t>每叶两个儿子：</a:t>
            </a:r>
            <a:endParaRPr lang="zh-CN" altLang="en-US"/>
          </a:p>
        </p:txBody>
      </p:sp>
      <p:pic>
        <p:nvPicPr>
          <p:cNvPr id="4" name="图片 3"/>
          <p:cNvPicPr>
            <a:picLocks noChangeAspect="1"/>
          </p:cNvPicPr>
          <p:nvPr/>
        </p:nvPicPr>
        <p:blipFill>
          <a:blip r:embed="rId1"/>
          <a:stretch>
            <a:fillRect/>
          </a:stretch>
        </p:blipFill>
        <p:spPr>
          <a:xfrm>
            <a:off x="3280410" y="2527935"/>
            <a:ext cx="5800725" cy="3381375"/>
          </a:xfrm>
          <a:prstGeom prst="rect">
            <a:avLst/>
          </a:prstGeom>
        </p:spPr>
      </p:pic>
    </p:spTree>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dirty="0">
                <a:sym typeface="+mn-ea"/>
              </a:rPr>
              <a:t>4.7</a:t>
            </a:r>
            <a:r>
              <a:rPr lang="en-US" dirty="0">
                <a:sym typeface="+mn-ea"/>
              </a:rPr>
              <a:t> </a:t>
            </a:r>
            <a:r>
              <a:rPr dirty="0">
                <a:sym typeface="+mn-ea"/>
              </a:rPr>
              <a:t>B-树</a:t>
            </a:r>
            <a:endParaRPr dirty="0">
              <a:sym typeface="+mn-ea"/>
            </a:endParaRPr>
          </a:p>
        </p:txBody>
      </p:sp>
      <p:sp>
        <p:nvSpPr>
          <p:cNvPr id="3" name="内容占位符 2"/>
          <p:cNvSpPr/>
          <p:nvPr>
            <p:ph idx="1"/>
          </p:nvPr>
        </p:nvSpPr>
        <p:spPr>
          <a:xfrm>
            <a:off x="838200" y="1690688"/>
            <a:ext cx="10515600" cy="4731477"/>
          </a:xfrm>
        </p:spPr>
        <p:txBody>
          <a:bodyPr>
            <a:normAutofit/>
          </a:bodyPr>
          <a:p>
            <a:r>
              <a:rPr lang="zh-CN" altLang="en-US"/>
              <a:t>这样，又产生一个具有四个儿子的内部节点，此时它被分成两个儿子节点。我们这里做的就是把根节点</a:t>
            </a:r>
            <a:endParaRPr lang="zh-CN" altLang="en-US"/>
          </a:p>
          <a:p>
            <a:r>
              <a:rPr lang="zh-CN" altLang="en-US"/>
              <a:t>分成两个节点。这个时候，我们得到一个特殊情况，通过创建一个新的根节点我们可以结束对28的插</a:t>
            </a:r>
            <a:r>
              <a:rPr lang="zh-CN" altLang="en-US">
                <a:sym typeface="+mn-ea"/>
              </a:rPr>
              <a:t>入</a:t>
            </a:r>
            <a:r>
              <a:rPr lang="zh-CN" altLang="en-US"/>
              <a:t>。</a:t>
            </a:r>
            <a:endParaRPr lang="zh-CN" altLang="en-US"/>
          </a:p>
          <a:p>
            <a:r>
              <a:rPr lang="zh-CN" altLang="en-US"/>
              <a:t>这是2-3树增加高度的(惟一)方法。</a:t>
            </a:r>
            <a:endParaRPr lang="en-US" altLang="zh-CN"/>
          </a:p>
        </p:txBody>
      </p:sp>
      <p:pic>
        <p:nvPicPr>
          <p:cNvPr id="5" name="图片 4"/>
          <p:cNvPicPr>
            <a:picLocks noChangeAspect="1"/>
          </p:cNvPicPr>
          <p:nvPr/>
        </p:nvPicPr>
        <p:blipFill>
          <a:blip r:embed="rId1"/>
          <a:stretch>
            <a:fillRect/>
          </a:stretch>
        </p:blipFill>
        <p:spPr>
          <a:xfrm>
            <a:off x="3224530" y="3171190"/>
            <a:ext cx="5743575" cy="2124075"/>
          </a:xfrm>
          <a:prstGeom prst="rect">
            <a:avLst/>
          </a:prstGeom>
        </p:spPr>
      </p:pic>
    </p:spTree>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dirty="0">
                <a:sym typeface="+mn-ea"/>
              </a:rPr>
              <a:t>4.7</a:t>
            </a:r>
            <a:r>
              <a:rPr lang="en-US" dirty="0">
                <a:sym typeface="+mn-ea"/>
              </a:rPr>
              <a:t> </a:t>
            </a:r>
            <a:r>
              <a:rPr dirty="0">
                <a:sym typeface="+mn-ea"/>
              </a:rPr>
              <a:t>B-树</a:t>
            </a:r>
            <a:endParaRPr dirty="0">
              <a:sym typeface="+mn-ea"/>
            </a:endParaRPr>
          </a:p>
        </p:txBody>
      </p:sp>
      <p:sp>
        <p:nvSpPr>
          <p:cNvPr id="3" name="内容占位符 2"/>
          <p:cNvSpPr/>
          <p:nvPr>
            <p:ph idx="1"/>
          </p:nvPr>
        </p:nvSpPr>
        <p:spPr>
          <a:xfrm>
            <a:off x="838200" y="1690688"/>
            <a:ext cx="10515600" cy="4731477"/>
          </a:xfrm>
        </p:spPr>
        <p:txBody>
          <a:bodyPr>
            <a:normAutofit/>
          </a:bodyPr>
          <a:p>
            <a:r>
              <a:rPr lang="zh-CN" altLang="en-US"/>
              <a:t>还要注意，当插入一个关键字的时候，只有在访问路径上的那些内部节点才有可能发生变化。这些变化</a:t>
            </a:r>
            <a:endParaRPr lang="zh-CN" altLang="en-US"/>
          </a:p>
          <a:p>
            <a:r>
              <a:rPr lang="zh-CN" altLang="en-US"/>
              <a:t>与这条路径的长度成比例；但是要注意，由于需要处理的情况相当多，因此很容易发生错误。</a:t>
            </a:r>
            <a:endParaRPr lang="zh-CN" altLang="en-US"/>
          </a:p>
          <a:p>
            <a:endParaRPr lang="zh-CN" altLang="en-US"/>
          </a:p>
          <a:p>
            <a:r>
              <a:rPr lang="zh-CN" altLang="en-US"/>
              <a:t>对于一个节点的儿子太多的情况还有一些其他处理方法，而我们刚才描述的方法恐怕是最简单的情况。</a:t>
            </a:r>
            <a:endParaRPr lang="zh-CN" altLang="en-US"/>
          </a:p>
          <a:p>
            <a:r>
              <a:rPr lang="zh-CN" altLang="en-US"/>
              <a:t>当试图将第四个关键字添加到一片树叶上的时候，我们可以首先查找只有两个关键字的兄弟，而不是把</a:t>
            </a:r>
            <a:endParaRPr lang="zh-CN" altLang="en-US"/>
          </a:p>
          <a:p>
            <a:r>
              <a:rPr lang="zh-CN" altLang="en-US"/>
              <a:t>这个节点分裂成两个。例如，为把70添加到上面的树中，我们可以把58挪到包含有41和52的树叶中，再</a:t>
            </a:r>
            <a:endParaRPr lang="zh-CN" altLang="en-US"/>
          </a:p>
          <a:p>
            <a:r>
              <a:rPr lang="zh-CN" altLang="en-US"/>
              <a:t>把70与59和61放到一起，并调整一些内部节点中的各项。这个策略也可以用到内部节点上并尽量使更多</a:t>
            </a:r>
            <a:endParaRPr lang="zh-CN" altLang="en-US"/>
          </a:p>
          <a:p>
            <a:r>
              <a:rPr lang="zh-CN" altLang="en-US"/>
              <a:t>的节点具有足够的关键字。这种方法使得例程的编制稍微有些复杂，但是浪费的空间较少。</a:t>
            </a:r>
            <a:endParaRPr lang="zh-CN" altLang="en-US"/>
          </a:p>
        </p:txBody>
      </p:sp>
    </p:spTree>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dirty="0">
                <a:sym typeface="+mn-ea"/>
              </a:rPr>
              <a:t>4.7</a:t>
            </a:r>
            <a:r>
              <a:rPr lang="en-US" dirty="0">
                <a:sym typeface="+mn-ea"/>
              </a:rPr>
              <a:t> </a:t>
            </a:r>
            <a:r>
              <a:rPr dirty="0">
                <a:sym typeface="+mn-ea"/>
              </a:rPr>
              <a:t>B-树</a:t>
            </a:r>
            <a:endParaRPr dirty="0">
              <a:sym typeface="+mn-ea"/>
            </a:endParaRPr>
          </a:p>
        </p:txBody>
      </p:sp>
      <p:sp>
        <p:nvSpPr>
          <p:cNvPr id="3" name="内容占位符 2"/>
          <p:cNvSpPr/>
          <p:nvPr>
            <p:ph idx="1"/>
          </p:nvPr>
        </p:nvSpPr>
        <p:spPr>
          <a:xfrm>
            <a:off x="838200" y="1690688"/>
            <a:ext cx="10515600" cy="4731477"/>
          </a:xfrm>
        </p:spPr>
        <p:txBody>
          <a:bodyPr>
            <a:normAutofit lnSpcReduction="20000"/>
          </a:bodyPr>
          <a:p>
            <a:r>
              <a:rPr lang="zh-CN" altLang="en-US"/>
              <a:t>我们可以通过查找要被删除的关键字并将其除去而完成</a:t>
            </a:r>
            <a:r>
              <a:rPr lang="zh-CN" altLang="en-US">
                <a:solidFill>
                  <a:srgbClr val="FF0000"/>
                </a:solidFill>
              </a:rPr>
              <a:t>删除操作</a:t>
            </a:r>
            <a:r>
              <a:rPr lang="zh-CN" altLang="en-US"/>
              <a:t>。如果这个关键字是一个节点仅有的两</a:t>
            </a:r>
            <a:endParaRPr lang="zh-CN" altLang="en-US"/>
          </a:p>
          <a:p>
            <a:r>
              <a:rPr lang="zh-CN" altLang="en-US"/>
              <a:t>个关键字中的一个，那么将它除去后就只剩一个关键字了。此时我们可以通过把这个节点与它的一个兄</a:t>
            </a:r>
            <a:endParaRPr lang="zh-CN" altLang="en-US"/>
          </a:p>
          <a:p>
            <a:r>
              <a:rPr lang="zh-CN" altLang="en-US"/>
              <a:t>弟合并来进行调整。如果这个兄弟已有3个关键字，那么我们可以从中取出一个使得两个节点各有两个</a:t>
            </a:r>
            <a:endParaRPr lang="zh-CN" altLang="en-US"/>
          </a:p>
          <a:p>
            <a:r>
              <a:rPr lang="zh-CN" altLang="en-US"/>
              <a:t>关键字。如果这个兄弟只有两个关键字，那么我们就将这两个节点合并成一个具有3个关键字的节点。</a:t>
            </a:r>
            <a:endParaRPr lang="zh-CN" altLang="en-US"/>
          </a:p>
          <a:p>
            <a:r>
              <a:rPr lang="zh-CN" altLang="en-US"/>
              <a:t>现在这个节点的父亲则失去一个儿子，因此我们还须向上检查直到顶部。如果根节点失去了它的第二个</a:t>
            </a:r>
            <a:endParaRPr lang="zh-CN" altLang="en-US"/>
          </a:p>
          <a:p>
            <a:r>
              <a:rPr lang="zh-CN" altLang="en-US"/>
              <a:t>儿子，那么这个根也要删除，而树则减少了一层。当我们合并节点的时候，我们必须记住要更新保存在</a:t>
            </a:r>
            <a:endParaRPr lang="zh-CN" altLang="en-US"/>
          </a:p>
          <a:p>
            <a:r>
              <a:rPr lang="zh-CN" altLang="en-US"/>
              <a:t>这些内部节点上的信息。</a:t>
            </a:r>
            <a:endParaRPr lang="zh-CN" altLang="en-US"/>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a:bodyPr>
          <a:lstStyle/>
          <a:p>
            <a:r>
              <a:rPr lang="zh-CN" b="1" dirty="0"/>
              <a:t>递归和归纳</a:t>
            </a:r>
            <a:endParaRPr lang="zh-CN" b="1" dirty="0"/>
          </a:p>
          <a:p>
            <a:endParaRPr lang="zh-CN" b="1" dirty="0"/>
          </a:p>
          <a:p>
            <a:r>
              <a:rPr lang="zh-CN" dirty="0"/>
              <a:t>我们将使用归纳法对上述数字递归打印程序给予更严格的证明。</a:t>
            </a:r>
            <a:endParaRPr lang="zh-CN" dirty="0"/>
          </a:p>
          <a:p>
            <a:endParaRPr lang="zh-CN" dirty="0"/>
          </a:p>
          <a:p>
            <a:r>
              <a:rPr lang="zh-CN" b="1" dirty="0"/>
              <a:t>定理1.4</a:t>
            </a:r>
            <a:endParaRPr lang="zh-CN" b="1" dirty="0"/>
          </a:p>
          <a:p>
            <a:r>
              <a:rPr lang="zh-CN" dirty="0"/>
              <a:t>对于N≥0，数的递归打印算法是正确的。</a:t>
            </a:r>
            <a:endParaRPr lang="zh-CN" dirty="0"/>
          </a:p>
          <a:p>
            <a:endParaRPr lang="zh-CN" dirty="0"/>
          </a:p>
          <a:p>
            <a:r>
              <a:rPr lang="zh-CN" dirty="0"/>
              <a:t>证明(根据N所含数字的个数，利用归纳法证明)</a:t>
            </a:r>
            <a:endParaRPr lang="zh-CN" dirty="0"/>
          </a:p>
          <a:p>
            <a:endParaRPr lang="zh-CN" dirty="0"/>
          </a:p>
        </p:txBody>
      </p:sp>
      <p:sp>
        <p:nvSpPr>
          <p:cNvPr id="2" name="标题 1"/>
          <p:cNvSpPr>
            <a:spLocks noGrp="1"/>
          </p:cNvSpPr>
          <p:nvPr>
            <p:ph type="title"/>
          </p:nvPr>
        </p:nvSpPr>
        <p:spPr/>
        <p:txBody>
          <a:bodyPr/>
          <a:lstStyle/>
          <a:p>
            <a:r>
              <a:rPr dirty="0"/>
              <a:t>1.3 递归简论</a:t>
            </a:r>
            <a:endParaRPr dirty="0"/>
          </a:p>
        </p:txBody>
      </p:sp>
    </p:spTree>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dirty="0">
                <a:sym typeface="+mn-ea"/>
              </a:rPr>
              <a:t>4.7</a:t>
            </a:r>
            <a:r>
              <a:rPr lang="en-US" dirty="0">
                <a:sym typeface="+mn-ea"/>
              </a:rPr>
              <a:t> </a:t>
            </a:r>
            <a:r>
              <a:rPr dirty="0">
                <a:sym typeface="+mn-ea"/>
              </a:rPr>
              <a:t>B-树</a:t>
            </a:r>
            <a:endParaRPr dirty="0">
              <a:sym typeface="+mn-ea"/>
            </a:endParaRPr>
          </a:p>
        </p:txBody>
      </p:sp>
      <p:sp>
        <p:nvSpPr>
          <p:cNvPr id="3" name="内容占位符 2"/>
          <p:cNvSpPr/>
          <p:nvPr>
            <p:ph idx="1"/>
          </p:nvPr>
        </p:nvSpPr>
        <p:spPr>
          <a:xfrm>
            <a:off x="838200" y="1690688"/>
            <a:ext cx="10515600" cy="4731477"/>
          </a:xfrm>
        </p:spPr>
        <p:txBody>
          <a:bodyPr>
            <a:normAutofit/>
          </a:bodyPr>
          <a:p>
            <a:r>
              <a:rPr lang="zh-CN" altLang="en-US"/>
              <a:t>对于一般的M阶B树，当插</a:t>
            </a:r>
            <a:r>
              <a:rPr lang="zh-CN" altLang="en-US">
                <a:sym typeface="+mn-ea"/>
              </a:rPr>
              <a:t>入</a:t>
            </a:r>
            <a:r>
              <a:rPr lang="zh-CN" altLang="en-US"/>
              <a:t>一个关键字时，惟一的困难发生在接收该关键字的节点已经具有M个关键字</a:t>
            </a:r>
            <a:endParaRPr lang="zh-CN" altLang="en-US"/>
          </a:p>
          <a:p>
            <a:r>
              <a:rPr lang="zh-CN" altLang="en-US"/>
              <a:t>的时候。这个关键字使得该节点具有M+1个关键字，我们可以把它分裂成两个节点，它们分别具有</a:t>
            </a:r>
            <a:endParaRPr lang="zh-CN" altLang="en-US"/>
          </a:p>
          <a:p>
            <a:r>
              <a:rPr lang="en-US" altLang="zh-CN"/>
              <a:t>        </a:t>
            </a:r>
            <a:r>
              <a:rPr lang="zh-CN" altLang="en-US"/>
              <a:t>个和</a:t>
            </a:r>
            <a:r>
              <a:rPr lang="en-US" altLang="zh-CN"/>
              <a:t>         </a:t>
            </a:r>
            <a:r>
              <a:rPr lang="zh-CN" altLang="en-US"/>
              <a:t>个关键字。由于这使得父节点多出一个儿子，因此我们必须检查这个节点是</a:t>
            </a:r>
            <a:endParaRPr lang="zh-CN" altLang="en-US"/>
          </a:p>
          <a:p>
            <a:r>
              <a:rPr lang="zh-CN" altLang="en-US"/>
              <a:t>否可被父节点接受，如果父节点已经具有</a:t>
            </a:r>
            <a:r>
              <a:rPr lang="en-US" altLang="zh-CN"/>
              <a:t>M</a:t>
            </a:r>
            <a:r>
              <a:rPr lang="zh-CN" altLang="en-US"/>
              <a:t>个儿子，那么这个父节点就要被分裂成两个节点。我们重复</a:t>
            </a:r>
            <a:endParaRPr lang="zh-CN" altLang="en-US"/>
          </a:p>
          <a:p>
            <a:r>
              <a:rPr lang="zh-CN" altLang="en-US"/>
              <a:t>这个过程直到找到一个父节点具有少于</a:t>
            </a:r>
            <a:r>
              <a:rPr lang="en-US" altLang="zh-CN"/>
              <a:t>M</a:t>
            </a:r>
            <a:r>
              <a:rPr lang="zh-CN" altLang="en-US"/>
              <a:t>个儿子，如果我们分裂根节点，那么我们就要创建一个新的根，</a:t>
            </a:r>
            <a:endParaRPr lang="zh-CN" altLang="en-US"/>
          </a:p>
          <a:p>
            <a:r>
              <a:rPr lang="zh-CN" altLang="en-US"/>
              <a:t>这个根有两个儿子。</a:t>
            </a:r>
            <a:endParaRPr lang="zh-CN" altLang="en-US"/>
          </a:p>
          <a:p>
            <a:endParaRPr lang="zh-CN" altLang="en-US"/>
          </a:p>
        </p:txBody>
      </p:sp>
      <p:pic>
        <p:nvPicPr>
          <p:cNvPr id="4" name="图片 3"/>
          <p:cNvPicPr>
            <a:picLocks noChangeAspect="1"/>
          </p:cNvPicPr>
          <p:nvPr/>
        </p:nvPicPr>
        <p:blipFill>
          <a:blip r:embed="rId1"/>
          <a:stretch>
            <a:fillRect/>
          </a:stretch>
        </p:blipFill>
        <p:spPr>
          <a:xfrm>
            <a:off x="838200" y="2557145"/>
            <a:ext cx="1028700" cy="247650"/>
          </a:xfrm>
          <a:prstGeom prst="rect">
            <a:avLst/>
          </a:prstGeom>
        </p:spPr>
      </p:pic>
      <p:pic>
        <p:nvPicPr>
          <p:cNvPr id="5" name="图片 4"/>
          <p:cNvPicPr>
            <a:picLocks noChangeAspect="1"/>
          </p:cNvPicPr>
          <p:nvPr/>
        </p:nvPicPr>
        <p:blipFill>
          <a:blip r:embed="rId2"/>
          <a:stretch>
            <a:fillRect/>
          </a:stretch>
        </p:blipFill>
        <p:spPr>
          <a:xfrm>
            <a:off x="2275205" y="2557145"/>
            <a:ext cx="1009650" cy="247650"/>
          </a:xfrm>
          <a:prstGeom prst="rect">
            <a:avLst/>
          </a:prstGeom>
        </p:spPr>
      </p:pic>
    </p:spTree>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dirty="0">
                <a:sym typeface="+mn-ea"/>
              </a:rPr>
              <a:t>4.7</a:t>
            </a:r>
            <a:r>
              <a:rPr lang="en-US" dirty="0">
                <a:sym typeface="+mn-ea"/>
              </a:rPr>
              <a:t> </a:t>
            </a:r>
            <a:r>
              <a:rPr dirty="0">
                <a:sym typeface="+mn-ea"/>
              </a:rPr>
              <a:t>B-树</a:t>
            </a:r>
            <a:endParaRPr dirty="0">
              <a:sym typeface="+mn-ea"/>
            </a:endParaRPr>
          </a:p>
        </p:txBody>
      </p:sp>
      <p:sp>
        <p:nvSpPr>
          <p:cNvPr id="3" name="内容占位符 2"/>
          <p:cNvSpPr/>
          <p:nvPr>
            <p:ph idx="1"/>
          </p:nvPr>
        </p:nvSpPr>
        <p:spPr>
          <a:xfrm>
            <a:off x="838200" y="1690688"/>
            <a:ext cx="10515600" cy="4731477"/>
          </a:xfrm>
        </p:spPr>
        <p:txBody>
          <a:bodyPr>
            <a:normAutofit/>
          </a:bodyPr>
          <a:p>
            <a:r>
              <a:rPr lang="zh-CN" altLang="en-US"/>
              <a:t>B-树的深度最多是</a:t>
            </a:r>
            <a:r>
              <a:rPr lang="en-US" altLang="zh-CN"/>
              <a:t>         </a:t>
            </a:r>
            <a:r>
              <a:rPr lang="zh-CN" altLang="en-US"/>
              <a:t>。在路径上的每个节点，我们执行</a:t>
            </a:r>
            <a:r>
              <a:rPr lang="zh-CN" altLang="en-US" b="1"/>
              <a:t>O</a:t>
            </a:r>
            <a:r>
              <a:rPr lang="zh-CN" altLang="en-US"/>
              <a:t>(logM)时间的工作量以确定选</a:t>
            </a:r>
            <a:endParaRPr lang="zh-CN" altLang="en-US"/>
          </a:p>
          <a:p>
            <a:r>
              <a:rPr lang="zh-CN" altLang="en-US"/>
              <a:t>择哪个分支(使用折半查找)，但是Insert和Delete可能需要</a:t>
            </a:r>
            <a:r>
              <a:rPr lang="zh-CN" altLang="en-US" b="1"/>
              <a:t>O</a:t>
            </a:r>
            <a:r>
              <a:rPr lang="zh-CN" altLang="en-US"/>
              <a:t>(M)的工作量来调整该节点上的所有信息。</a:t>
            </a:r>
            <a:endParaRPr lang="zh-CN" altLang="en-US"/>
          </a:p>
          <a:p>
            <a:r>
              <a:rPr lang="zh-CN" altLang="en-US"/>
              <a:t>因此，对于每个Insert和Delete运算，最坏情形的运行时间为</a:t>
            </a:r>
            <a:r>
              <a:rPr lang="zh-CN" altLang="en-US" b="1"/>
              <a:t>O</a:t>
            </a:r>
            <a:r>
              <a:rPr lang="zh-CN" altLang="en-US"/>
              <a:t>(Mlog</a:t>
            </a:r>
            <a:r>
              <a:rPr lang="en-US" altLang="zh-CN" baseline="-25000"/>
              <a:t>M</a:t>
            </a:r>
            <a:r>
              <a:rPr lang="zh-CN" altLang="en-US"/>
              <a:t>N)=</a:t>
            </a:r>
            <a:r>
              <a:rPr lang="zh-CN" altLang="en-US" b="1"/>
              <a:t>O</a:t>
            </a:r>
            <a:r>
              <a:rPr lang="zh-CN" altLang="en-US"/>
              <a:t>((M/logM)logN)，不过一次</a:t>
            </a:r>
            <a:endParaRPr lang="zh-CN" altLang="en-US"/>
          </a:p>
          <a:p>
            <a:r>
              <a:rPr lang="zh-CN" altLang="en-US"/>
              <a:t>Find只花费</a:t>
            </a:r>
            <a:r>
              <a:rPr lang="zh-CN" altLang="en-US" b="1"/>
              <a:t>O</a:t>
            </a:r>
            <a:r>
              <a:rPr lang="zh-CN" altLang="en-US"/>
              <a:t>(logN)时间。经验指出，从运行时间考虑，M的最好(合法的)选择是M=3或M=4；这与上面的</a:t>
            </a:r>
            <a:endParaRPr lang="zh-CN" altLang="en-US"/>
          </a:p>
          <a:p>
            <a:r>
              <a:rPr lang="zh-CN" altLang="en-US"/>
              <a:t>界一致，它指出，</a:t>
            </a:r>
            <a:r>
              <a:rPr lang="zh-CN" altLang="en-US">
                <a:solidFill>
                  <a:srgbClr val="FF0000"/>
                </a:solidFill>
              </a:rPr>
              <a:t>当</a:t>
            </a:r>
            <a:r>
              <a:rPr lang="en-US" altLang="zh-CN">
                <a:solidFill>
                  <a:srgbClr val="FF0000"/>
                </a:solidFill>
              </a:rPr>
              <a:t>M</a:t>
            </a:r>
            <a:r>
              <a:rPr lang="zh-CN" altLang="en-US">
                <a:solidFill>
                  <a:srgbClr val="FF0000"/>
                </a:solidFill>
              </a:rPr>
              <a:t>再增大时插</a:t>
            </a:r>
            <a:r>
              <a:rPr lang="zh-CN" altLang="en-US">
                <a:solidFill>
                  <a:srgbClr val="FF0000"/>
                </a:solidFill>
                <a:sym typeface="+mn-ea"/>
              </a:rPr>
              <a:t>入</a:t>
            </a:r>
            <a:r>
              <a:rPr lang="zh-CN" altLang="en-US">
                <a:solidFill>
                  <a:srgbClr val="FF0000"/>
                </a:solidFill>
              </a:rPr>
              <a:t>和删除的时间就会增加</a:t>
            </a:r>
            <a:r>
              <a:rPr lang="zh-CN" altLang="en-US"/>
              <a:t>。如果我们只关心主存的速度，则更高阶的</a:t>
            </a:r>
            <a:endParaRPr lang="zh-CN" altLang="en-US"/>
          </a:p>
          <a:p>
            <a:r>
              <a:rPr lang="zh-CN" altLang="en-US"/>
              <a:t>B-树(如5-9树)就没有什么优势了。</a:t>
            </a:r>
            <a:endParaRPr lang="zh-CN" altLang="en-US"/>
          </a:p>
        </p:txBody>
      </p:sp>
      <p:pic>
        <p:nvPicPr>
          <p:cNvPr id="4" name="图片 3"/>
          <p:cNvPicPr>
            <a:picLocks noChangeAspect="1"/>
          </p:cNvPicPr>
          <p:nvPr/>
        </p:nvPicPr>
        <p:blipFill>
          <a:blip r:embed="rId1"/>
          <a:stretch>
            <a:fillRect/>
          </a:stretch>
        </p:blipFill>
        <p:spPr>
          <a:xfrm>
            <a:off x="2773680" y="1691005"/>
            <a:ext cx="1000125" cy="285750"/>
          </a:xfrm>
          <a:prstGeom prst="rect">
            <a:avLst/>
          </a:prstGeom>
        </p:spPr>
      </p:pic>
    </p:spTree>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dirty="0">
                <a:sym typeface="+mn-ea"/>
              </a:rPr>
              <a:t>4.7</a:t>
            </a:r>
            <a:r>
              <a:rPr lang="en-US" dirty="0">
                <a:sym typeface="+mn-ea"/>
              </a:rPr>
              <a:t> </a:t>
            </a:r>
            <a:r>
              <a:rPr dirty="0">
                <a:sym typeface="+mn-ea"/>
              </a:rPr>
              <a:t>B-树</a:t>
            </a:r>
            <a:endParaRPr dirty="0">
              <a:sym typeface="+mn-ea"/>
            </a:endParaRPr>
          </a:p>
        </p:txBody>
      </p:sp>
      <p:sp>
        <p:nvSpPr>
          <p:cNvPr id="3" name="内容占位符 2"/>
          <p:cNvSpPr/>
          <p:nvPr>
            <p:ph idx="1"/>
          </p:nvPr>
        </p:nvSpPr>
        <p:spPr>
          <a:xfrm>
            <a:off x="838200" y="1690688"/>
            <a:ext cx="10515600" cy="4731477"/>
          </a:xfrm>
        </p:spPr>
        <p:txBody>
          <a:bodyPr>
            <a:normAutofit/>
          </a:bodyPr>
          <a:p>
            <a:r>
              <a:rPr lang="zh-CN" altLang="en-US">
                <a:solidFill>
                  <a:srgbClr val="FF0000"/>
                </a:solidFill>
              </a:rPr>
              <a:t>B-树实际用于数据库系统</a:t>
            </a:r>
            <a:r>
              <a:rPr lang="zh-CN" altLang="en-US"/>
              <a:t>，在那里树被存储在物理的磁盘上而不是主存中。一般说来，对磁盘的访问要</a:t>
            </a:r>
            <a:endParaRPr lang="zh-CN" altLang="en-US"/>
          </a:p>
          <a:p>
            <a:r>
              <a:rPr lang="zh-CN" altLang="en-US"/>
              <a:t>比任何的主存操作慢几个数量级。如果我们使用</a:t>
            </a:r>
            <a:r>
              <a:rPr lang="en-US" altLang="zh-CN"/>
              <a:t>M</a:t>
            </a:r>
            <a:r>
              <a:rPr lang="zh-CN" altLang="en-US"/>
              <a:t>阶B-树，那么磁盘访问次数是</a:t>
            </a:r>
            <a:r>
              <a:rPr lang="zh-CN" altLang="en-US" b="1"/>
              <a:t>O</a:t>
            </a:r>
            <a:r>
              <a:rPr lang="zh-CN" altLang="en-US"/>
              <a:t>(logMN)。虽然每次磁</a:t>
            </a:r>
            <a:endParaRPr lang="zh-CN" altLang="en-US"/>
          </a:p>
          <a:p>
            <a:r>
              <a:rPr lang="zh-CN" altLang="en-US"/>
              <a:t>盘访问花费</a:t>
            </a:r>
            <a:r>
              <a:rPr lang="zh-CN" altLang="en-US" b="1"/>
              <a:t>O</a:t>
            </a:r>
            <a:r>
              <a:rPr lang="zh-CN" altLang="en-US"/>
              <a:t>(logM)来确定分支的方向，但是执行该操作的时间一般要比读存储器的区块(block)所花</a:t>
            </a:r>
            <a:endParaRPr lang="zh-CN" altLang="en-US"/>
          </a:p>
          <a:p>
            <a:r>
              <a:rPr lang="zh-CN" altLang="en-US"/>
              <a:t>费的时间少得多，因此可以被认为是无足轻重的(只要</a:t>
            </a:r>
            <a:r>
              <a:rPr lang="en-US" altLang="zh-CN"/>
              <a:t>M</a:t>
            </a:r>
            <a:r>
              <a:rPr lang="zh-CN" altLang="en-US"/>
              <a:t>选择得合理)。即使在每个节点执行更新要花费</a:t>
            </a:r>
            <a:endParaRPr lang="zh-CN" altLang="en-US"/>
          </a:p>
          <a:p>
            <a:r>
              <a:rPr lang="zh-CN" altLang="en-US" b="1"/>
              <a:t>O</a:t>
            </a:r>
            <a:r>
              <a:rPr lang="zh-CN" altLang="en-US"/>
              <a:t>(M)操作时间，这些花费一般还是不大。此时</a:t>
            </a:r>
            <a:r>
              <a:rPr lang="en-US" altLang="zh-CN"/>
              <a:t>M</a:t>
            </a:r>
            <a:r>
              <a:rPr lang="zh-CN" altLang="en-US"/>
              <a:t>的值选择为使得一个内部节点仍然能够装入一个磁盘区</a:t>
            </a:r>
            <a:endParaRPr lang="zh-CN" altLang="en-US"/>
          </a:p>
          <a:p>
            <a:r>
              <a:rPr lang="zh-CN" altLang="en-US"/>
              <a:t>块的最大值，那么它一般说来是在32≤M≤256范围内。选择存储在一片树叶上的元素的最大个数时，要</a:t>
            </a:r>
            <a:endParaRPr lang="zh-CN" altLang="en-US"/>
          </a:p>
          <a:p>
            <a:r>
              <a:rPr lang="zh-CN" altLang="en-US"/>
              <a:t>使得如果树叶是满的那么它就装满一个区块。这意味着，一个记录总可以在很少的磁盘访问中被找到，</a:t>
            </a:r>
            <a:endParaRPr lang="zh-CN" altLang="en-US"/>
          </a:p>
          <a:p>
            <a:r>
              <a:rPr lang="zh-CN" altLang="en-US"/>
              <a:t>因为典型的B-树的深度只有2或3，而根(很可能还有第一层)可以放在主存中。</a:t>
            </a:r>
            <a:endParaRPr lang="zh-CN" altLang="en-US"/>
          </a:p>
          <a:p>
            <a:endParaRPr lang="zh-CN" altLang="en-US"/>
          </a:p>
          <a:p>
            <a:r>
              <a:rPr lang="zh-CN" altLang="en-US">
                <a:sym typeface="+mn-ea"/>
              </a:rPr>
              <a:t>分析指出，一棵B-树将被占满</a:t>
            </a:r>
            <a:r>
              <a:rPr lang="en-US" altLang="zh-CN">
                <a:sym typeface="+mn-ea"/>
              </a:rPr>
              <a:t>l</a:t>
            </a:r>
            <a:r>
              <a:rPr lang="zh-CN" altLang="en-US">
                <a:sym typeface="+mn-ea"/>
              </a:rPr>
              <a:t>n2=69%。当一棵树得到它的第(</a:t>
            </a:r>
            <a:r>
              <a:rPr lang="en-US" altLang="zh-CN">
                <a:sym typeface="+mn-ea"/>
              </a:rPr>
              <a:t>M</a:t>
            </a:r>
            <a:r>
              <a:rPr lang="zh-CN" altLang="en-US">
                <a:sym typeface="+mn-ea"/>
              </a:rPr>
              <a:t>+1)项时，例程不是总去分裂节点，而是</a:t>
            </a:r>
            <a:endParaRPr lang="zh-CN" altLang="en-US">
              <a:sym typeface="+mn-ea"/>
            </a:endParaRPr>
          </a:p>
          <a:p>
            <a:r>
              <a:rPr lang="zh-CN" altLang="en-US">
                <a:sym typeface="+mn-ea"/>
              </a:rPr>
              <a:t>搜索能够接纳新儿子的兄弟，此时我们就能够更好地利用空间。具体的细节可以在参考文献中找到。</a:t>
            </a:r>
            <a:endParaRPr lang="zh-CN" altLang="en-US"/>
          </a:p>
          <a:p>
            <a:endParaRPr lang="zh-CN" altLang="en-US"/>
          </a:p>
        </p:txBody>
      </p:sp>
    </p:spTree>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dirty="0">
                <a:sym typeface="+mn-ea"/>
              </a:rPr>
              <a:t>总结</a:t>
            </a:r>
            <a:endParaRPr dirty="0">
              <a:sym typeface="+mn-ea"/>
            </a:endParaRPr>
          </a:p>
        </p:txBody>
      </p:sp>
      <p:sp>
        <p:nvSpPr>
          <p:cNvPr id="3" name="内容占位符 2"/>
          <p:cNvSpPr/>
          <p:nvPr>
            <p:ph idx="1"/>
          </p:nvPr>
        </p:nvSpPr>
        <p:spPr>
          <a:xfrm>
            <a:off x="838200" y="1690688"/>
            <a:ext cx="10515600" cy="4731477"/>
          </a:xfrm>
        </p:spPr>
        <p:txBody>
          <a:bodyPr>
            <a:normAutofit lnSpcReduction="10000"/>
          </a:bodyPr>
          <a:p>
            <a:r>
              <a:rPr lang="zh-CN" altLang="en-US"/>
              <a:t>我们已经看到树在操作系统、编译器设计以及查找中的应用。</a:t>
            </a:r>
            <a:r>
              <a:rPr lang="zh-CN" altLang="en-US">
                <a:solidFill>
                  <a:srgbClr val="FF0000"/>
                </a:solidFill>
              </a:rPr>
              <a:t>表达式树</a:t>
            </a:r>
            <a:r>
              <a:rPr lang="zh-CN" altLang="en-US"/>
              <a:t>是更一般结构即所谓的分析树</a:t>
            </a:r>
            <a:endParaRPr lang="zh-CN" altLang="en-US"/>
          </a:p>
          <a:p>
            <a:r>
              <a:rPr lang="zh-CN" altLang="en-US"/>
              <a:t>(parse tree)的一个小例子，分析树是编译器设计中的核心数据结构。分析树不是二叉树，而是表达</a:t>
            </a:r>
            <a:endParaRPr lang="zh-CN" altLang="en-US"/>
          </a:p>
          <a:p>
            <a:r>
              <a:rPr lang="zh-CN" altLang="en-US"/>
              <a:t>式树相对简单的扩充(不过，建立分析树的算法却不是那么简单)。</a:t>
            </a:r>
            <a:endParaRPr lang="zh-CN" altLang="en-US"/>
          </a:p>
          <a:p>
            <a:endParaRPr lang="zh-CN" altLang="en-US"/>
          </a:p>
          <a:p>
            <a:r>
              <a:rPr lang="zh-CN" altLang="en-US">
                <a:solidFill>
                  <a:srgbClr val="FF0000"/>
                </a:solidFill>
              </a:rPr>
              <a:t>查找树</a:t>
            </a:r>
            <a:r>
              <a:rPr lang="zh-CN" altLang="en-US"/>
              <a:t>在算法设计中是非常重要的。它们几乎支持所有有用的操作，而其对数平均开销很小。查找树的</a:t>
            </a:r>
            <a:endParaRPr lang="zh-CN" altLang="en-US"/>
          </a:p>
          <a:p>
            <a:r>
              <a:rPr lang="zh-CN" altLang="en-US"/>
              <a:t>非递归实现多少要快一些，但是递归实现更讲究、更精彩，而且易于理解和除错。查找树的问题在于，</a:t>
            </a:r>
            <a:endParaRPr lang="zh-CN" altLang="en-US"/>
          </a:p>
          <a:p>
            <a:r>
              <a:rPr lang="zh-CN" altLang="en-US"/>
              <a:t>其性能严重地依赖于输</a:t>
            </a:r>
            <a:r>
              <a:rPr lang="zh-CN" altLang="en-US">
                <a:sym typeface="+mn-ea"/>
              </a:rPr>
              <a:t>入</a:t>
            </a:r>
            <a:r>
              <a:rPr lang="zh-CN" altLang="en-US"/>
              <a:t>，而输</a:t>
            </a:r>
            <a:r>
              <a:rPr lang="zh-CN" altLang="en-US">
                <a:sym typeface="+mn-ea"/>
              </a:rPr>
              <a:t>入</a:t>
            </a:r>
            <a:r>
              <a:rPr lang="zh-CN" altLang="en-US"/>
              <a:t>则是随机的。如果情况不是这样，则运行时间会显著增加，查找树会</a:t>
            </a:r>
            <a:endParaRPr lang="zh-CN" altLang="en-US"/>
          </a:p>
          <a:p>
            <a:r>
              <a:rPr lang="zh-CN" altLang="en-US"/>
              <a:t>成为昂贵的链表。</a:t>
            </a:r>
            <a:endParaRPr lang="zh-CN" altLang="en-US"/>
          </a:p>
          <a:p>
            <a:endParaRPr lang="zh-CN" altLang="en-US"/>
          </a:p>
          <a:p>
            <a:r>
              <a:rPr lang="zh-CN" altLang="en-US"/>
              <a:t>我们见到了处理这个问题的几个方法。</a:t>
            </a:r>
            <a:r>
              <a:rPr lang="zh-CN" altLang="en-US">
                <a:solidFill>
                  <a:srgbClr val="FF0000"/>
                </a:solidFill>
              </a:rPr>
              <a:t>AVL树</a:t>
            </a:r>
            <a:r>
              <a:rPr lang="zh-CN" altLang="en-US"/>
              <a:t>要求所有节点的左子树与右子树的</a:t>
            </a:r>
            <a:r>
              <a:rPr lang="zh-CN" altLang="en-US">
                <a:solidFill>
                  <a:srgbClr val="FF0000"/>
                </a:solidFill>
              </a:rPr>
              <a:t>高度相差最多是1</a:t>
            </a:r>
            <a:r>
              <a:rPr lang="zh-CN" altLang="en-US"/>
              <a:t>。这就</a:t>
            </a:r>
            <a:endParaRPr lang="zh-CN" altLang="en-US"/>
          </a:p>
          <a:p>
            <a:r>
              <a:rPr lang="zh-CN" altLang="en-US"/>
              <a:t>保证了树不至于太深。不改变树的操作都可以使用标准二叉查找树的程序。改变树的操作必须将树恢复。</a:t>
            </a:r>
            <a:endParaRPr lang="zh-CN" altLang="en-US"/>
          </a:p>
          <a:p>
            <a:r>
              <a:rPr lang="zh-CN" altLang="en-US"/>
              <a:t>这多少有些复杂，特别是在删除时。我们叙述了在以</a:t>
            </a:r>
            <a:r>
              <a:rPr lang="zh-CN" altLang="en-US" b="1"/>
              <a:t>O</a:t>
            </a:r>
            <a:r>
              <a:rPr lang="zh-CN" altLang="en-US"/>
              <a:t>(logN)的时间插入后如何将树恢复。</a:t>
            </a:r>
            <a:endParaRPr lang="zh-CN" altLang="en-US"/>
          </a:p>
        </p:txBody>
      </p:sp>
    </p:spTree>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dirty="0">
                <a:sym typeface="+mn-ea"/>
              </a:rPr>
              <a:t>总结</a:t>
            </a:r>
            <a:endParaRPr dirty="0">
              <a:sym typeface="+mn-ea"/>
            </a:endParaRPr>
          </a:p>
        </p:txBody>
      </p:sp>
      <p:sp>
        <p:nvSpPr>
          <p:cNvPr id="3" name="内容占位符 2"/>
          <p:cNvSpPr/>
          <p:nvPr>
            <p:ph idx="1"/>
          </p:nvPr>
        </p:nvSpPr>
        <p:spPr>
          <a:xfrm>
            <a:off x="838200" y="1690688"/>
            <a:ext cx="10515600" cy="4731477"/>
          </a:xfrm>
        </p:spPr>
        <p:txBody>
          <a:bodyPr>
            <a:normAutofit lnSpcReduction="20000"/>
          </a:bodyPr>
          <a:p>
            <a:r>
              <a:rPr lang="zh-CN" altLang="en-US"/>
              <a:t>我们还考察了</a:t>
            </a:r>
            <a:r>
              <a:rPr lang="zh-CN" altLang="en-US">
                <a:solidFill>
                  <a:srgbClr val="FF0000"/>
                </a:solidFill>
              </a:rPr>
              <a:t>伸展树</a:t>
            </a:r>
            <a:r>
              <a:rPr lang="zh-CN" altLang="en-US"/>
              <a:t>。在伸展树中的结点可以达到任意深度，但是在每次访问之后树又以多少有些神秘</a:t>
            </a:r>
            <a:endParaRPr lang="zh-CN" altLang="en-US"/>
          </a:p>
          <a:p>
            <a:r>
              <a:rPr lang="zh-CN" altLang="en-US"/>
              <a:t>的方式</a:t>
            </a:r>
            <a:r>
              <a:rPr lang="zh-CN" altLang="en-US">
                <a:solidFill>
                  <a:srgbClr val="FF0000"/>
                </a:solidFill>
              </a:rPr>
              <a:t>被调整</a:t>
            </a:r>
            <a:r>
              <a:rPr lang="zh-CN" altLang="en-US"/>
              <a:t>。实际效果是，任意连续</a:t>
            </a:r>
            <a:r>
              <a:rPr lang="en-US" altLang="zh-CN"/>
              <a:t>M</a:t>
            </a:r>
            <a:r>
              <a:rPr lang="zh-CN" altLang="en-US"/>
              <a:t>次操作花费</a:t>
            </a:r>
            <a:r>
              <a:rPr lang="zh-CN" altLang="en-US" b="1"/>
              <a:t>O</a:t>
            </a:r>
            <a:r>
              <a:rPr lang="zh-CN" altLang="en-US"/>
              <a:t>(MlogN)时间，它与平衡树花费的时间相同。</a:t>
            </a:r>
            <a:endParaRPr lang="zh-CN" altLang="en-US"/>
          </a:p>
          <a:p>
            <a:endParaRPr lang="zh-CN" altLang="en-US"/>
          </a:p>
          <a:p>
            <a:r>
              <a:rPr lang="zh-CN" altLang="en-US"/>
              <a:t>与2-路树或二叉树不同，</a:t>
            </a:r>
            <a:r>
              <a:rPr lang="zh-CN" altLang="en-US">
                <a:solidFill>
                  <a:srgbClr val="FF0000"/>
                </a:solidFill>
              </a:rPr>
              <a:t>B-树是平衡M-路树</a:t>
            </a:r>
            <a:r>
              <a:rPr lang="zh-CN" altLang="en-US"/>
              <a:t>，它能很好地匹配磁盘；其特殊情形是2-3树，它是实现平</a:t>
            </a:r>
            <a:endParaRPr lang="zh-CN" altLang="en-US"/>
          </a:p>
          <a:p>
            <a:r>
              <a:rPr lang="zh-CN" altLang="en-US"/>
              <a:t>衡查找树的另一种常用方法。</a:t>
            </a:r>
            <a:endParaRPr lang="zh-CN" altLang="en-US"/>
          </a:p>
          <a:p>
            <a:endParaRPr lang="zh-CN" altLang="en-US"/>
          </a:p>
          <a:p>
            <a:r>
              <a:rPr lang="zh-CN" altLang="en-US"/>
              <a:t>在实践中，所有平衡树方案的运行时间都不如简单二叉查找树省时(差一个常数因子)，但这一般说来是</a:t>
            </a:r>
            <a:endParaRPr lang="zh-CN" altLang="en-US"/>
          </a:p>
          <a:p>
            <a:r>
              <a:rPr lang="zh-CN" altLang="en-US"/>
              <a:t>可以接受的，它防止轻易得到最坏情形的输入。第12章讨论另外一些查找树数据结构并给出详细的实现</a:t>
            </a:r>
            <a:endParaRPr lang="zh-CN" altLang="en-US"/>
          </a:p>
          <a:p>
            <a:r>
              <a:rPr lang="zh-CN" altLang="en-US"/>
              <a:t>方法。</a:t>
            </a:r>
            <a:endParaRPr lang="zh-CN" altLang="en-US"/>
          </a:p>
          <a:p>
            <a:endParaRPr lang="zh-CN" altLang="en-US"/>
          </a:p>
          <a:p>
            <a:r>
              <a:rPr lang="zh-CN" altLang="en-US"/>
              <a:t>最后注意：通过将一些元素插</a:t>
            </a:r>
            <a:r>
              <a:rPr lang="zh-CN" altLang="en-US">
                <a:sym typeface="+mn-ea"/>
              </a:rPr>
              <a:t>入</a:t>
            </a:r>
            <a:r>
              <a:rPr lang="zh-CN" altLang="en-US"/>
              <a:t>到查找树然后执行一次</a:t>
            </a:r>
            <a:r>
              <a:rPr lang="zh-CN" altLang="en-US">
                <a:solidFill>
                  <a:srgbClr val="FF0000"/>
                </a:solidFill>
              </a:rPr>
              <a:t>中序遍历</a:t>
            </a:r>
            <a:r>
              <a:rPr lang="zh-CN" altLang="en-US"/>
              <a:t>，我们得到的是排过序的元素。这给出</a:t>
            </a:r>
            <a:endParaRPr lang="zh-CN" altLang="en-US"/>
          </a:p>
          <a:p>
            <a:r>
              <a:rPr lang="zh-CN" altLang="en-US"/>
              <a:t>排序的一种</a:t>
            </a:r>
            <a:r>
              <a:rPr lang="zh-CN" altLang="en-US" b="1"/>
              <a:t>O</a:t>
            </a:r>
            <a:r>
              <a:rPr lang="zh-CN" altLang="en-US"/>
              <a:t>(NlogN)算法，如果使用任何成熟的查找树则它就是最坏情形的界。我们将在第7章看到一</a:t>
            </a:r>
            <a:endParaRPr lang="zh-CN" altLang="en-US"/>
          </a:p>
          <a:p>
            <a:r>
              <a:rPr lang="zh-CN" altLang="en-US"/>
              <a:t>些更好的方法，不过，这些方法的时间界都不可能更低。</a:t>
            </a:r>
            <a:endParaRPr lang="zh-CN" altLang="en-US"/>
          </a:p>
        </p:txBody>
      </p:sp>
    </p:spTree>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dirty="0">
                <a:sym typeface="+mn-ea"/>
              </a:rPr>
              <a:t>第5章 散列</a:t>
            </a:r>
            <a:endParaRPr dirty="0">
              <a:sym typeface="+mn-ea"/>
            </a:endParaRPr>
          </a:p>
        </p:txBody>
      </p:sp>
      <p:sp>
        <p:nvSpPr>
          <p:cNvPr id="3" name="内容占位符 2"/>
          <p:cNvSpPr/>
          <p:nvPr>
            <p:ph idx="1"/>
          </p:nvPr>
        </p:nvSpPr>
        <p:spPr>
          <a:xfrm>
            <a:off x="838200" y="1690688"/>
            <a:ext cx="10515600" cy="4731477"/>
          </a:xfrm>
        </p:spPr>
        <p:txBody>
          <a:bodyPr>
            <a:normAutofit lnSpcReduction="20000"/>
          </a:bodyPr>
          <a:p>
            <a:r>
              <a:rPr lang="zh-CN" altLang="en-US"/>
              <a:t>我们在第4章讨论了查找树ADT，它允许对一组元素进行各种操作。本章讨论</a:t>
            </a:r>
            <a:r>
              <a:rPr lang="zh-CN" altLang="en-US">
                <a:solidFill>
                  <a:srgbClr val="FF0000"/>
                </a:solidFill>
              </a:rPr>
              <a:t>散列表(hashtable)ADT</a:t>
            </a:r>
            <a:r>
              <a:rPr lang="zh-CN" altLang="en-US"/>
              <a:t>，</a:t>
            </a:r>
            <a:endParaRPr lang="zh-CN" altLang="en-US"/>
          </a:p>
          <a:p>
            <a:r>
              <a:rPr lang="zh-CN" altLang="en-US"/>
              <a:t>不过它只支持二叉查找树所允许的一部分分操作。</a:t>
            </a:r>
            <a:endParaRPr lang="zh-CN" altLang="en-US"/>
          </a:p>
          <a:p>
            <a:endParaRPr lang="zh-CN" altLang="en-US"/>
          </a:p>
          <a:p>
            <a:r>
              <a:rPr lang="zh-CN" altLang="en-US"/>
              <a:t>散列表的实现常常叫做</a:t>
            </a:r>
            <a:r>
              <a:rPr lang="zh-CN" altLang="en-US">
                <a:solidFill>
                  <a:srgbClr val="FF0000"/>
                </a:solidFill>
              </a:rPr>
              <a:t>散列(hashing)</a:t>
            </a:r>
            <a:r>
              <a:rPr lang="zh-CN" altLang="en-US"/>
              <a:t>。散列是一种用于以</a:t>
            </a:r>
            <a:r>
              <a:rPr lang="zh-CN" altLang="en-US">
                <a:solidFill>
                  <a:srgbClr val="FF0000"/>
                </a:solidFill>
              </a:rPr>
              <a:t>常数平均时间</a:t>
            </a:r>
            <a:r>
              <a:rPr lang="zh-CN" altLang="en-US"/>
              <a:t>执行插入、删除和查找的技</a:t>
            </a:r>
            <a:endParaRPr lang="zh-CN" altLang="en-US"/>
          </a:p>
          <a:p>
            <a:r>
              <a:rPr lang="zh-CN" altLang="en-US"/>
              <a:t>术。但是，那些需要元素间任何排序信息的操作将不会得到有效的支持。因此，诸如FindMin、FindMax</a:t>
            </a:r>
            <a:endParaRPr lang="zh-CN" altLang="en-US"/>
          </a:p>
          <a:p>
            <a:r>
              <a:rPr lang="zh-CN" altLang="en-US"/>
              <a:t>以及以线性时间将排过序的整个表进行打印的操作都是散列所不支持的。</a:t>
            </a:r>
            <a:endParaRPr lang="zh-CN" altLang="en-US"/>
          </a:p>
          <a:p>
            <a:endParaRPr lang="zh-CN" altLang="en-US"/>
          </a:p>
          <a:p>
            <a:r>
              <a:rPr lang="zh-CN" altLang="en-US"/>
              <a:t>本章的中心数据结构是散列表。我们将</a:t>
            </a:r>
            <a:endParaRPr lang="zh-CN" altLang="en-US"/>
          </a:p>
          <a:p>
            <a:pPr marL="285750" indent="-285750">
              <a:buFont typeface="Arial" panose="020B0604020202020204" pitchFamily="34" charset="0"/>
              <a:buChar char="•"/>
            </a:pPr>
            <a:r>
              <a:rPr lang="zh-CN" altLang="en-US"/>
              <a:t>看到实现散列表的几种方法。</a:t>
            </a:r>
            <a:endParaRPr lang="zh-CN" altLang="en-US"/>
          </a:p>
          <a:p>
            <a:pPr marL="285750" indent="-285750">
              <a:buFont typeface="Arial" panose="020B0604020202020204" pitchFamily="34" charset="0"/>
              <a:buChar char="•"/>
            </a:pPr>
            <a:r>
              <a:rPr lang="zh-CN" altLang="en-US"/>
              <a:t>分析比较这些方法。</a:t>
            </a:r>
            <a:endParaRPr lang="zh-CN" altLang="en-US"/>
          </a:p>
          <a:p>
            <a:pPr marL="285750" indent="-285750">
              <a:buFont typeface="Arial" panose="020B0604020202020204" pitchFamily="34" charset="0"/>
              <a:buChar char="•"/>
            </a:pPr>
            <a:r>
              <a:rPr lang="zh-CN" altLang="en-US"/>
              <a:t>介绍散列的多种应用。</a:t>
            </a:r>
            <a:endParaRPr lang="zh-CN" altLang="en-US"/>
          </a:p>
          <a:p>
            <a:pPr marL="285750" indent="-285750">
              <a:buFont typeface="Arial" panose="020B0604020202020204" pitchFamily="34" charset="0"/>
              <a:buChar char="•"/>
            </a:pPr>
            <a:r>
              <a:rPr lang="zh-CN" altLang="en-US"/>
              <a:t>将散列表和二叉查找树进行比较。</a:t>
            </a:r>
            <a:endParaRPr lang="zh-CN" altLang="en-US"/>
          </a:p>
        </p:txBody>
      </p:sp>
    </p:spTree>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dirty="0">
                <a:sym typeface="+mn-ea"/>
              </a:rPr>
              <a:t>5.1</a:t>
            </a:r>
            <a:r>
              <a:rPr lang="en-US" dirty="0">
                <a:sym typeface="+mn-ea"/>
              </a:rPr>
              <a:t> </a:t>
            </a:r>
            <a:r>
              <a:rPr dirty="0">
                <a:sym typeface="+mn-ea"/>
              </a:rPr>
              <a:t>一般想法</a:t>
            </a:r>
            <a:endParaRPr dirty="0">
              <a:sym typeface="+mn-ea"/>
            </a:endParaRPr>
          </a:p>
        </p:txBody>
      </p:sp>
      <p:sp>
        <p:nvSpPr>
          <p:cNvPr id="3" name="内容占位符 2"/>
          <p:cNvSpPr/>
          <p:nvPr>
            <p:ph idx="1"/>
          </p:nvPr>
        </p:nvSpPr>
        <p:spPr>
          <a:xfrm>
            <a:off x="838200" y="1690688"/>
            <a:ext cx="10515600" cy="4731477"/>
          </a:xfrm>
        </p:spPr>
        <p:txBody>
          <a:bodyPr>
            <a:normAutofit/>
          </a:bodyPr>
          <a:p>
            <a:r>
              <a:rPr lang="zh-CN" altLang="en-US"/>
              <a:t>理想的散列表数据结构只不过是一个包含有关键字的具有固定大小的数组。典型情况下，一个关键字就</a:t>
            </a:r>
            <a:endParaRPr lang="zh-CN" altLang="en-US"/>
          </a:p>
          <a:p>
            <a:r>
              <a:rPr lang="zh-CN" altLang="en-US"/>
              <a:t>是一个带有相关值(例如工资信息)的字符串。我们把</a:t>
            </a:r>
            <a:r>
              <a:rPr lang="zh-CN" altLang="en-US">
                <a:solidFill>
                  <a:srgbClr val="FF0000"/>
                </a:solidFill>
              </a:rPr>
              <a:t>表的大小</a:t>
            </a:r>
            <a:r>
              <a:rPr lang="zh-CN" altLang="en-US"/>
              <a:t>记作TableSize，并将其理解为散列数据</a:t>
            </a:r>
            <a:endParaRPr lang="zh-CN" altLang="en-US"/>
          </a:p>
          <a:p>
            <a:r>
              <a:rPr lang="zh-CN" altLang="en-US"/>
              <a:t>结构的一部分而不仅仅是浮动于全局的某个变量。通常的习惯是让表从0到TableSize-1变化；稍后我</a:t>
            </a:r>
            <a:endParaRPr lang="zh-CN" altLang="en-US"/>
          </a:p>
          <a:p>
            <a:r>
              <a:rPr lang="zh-CN" altLang="en-US"/>
              <a:t>们就会明白为什么要这样。</a:t>
            </a:r>
            <a:endParaRPr lang="zh-CN" altLang="en-US"/>
          </a:p>
          <a:p>
            <a:endParaRPr lang="zh-CN" altLang="en-US"/>
          </a:p>
          <a:p>
            <a:endParaRPr lang="zh-CN" altLang="en-US"/>
          </a:p>
        </p:txBody>
      </p:sp>
    </p:spTree>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dirty="0">
                <a:sym typeface="+mn-ea"/>
              </a:rPr>
              <a:t>5.1</a:t>
            </a:r>
            <a:r>
              <a:rPr lang="en-US" dirty="0">
                <a:sym typeface="+mn-ea"/>
              </a:rPr>
              <a:t> </a:t>
            </a:r>
            <a:r>
              <a:rPr dirty="0">
                <a:sym typeface="+mn-ea"/>
              </a:rPr>
              <a:t>一般想法</a:t>
            </a:r>
            <a:endParaRPr dirty="0">
              <a:sym typeface="+mn-ea"/>
            </a:endParaRPr>
          </a:p>
        </p:txBody>
      </p:sp>
      <p:sp>
        <p:nvSpPr>
          <p:cNvPr id="3" name="内容占位符 2"/>
          <p:cNvSpPr/>
          <p:nvPr>
            <p:ph idx="1"/>
          </p:nvPr>
        </p:nvSpPr>
        <p:spPr>
          <a:xfrm>
            <a:off x="838200" y="1690688"/>
            <a:ext cx="10515600" cy="4731477"/>
          </a:xfrm>
        </p:spPr>
        <p:txBody>
          <a:bodyPr>
            <a:normAutofit/>
          </a:bodyPr>
          <a:p>
            <a:r>
              <a:rPr lang="zh-CN" altLang="en-US">
                <a:solidFill>
                  <a:srgbClr val="FF0000"/>
                </a:solidFill>
              </a:rPr>
              <a:t>每个关键字被映射到从0到Tab</a:t>
            </a:r>
            <a:r>
              <a:rPr lang="en-US" altLang="zh-CN">
                <a:solidFill>
                  <a:srgbClr val="FF0000"/>
                </a:solidFill>
              </a:rPr>
              <a:t>l</a:t>
            </a:r>
            <a:r>
              <a:rPr lang="zh-CN" altLang="en-US">
                <a:solidFill>
                  <a:srgbClr val="FF0000"/>
                </a:solidFill>
              </a:rPr>
              <a:t>eSize-1这个范围中的某个数，并且被放到适当的单元中</a:t>
            </a:r>
            <a:r>
              <a:rPr lang="zh-CN" altLang="en-US"/>
              <a:t>。这个映射就叫</a:t>
            </a:r>
            <a:endParaRPr lang="zh-CN" altLang="en-US"/>
          </a:p>
          <a:p>
            <a:r>
              <a:rPr lang="zh-CN" altLang="en-US"/>
              <a:t>做</a:t>
            </a:r>
            <a:r>
              <a:rPr lang="zh-CN" altLang="en-US">
                <a:solidFill>
                  <a:srgbClr val="FF0000"/>
                </a:solidFill>
              </a:rPr>
              <a:t>散列函数</a:t>
            </a:r>
            <a:r>
              <a:rPr lang="zh-CN" altLang="en-US"/>
              <a:t>(hash function)，理想情况下它应该运算简单并且应该保证任何两个不同的关键字映射到</a:t>
            </a:r>
            <a:endParaRPr lang="zh-CN" altLang="en-US"/>
          </a:p>
          <a:p>
            <a:r>
              <a:rPr lang="zh-CN" altLang="en-US"/>
              <a:t>不同的单元。不过，这是不可能的，因为单元的数目是有限的，而关键字实际上是用不完的。因此，我</a:t>
            </a:r>
            <a:endParaRPr lang="zh-CN" altLang="en-US"/>
          </a:p>
          <a:p>
            <a:r>
              <a:rPr lang="zh-CN" altLang="en-US"/>
              <a:t>们寻找一个散列函数，该函数要</a:t>
            </a:r>
            <a:r>
              <a:rPr lang="zh-CN" altLang="en-US">
                <a:solidFill>
                  <a:srgbClr val="FF0000"/>
                </a:solidFill>
              </a:rPr>
              <a:t>在单元之间均匀地分配关键字</a:t>
            </a:r>
            <a:r>
              <a:rPr lang="zh-CN" altLang="en-US"/>
              <a:t>。图5-1是一个典型的理想情况。在这个</a:t>
            </a:r>
            <a:endParaRPr lang="zh-CN" altLang="en-US"/>
          </a:p>
          <a:p>
            <a:r>
              <a:rPr lang="zh-CN" altLang="en-US"/>
              <a:t>例子中，john散列到3，phil散列到4，dave散列到6，mary散列到7。</a:t>
            </a:r>
            <a:endParaRPr lang="zh-CN" altLang="en-US"/>
          </a:p>
        </p:txBody>
      </p:sp>
      <p:pic>
        <p:nvPicPr>
          <p:cNvPr id="4" name="图片 3"/>
          <p:cNvPicPr>
            <a:picLocks noChangeAspect="1"/>
          </p:cNvPicPr>
          <p:nvPr/>
        </p:nvPicPr>
        <p:blipFill>
          <a:blip r:embed="rId1"/>
          <a:stretch>
            <a:fillRect/>
          </a:stretch>
        </p:blipFill>
        <p:spPr>
          <a:xfrm>
            <a:off x="4467860" y="3566795"/>
            <a:ext cx="2295525" cy="2905125"/>
          </a:xfrm>
          <a:prstGeom prst="rect">
            <a:avLst/>
          </a:prstGeom>
        </p:spPr>
      </p:pic>
      <p:pic>
        <p:nvPicPr>
          <p:cNvPr id="5" name="图片 4"/>
          <p:cNvPicPr>
            <a:picLocks noChangeAspect="1"/>
          </p:cNvPicPr>
          <p:nvPr/>
        </p:nvPicPr>
        <p:blipFill>
          <a:blip r:embed="rId2"/>
          <a:stretch>
            <a:fillRect/>
          </a:stretch>
        </p:blipFill>
        <p:spPr>
          <a:xfrm>
            <a:off x="4601210" y="6494145"/>
            <a:ext cx="2028825" cy="276225"/>
          </a:xfrm>
          <a:prstGeom prst="rect">
            <a:avLst/>
          </a:prstGeom>
        </p:spPr>
      </p:pic>
    </p:spTree>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dirty="0">
                <a:sym typeface="+mn-ea"/>
              </a:rPr>
              <a:t>5.2 散列函数</a:t>
            </a:r>
            <a:endParaRPr dirty="0">
              <a:sym typeface="+mn-ea"/>
            </a:endParaRPr>
          </a:p>
        </p:txBody>
      </p:sp>
      <p:sp>
        <p:nvSpPr>
          <p:cNvPr id="3" name="内容占位符 2"/>
          <p:cNvSpPr/>
          <p:nvPr>
            <p:ph idx="1"/>
          </p:nvPr>
        </p:nvSpPr>
        <p:spPr>
          <a:xfrm>
            <a:off x="838200" y="1690688"/>
            <a:ext cx="10515600" cy="4731477"/>
          </a:xfrm>
        </p:spPr>
        <p:txBody>
          <a:bodyPr>
            <a:normAutofit/>
          </a:bodyPr>
          <a:p>
            <a:r>
              <a:rPr lang="zh-CN" altLang="en-US"/>
              <a:t>如果输入的关键字是整数，则一般合理的方法就是直接返回“Key mod TableSize”的结果，除非Key碰</a:t>
            </a:r>
            <a:endParaRPr lang="zh-CN" altLang="en-US"/>
          </a:p>
          <a:p>
            <a:r>
              <a:rPr lang="zh-CN" altLang="en-US"/>
              <a:t>巧具有某些不理想的性质。在这种情况下，</a:t>
            </a:r>
            <a:r>
              <a:rPr lang="zh-CN" altLang="en-US">
                <a:solidFill>
                  <a:srgbClr val="FF0000"/>
                </a:solidFill>
              </a:rPr>
              <a:t>散列函数的选择</a:t>
            </a:r>
            <a:r>
              <a:rPr lang="zh-CN" altLang="en-US"/>
              <a:t>需要仔细考虑。例如，若表的大小是10而关</a:t>
            </a:r>
            <a:endParaRPr lang="zh-CN" altLang="en-US"/>
          </a:p>
          <a:p>
            <a:r>
              <a:rPr lang="zh-CN" altLang="en-US"/>
              <a:t>键字都以0为个位，则此时上述标准的散列函数就是一个不好的选择。其原因我们将在后面看到，而为</a:t>
            </a:r>
            <a:endParaRPr lang="zh-CN" altLang="en-US"/>
          </a:p>
          <a:p>
            <a:r>
              <a:rPr lang="zh-CN" altLang="en-US"/>
              <a:t>了避免上面那样的情况，好的办法通常是保证表的大小是</a:t>
            </a:r>
            <a:r>
              <a:rPr lang="zh-CN" altLang="en-US">
                <a:solidFill>
                  <a:srgbClr val="FF0000"/>
                </a:solidFill>
              </a:rPr>
              <a:t>素数</a:t>
            </a:r>
            <a:r>
              <a:rPr lang="zh-CN" altLang="en-US"/>
              <a:t>。当输入的关键字是随机整数时，散列函</a:t>
            </a:r>
            <a:endParaRPr lang="zh-CN" altLang="en-US"/>
          </a:p>
          <a:p>
            <a:r>
              <a:rPr lang="zh-CN" altLang="en-US"/>
              <a:t>数不仅算起来简单而且关键字的分配也很均匀。</a:t>
            </a:r>
            <a:endParaRPr lang="zh-CN" altLang="en-US"/>
          </a:p>
          <a:p>
            <a:endParaRPr lang="zh-CN" altLang="en-US"/>
          </a:p>
          <a:p>
            <a:r>
              <a:rPr lang="zh-CN" altLang="en-US"/>
              <a:t>通常，关键字是字符串；在这种情形下，散列函数需要仔细地选择。</a:t>
            </a:r>
            <a:endParaRPr lang="zh-CN" altLang="en-US"/>
          </a:p>
          <a:p>
            <a:r>
              <a:rPr lang="zh-CN" altLang="en-US"/>
              <a:t>一种选择方法是把字符串中字符的ASCII码值加起来。在图5-2中，我们声明类型Index，它是散列函数</a:t>
            </a:r>
            <a:endParaRPr lang="zh-CN" altLang="en-US"/>
          </a:p>
          <a:p>
            <a:r>
              <a:rPr lang="zh-CN" altLang="en-US"/>
              <a:t>的返回值类型。图5-3实现该想法并用典型的C方式通过将字符逐个相加来处理整个字符串。</a:t>
            </a:r>
            <a:endParaRPr lang="zh-CN" altLang="en-US"/>
          </a:p>
        </p:txBody>
      </p:sp>
    </p:spTree>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dirty="0">
                <a:sym typeface="+mn-ea"/>
              </a:rPr>
              <a:t>5.2 散列函数</a:t>
            </a:r>
            <a:endParaRPr dirty="0">
              <a:sym typeface="+mn-ea"/>
            </a:endParaRPr>
          </a:p>
        </p:txBody>
      </p:sp>
      <p:sp>
        <p:nvSpPr>
          <p:cNvPr id="3" name="内容占位符 2"/>
          <p:cNvSpPr/>
          <p:nvPr>
            <p:ph idx="1"/>
          </p:nvPr>
        </p:nvSpPr>
        <p:spPr>
          <a:xfrm>
            <a:off x="838200" y="1690688"/>
            <a:ext cx="10515600" cy="4731477"/>
          </a:xfrm>
        </p:spPr>
        <p:txBody>
          <a:bodyPr>
            <a:normAutofit/>
          </a:bodyPr>
          <a:p>
            <a:r>
              <a:rPr lang="zh-CN" altLang="en-US"/>
              <a:t>一种选择方法是把字符串中字符的ASCII码值加起来。在图5-2中，我们声明类型Index，它是散列函数</a:t>
            </a:r>
            <a:endParaRPr lang="zh-CN" altLang="en-US"/>
          </a:p>
          <a:p>
            <a:r>
              <a:rPr lang="zh-CN" altLang="en-US"/>
              <a:t>的返回值类型。图5-3实现该想法并用典型的C方式通过将字符逐个相加来处理整个字符串。</a:t>
            </a:r>
            <a:endParaRPr lang="zh-CN" altLang="en-US"/>
          </a:p>
        </p:txBody>
      </p:sp>
      <p:pic>
        <p:nvPicPr>
          <p:cNvPr id="6" name="图片 5"/>
          <p:cNvPicPr>
            <a:picLocks noChangeAspect="1"/>
          </p:cNvPicPr>
          <p:nvPr/>
        </p:nvPicPr>
        <p:blipFill>
          <a:blip r:embed="rId1"/>
          <a:stretch>
            <a:fillRect/>
          </a:stretch>
        </p:blipFill>
        <p:spPr>
          <a:xfrm>
            <a:off x="1270635" y="3575685"/>
            <a:ext cx="2847975" cy="962025"/>
          </a:xfrm>
          <a:prstGeom prst="rect">
            <a:avLst/>
          </a:prstGeom>
        </p:spPr>
      </p:pic>
      <p:pic>
        <p:nvPicPr>
          <p:cNvPr id="4" name="图片 3"/>
          <p:cNvPicPr>
            <a:picLocks noChangeAspect="1"/>
          </p:cNvPicPr>
          <p:nvPr/>
        </p:nvPicPr>
        <p:blipFill>
          <a:blip r:embed="rId2"/>
          <a:stretch>
            <a:fillRect/>
          </a:stretch>
        </p:blipFill>
        <p:spPr>
          <a:xfrm>
            <a:off x="6073775" y="3366770"/>
            <a:ext cx="4419600" cy="1647825"/>
          </a:xfrm>
          <a:prstGeom prst="rect">
            <a:avLst/>
          </a:prstGeom>
        </p:spPr>
      </p:pic>
      <p:pic>
        <p:nvPicPr>
          <p:cNvPr id="5" name="图片 4"/>
          <p:cNvPicPr>
            <a:picLocks noChangeAspect="1"/>
          </p:cNvPicPr>
          <p:nvPr/>
        </p:nvPicPr>
        <p:blipFill>
          <a:blip r:embed="rId3"/>
          <a:stretch>
            <a:fillRect/>
          </a:stretch>
        </p:blipFill>
        <p:spPr>
          <a:xfrm>
            <a:off x="6692265" y="5208905"/>
            <a:ext cx="2447925" cy="333375"/>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lnSpcReduction="20000"/>
          </a:bodyPr>
          <a:lstStyle/>
          <a:p>
            <a:r>
              <a:rPr lang="zh-CN" dirty="0"/>
              <a:t>首先，如果</a:t>
            </a:r>
            <a:r>
              <a:rPr lang="en-US" altLang="zh-CN" dirty="0"/>
              <a:t>N</a:t>
            </a:r>
            <a:r>
              <a:rPr lang="zh-CN" dirty="0"/>
              <a:t>只有一位数字，那么程序显然是正确的，因为它只是调用一次PrintDigit。然后，设</a:t>
            </a:r>
            <a:endParaRPr lang="zh-CN" dirty="0"/>
          </a:p>
          <a:p>
            <a:r>
              <a:rPr lang="zh-CN" dirty="0"/>
              <a:t>Pr</a:t>
            </a:r>
            <a:r>
              <a:rPr lang="en-US" altLang="zh-CN" dirty="0"/>
              <a:t>i</a:t>
            </a:r>
            <a:r>
              <a:rPr lang="zh-CN" dirty="0"/>
              <a:t>ntOut对所有大位或位数更少的数均能正常工作。k+1位的数字可以通过其前k位数字后跟一位最低</a:t>
            </a:r>
            <a:endParaRPr lang="zh-CN" dirty="0"/>
          </a:p>
          <a:p>
            <a:r>
              <a:rPr lang="zh-CN" dirty="0"/>
              <a:t>位数字来表示。前k位数字形成的数恰好是</a:t>
            </a:r>
            <a:r>
              <a:rPr lang="en-US" altLang="zh-CN" dirty="0"/>
              <a:t>       </a:t>
            </a:r>
            <a:r>
              <a:rPr lang="zh-CN" dirty="0"/>
              <a:t>，归纳假设它能够被正确地打印出来，而最后的一</a:t>
            </a:r>
            <a:endParaRPr lang="zh-CN" dirty="0"/>
          </a:p>
          <a:p>
            <a:r>
              <a:rPr lang="zh-CN" dirty="0"/>
              <a:t>位数字是N</a:t>
            </a:r>
            <a:r>
              <a:rPr lang="en-US" altLang="zh-CN" dirty="0"/>
              <a:t> m</a:t>
            </a:r>
            <a:r>
              <a:rPr lang="zh-CN" dirty="0"/>
              <a:t>od 10，因此该程序能够正确打印出任意k+1位数。于是，根据归纳法，所有的数都能被</a:t>
            </a:r>
            <a:endParaRPr lang="zh-CN" dirty="0"/>
          </a:p>
          <a:p>
            <a:r>
              <a:rPr lang="zh-CN" dirty="0"/>
              <a:t>正确地打印出来。</a:t>
            </a:r>
            <a:endParaRPr lang="zh-CN" dirty="0"/>
          </a:p>
          <a:p>
            <a:endParaRPr lang="zh-CN" dirty="0"/>
          </a:p>
          <a:p>
            <a:endParaRPr lang="zh-CN" dirty="0"/>
          </a:p>
          <a:p>
            <a:r>
              <a:rPr lang="zh-CN" dirty="0"/>
              <a:t>这个证明看起来可能有些奇怪，实际上相当于是算法的描述。它阐述的是在设计递归程序时，同一问题</a:t>
            </a:r>
            <a:endParaRPr lang="zh-CN" dirty="0"/>
          </a:p>
          <a:p>
            <a:r>
              <a:rPr lang="zh-CN" dirty="0"/>
              <a:t>的所有较小实例均可以假设运行正确，递归程序只需要把这些较小问题的解(它们通过递归奇迹般地得</a:t>
            </a:r>
            <a:endParaRPr lang="zh-CN" dirty="0"/>
          </a:p>
          <a:p>
            <a:r>
              <a:rPr lang="zh-CN" dirty="0"/>
              <a:t>到)结合起来而形成现行问题的解。其数学根据则是归纳法。我们给出递归的第三个法则：</a:t>
            </a:r>
            <a:endParaRPr lang="zh-CN" dirty="0"/>
          </a:p>
        </p:txBody>
      </p:sp>
      <p:sp>
        <p:nvSpPr>
          <p:cNvPr id="2" name="标题 1"/>
          <p:cNvSpPr>
            <a:spLocks noGrp="1"/>
          </p:cNvSpPr>
          <p:nvPr>
            <p:ph type="title"/>
          </p:nvPr>
        </p:nvSpPr>
        <p:spPr/>
        <p:txBody>
          <a:bodyPr/>
          <a:lstStyle/>
          <a:p>
            <a:r>
              <a:rPr dirty="0"/>
              <a:t>1.3 递归简论</a:t>
            </a:r>
            <a:endParaRPr dirty="0"/>
          </a:p>
        </p:txBody>
      </p:sp>
      <p:pic>
        <p:nvPicPr>
          <p:cNvPr id="4" name="图片 3"/>
          <p:cNvPicPr>
            <a:picLocks noChangeAspect="1"/>
          </p:cNvPicPr>
          <p:nvPr/>
        </p:nvPicPr>
        <p:blipFill>
          <a:blip r:embed="rId1"/>
          <a:stretch>
            <a:fillRect/>
          </a:stretch>
        </p:blipFill>
        <p:spPr>
          <a:xfrm>
            <a:off x="5197475" y="2335530"/>
            <a:ext cx="695325" cy="295275"/>
          </a:xfrm>
          <a:prstGeom prst="rect">
            <a:avLst/>
          </a:prstGeom>
        </p:spPr>
      </p:pic>
    </p:spTree>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dirty="0">
                <a:sym typeface="+mn-ea"/>
              </a:rPr>
              <a:t>5.2 散列函数</a:t>
            </a:r>
            <a:endParaRPr dirty="0">
              <a:sym typeface="+mn-ea"/>
            </a:endParaRPr>
          </a:p>
        </p:txBody>
      </p:sp>
      <p:sp>
        <p:nvSpPr>
          <p:cNvPr id="3" name="内容占位符 2"/>
          <p:cNvSpPr/>
          <p:nvPr>
            <p:ph idx="1"/>
          </p:nvPr>
        </p:nvSpPr>
        <p:spPr>
          <a:xfrm>
            <a:off x="838200" y="1690688"/>
            <a:ext cx="10515600" cy="4731477"/>
          </a:xfrm>
        </p:spPr>
        <p:txBody>
          <a:bodyPr>
            <a:normAutofit/>
          </a:bodyPr>
          <a:p>
            <a:r>
              <a:rPr lang="zh-CN" altLang="en-US"/>
              <a:t>图5-3中描述的散列函数实现起来简单而且能够很快地算出答案。不过，如果表很大，则函数将不会很</a:t>
            </a:r>
            <a:endParaRPr lang="zh-CN" altLang="en-US"/>
          </a:p>
          <a:p>
            <a:r>
              <a:rPr lang="zh-CN" altLang="en-US"/>
              <a:t>好地分配关键字。例如，设TableSize=10007(10007是素数)，并设所有的关键字至多8个字符长。由于</a:t>
            </a:r>
            <a:endParaRPr lang="zh-CN" altLang="en-US"/>
          </a:p>
          <a:p>
            <a:r>
              <a:rPr lang="zh-CN" altLang="en-US"/>
              <a:t>char型量的值最多是127，因此散列函数只能假设值在0和1016之间，其中1016=127×8。显然这不是一</a:t>
            </a:r>
            <a:endParaRPr lang="zh-CN" altLang="en-US"/>
          </a:p>
          <a:p>
            <a:r>
              <a:rPr lang="zh-CN" altLang="en-US"/>
              <a:t>种均匀的分配。</a:t>
            </a:r>
            <a:endParaRPr lang="zh-CN" altLang="en-US"/>
          </a:p>
          <a:p>
            <a:endParaRPr lang="zh-CN" altLang="en-US"/>
          </a:p>
          <a:p>
            <a:endParaRPr lang="zh-CN" altLang="en-US"/>
          </a:p>
        </p:txBody>
      </p:sp>
    </p:spTree>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dirty="0">
                <a:sym typeface="+mn-ea"/>
              </a:rPr>
              <a:t>5.2 散列函数</a:t>
            </a:r>
            <a:endParaRPr dirty="0">
              <a:sym typeface="+mn-ea"/>
            </a:endParaRPr>
          </a:p>
        </p:txBody>
      </p:sp>
      <p:sp>
        <p:nvSpPr>
          <p:cNvPr id="3" name="内容占位符 2"/>
          <p:cNvSpPr/>
          <p:nvPr>
            <p:ph idx="1"/>
          </p:nvPr>
        </p:nvSpPr>
        <p:spPr>
          <a:xfrm>
            <a:off x="838200" y="1690688"/>
            <a:ext cx="10515600" cy="4731477"/>
          </a:xfrm>
        </p:spPr>
        <p:txBody>
          <a:bodyPr>
            <a:normAutofit/>
          </a:bodyPr>
          <a:p>
            <a:r>
              <a:rPr lang="zh-CN" altLang="en-US"/>
              <a:t>另一个散列函数由图5-4表示。这个散列函数假设Key至少有两个字符外加NULL结束符。值27表示英文字</a:t>
            </a:r>
            <a:endParaRPr lang="zh-CN" altLang="en-US"/>
          </a:p>
          <a:p>
            <a:r>
              <a:rPr lang="zh-CN" altLang="en-US"/>
              <a:t>母表的字母个数外加一个空格，而729=27²。该函数只考查前三个字符，但是，假如它们是随机的，而</a:t>
            </a:r>
            <a:endParaRPr lang="zh-CN" altLang="en-US"/>
          </a:p>
          <a:p>
            <a:r>
              <a:rPr lang="zh-CN" altLang="en-US"/>
              <a:t>表的大小像前面那样还是10007，那么我们就会得到一个合理的均衡分配。可是不巧的是，英文不是随</a:t>
            </a:r>
            <a:endParaRPr lang="zh-CN" altLang="en-US"/>
          </a:p>
          <a:p>
            <a:r>
              <a:rPr lang="zh-CN" altLang="en-US"/>
              <a:t>机的。虽然3个字符(忽略空格)有26</a:t>
            </a:r>
            <a:r>
              <a:rPr lang="zh-CN" altLang="en-US" baseline="30000"/>
              <a:t>3</a:t>
            </a:r>
            <a:r>
              <a:rPr lang="zh-CN" altLang="en-US"/>
              <a:t>=17576种可能的组合，但查验词汇量足够大的联机词典却揭示：3</a:t>
            </a:r>
            <a:endParaRPr lang="zh-CN" altLang="en-US"/>
          </a:p>
          <a:p>
            <a:r>
              <a:rPr lang="zh-CN" altLang="en-US"/>
              <a:t>个字母的不同组合数实际只有2851。即使这些组合没有冲突，也不过只有表的28%被真正散列到。因此，</a:t>
            </a:r>
            <a:endParaRPr lang="zh-CN" altLang="en-US"/>
          </a:p>
          <a:p>
            <a:r>
              <a:rPr lang="zh-CN" altLang="en-US"/>
              <a:t>虽然很容易计算，但是当散列表足够大的时候这个函数还是不合适的。</a:t>
            </a:r>
            <a:endParaRPr lang="zh-CN" altLang="en-US"/>
          </a:p>
        </p:txBody>
      </p:sp>
      <p:pic>
        <p:nvPicPr>
          <p:cNvPr id="4" name="图片 3"/>
          <p:cNvPicPr>
            <a:picLocks noChangeAspect="1"/>
          </p:cNvPicPr>
          <p:nvPr>
            <p:custDataLst>
              <p:tags r:id="rId1"/>
            </p:custDataLst>
          </p:nvPr>
        </p:nvPicPr>
        <p:blipFill>
          <a:blip r:embed="rId2"/>
          <a:stretch>
            <a:fillRect/>
          </a:stretch>
        </p:blipFill>
        <p:spPr>
          <a:xfrm>
            <a:off x="2919095" y="4262120"/>
            <a:ext cx="6353175" cy="1352550"/>
          </a:xfrm>
          <a:prstGeom prst="rect">
            <a:avLst/>
          </a:prstGeom>
        </p:spPr>
      </p:pic>
      <p:pic>
        <p:nvPicPr>
          <p:cNvPr id="5" name="图片 4"/>
          <p:cNvPicPr>
            <a:picLocks noChangeAspect="1"/>
          </p:cNvPicPr>
          <p:nvPr/>
        </p:nvPicPr>
        <p:blipFill>
          <a:blip r:embed="rId3"/>
          <a:stretch>
            <a:fillRect/>
          </a:stretch>
        </p:blipFill>
        <p:spPr>
          <a:xfrm>
            <a:off x="4117975" y="5943600"/>
            <a:ext cx="3390900" cy="304800"/>
          </a:xfrm>
          <a:prstGeom prst="rect">
            <a:avLst/>
          </a:prstGeom>
        </p:spPr>
      </p:pic>
    </p:spTree>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dirty="0">
                <a:sym typeface="+mn-ea"/>
              </a:rPr>
              <a:t>5.2 散列函数</a:t>
            </a:r>
            <a:endParaRPr dirty="0">
              <a:sym typeface="+mn-ea"/>
            </a:endParaRPr>
          </a:p>
        </p:txBody>
      </p:sp>
      <p:sp>
        <p:nvSpPr>
          <p:cNvPr id="3" name="内容占位符 2"/>
          <p:cNvSpPr/>
          <p:nvPr>
            <p:ph idx="1"/>
          </p:nvPr>
        </p:nvSpPr>
        <p:spPr>
          <a:xfrm>
            <a:off x="838200" y="1690688"/>
            <a:ext cx="10515600" cy="4731477"/>
          </a:xfrm>
        </p:spPr>
        <p:txBody>
          <a:bodyPr>
            <a:normAutofit/>
          </a:bodyPr>
          <a:p>
            <a:r>
              <a:rPr lang="zh-CN" altLang="en-US"/>
              <a:t>图5-5列出了散列函数的第3种尝试。这个散列函数涉及到</a:t>
            </a:r>
            <a:r>
              <a:rPr lang="zh-CN" altLang="en-US">
                <a:solidFill>
                  <a:srgbClr val="FF0000"/>
                </a:solidFill>
              </a:rPr>
              <a:t>关键字中的所有字符</a:t>
            </a:r>
            <a:r>
              <a:rPr lang="zh-CN" altLang="en-US"/>
              <a:t>，并且一般可以分布得很</a:t>
            </a:r>
            <a:endParaRPr lang="zh-CN" altLang="en-US"/>
          </a:p>
          <a:p>
            <a:r>
              <a:rPr lang="zh-CN" altLang="en-US"/>
              <a:t>好(它计算</a:t>
            </a:r>
            <a:r>
              <a:rPr lang="en-US" altLang="zh-CN"/>
              <a:t>  		      </a:t>
            </a:r>
            <a:r>
              <a:rPr lang="en-US" altLang="zh-CN">
                <a:sym typeface="+mn-ea"/>
              </a:rPr>
              <a:t>×</a:t>
            </a:r>
            <a:r>
              <a:rPr lang="en-US" altLang="zh-CN"/>
              <a:t>32</a:t>
            </a:r>
            <a:r>
              <a:rPr lang="en-US" altLang="zh-CN" baseline="30000"/>
              <a:t>i </a:t>
            </a:r>
            <a:r>
              <a:rPr lang="en-US" altLang="zh-CN"/>
              <a:t>并将结果限制在适当的范围内)。程序根据Horner法则计算一个</a:t>
            </a:r>
            <a:endParaRPr lang="en-US" altLang="zh-CN"/>
          </a:p>
          <a:p>
            <a:r>
              <a:rPr lang="en-US" altLang="zh-CN"/>
              <a:t>(32的)多项式函数。例如，计算h</a:t>
            </a:r>
            <a:r>
              <a:rPr lang="en-US" altLang="zh-CN" baseline="-25000"/>
              <a:t>k</a:t>
            </a:r>
            <a:r>
              <a:rPr lang="en-US" altLang="zh-CN"/>
              <a:t>=k</a:t>
            </a:r>
            <a:r>
              <a:rPr lang="en-US" altLang="zh-CN" baseline="-25000"/>
              <a:t>1</a:t>
            </a:r>
            <a:r>
              <a:rPr lang="en-US" altLang="zh-CN"/>
              <a:t>+27k</a:t>
            </a:r>
            <a:r>
              <a:rPr lang="en-US" altLang="zh-CN" baseline="-25000"/>
              <a:t>2</a:t>
            </a:r>
            <a:r>
              <a:rPr lang="en-US" altLang="zh-CN"/>
              <a:t>+27²k</a:t>
            </a:r>
            <a:r>
              <a:rPr lang="en-US" altLang="zh-CN" baseline="-25000"/>
              <a:t>3</a:t>
            </a:r>
            <a:r>
              <a:rPr lang="en-US" altLang="zh-CN"/>
              <a:t>的另一种方式是借助于公式h</a:t>
            </a:r>
            <a:r>
              <a:rPr lang="en-US" altLang="zh-CN" baseline="-25000"/>
              <a:t>k</a:t>
            </a:r>
            <a:r>
              <a:rPr lang="en-US" altLang="zh-CN"/>
              <a:t>=((k</a:t>
            </a:r>
            <a:r>
              <a:rPr lang="en-US" altLang="zh-CN" baseline="-25000"/>
              <a:t>3</a:t>
            </a:r>
            <a:r>
              <a:rPr lang="en-US" altLang="zh-CN"/>
              <a:t>)×27+k</a:t>
            </a:r>
            <a:r>
              <a:rPr lang="en-US" altLang="zh-CN" baseline="-25000"/>
              <a:t>2</a:t>
            </a:r>
            <a:r>
              <a:rPr lang="en-US" altLang="zh-CN"/>
              <a:t>)×27+k</a:t>
            </a:r>
            <a:r>
              <a:rPr lang="en-US" altLang="zh-CN" baseline="-25000"/>
              <a:t>1</a:t>
            </a:r>
            <a:r>
              <a:rPr lang="en-US" altLang="zh-CN"/>
              <a:t> </a:t>
            </a:r>
            <a:endParaRPr lang="en-US" altLang="zh-CN"/>
          </a:p>
          <a:p>
            <a:r>
              <a:rPr lang="en-US" altLang="zh-CN"/>
              <a:t>进行。Horner法则将</a:t>
            </a:r>
            <a:r>
              <a:rPr lang="zh-CN" altLang="en-US"/>
              <a:t>其扩展到用于</a:t>
            </a:r>
            <a:r>
              <a:rPr lang="en-US" altLang="zh-CN"/>
              <a:t>n</a:t>
            </a:r>
            <a:r>
              <a:rPr lang="zh-CN" altLang="en-US"/>
              <a:t>次多项式。</a:t>
            </a:r>
            <a:endParaRPr lang="zh-CN" altLang="en-US"/>
          </a:p>
        </p:txBody>
      </p:sp>
      <p:pic>
        <p:nvPicPr>
          <p:cNvPr id="6" name="图片 5"/>
          <p:cNvPicPr>
            <a:picLocks noChangeAspect="1"/>
          </p:cNvPicPr>
          <p:nvPr/>
        </p:nvPicPr>
        <p:blipFill>
          <a:blip r:embed="rId1"/>
          <a:stretch>
            <a:fillRect/>
          </a:stretch>
        </p:blipFill>
        <p:spPr>
          <a:xfrm>
            <a:off x="3181350" y="3453765"/>
            <a:ext cx="5829300" cy="2181225"/>
          </a:xfrm>
          <a:prstGeom prst="rect">
            <a:avLst/>
          </a:prstGeom>
        </p:spPr>
      </p:pic>
      <p:pic>
        <p:nvPicPr>
          <p:cNvPr id="7" name="图片 6"/>
          <p:cNvPicPr>
            <a:picLocks noChangeAspect="1"/>
          </p:cNvPicPr>
          <p:nvPr/>
        </p:nvPicPr>
        <p:blipFill>
          <a:blip r:embed="rId2"/>
          <a:stretch>
            <a:fillRect/>
          </a:stretch>
        </p:blipFill>
        <p:spPr>
          <a:xfrm>
            <a:off x="4907280" y="5782310"/>
            <a:ext cx="2095500" cy="371475"/>
          </a:xfrm>
          <a:prstGeom prst="rect">
            <a:avLst/>
          </a:prstGeom>
        </p:spPr>
      </p:pic>
      <p:graphicFrame>
        <p:nvGraphicFramePr>
          <p:cNvPr id="8" name="对象 7">
            <a:hlinkClick r:id="" action="ppaction://ole?verb="/>
          </p:cNvPr>
          <p:cNvGraphicFramePr>
            <a:graphicFrameLocks noChangeAspect="1"/>
          </p:cNvGraphicFramePr>
          <p:nvPr/>
        </p:nvGraphicFramePr>
        <p:xfrm>
          <a:off x="1995170" y="2040890"/>
          <a:ext cx="2281555" cy="382905"/>
        </p:xfrm>
        <a:graphic>
          <a:graphicData uri="http://schemas.openxmlformats.org/presentationml/2006/ole">
            <mc:AlternateContent xmlns:mc="http://schemas.openxmlformats.org/markup-compatibility/2006">
              <mc:Choice xmlns:v="urn:schemas-microsoft-com:vml" Requires="v">
                <p:oleObj spid="_x0000_s1025" name="" r:id="rId3" imgW="1739900" imgH="292100" progId="Equation.KSEE3">
                  <p:embed/>
                </p:oleObj>
              </mc:Choice>
              <mc:Fallback>
                <p:oleObj name="" r:id="rId3" imgW="1739900" imgH="292100" progId="Equation.KSEE3">
                  <p:embed/>
                  <p:pic>
                    <p:nvPicPr>
                      <p:cNvPr id="0" name="图片 1024"/>
                      <p:cNvPicPr/>
                      <p:nvPr/>
                    </p:nvPicPr>
                    <p:blipFill>
                      <a:blip r:embed="rId4"/>
                      <a:stretch>
                        <a:fillRect/>
                      </a:stretch>
                    </p:blipFill>
                    <p:spPr>
                      <a:xfrm>
                        <a:off x="1995170" y="2040890"/>
                        <a:ext cx="2281555" cy="382905"/>
                      </a:xfrm>
                      <a:prstGeom prst="rect">
                        <a:avLst/>
                      </a:prstGeom>
                    </p:spPr>
                  </p:pic>
                </p:oleObj>
              </mc:Fallback>
            </mc:AlternateContent>
          </a:graphicData>
        </a:graphic>
      </p:graphicFrame>
    </p:spTree>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dirty="0">
                <a:sym typeface="+mn-ea"/>
              </a:rPr>
              <a:t>5.2 散列函数</a:t>
            </a:r>
            <a:endParaRPr dirty="0">
              <a:sym typeface="+mn-ea"/>
            </a:endParaRPr>
          </a:p>
        </p:txBody>
      </p:sp>
      <p:sp>
        <p:nvSpPr>
          <p:cNvPr id="3" name="内容占位符 2"/>
          <p:cNvSpPr/>
          <p:nvPr>
            <p:ph idx="1"/>
          </p:nvPr>
        </p:nvSpPr>
        <p:spPr>
          <a:xfrm>
            <a:off x="838200" y="1690688"/>
            <a:ext cx="10515600" cy="4731477"/>
          </a:xfrm>
        </p:spPr>
        <p:txBody>
          <a:bodyPr>
            <a:normAutofit/>
          </a:bodyPr>
          <a:p>
            <a:r>
              <a:t>我们之所以用32代替27，是因为用32作乘法不是真的去乘，而是移动二进制的5位。为了加速，在程序</a:t>
            </a:r>
          </a:p>
          <a:p>
            <a:r>
              <a:t>第2行的加法可以用按位异或来代替。</a:t>
            </a:r>
          </a:p>
          <a:p/>
          <a:p>
            <a:r>
              <a:t>图5-5所描述的散列函数就表的分布而言未必是最好的，但是确实具有极其简单的优点(如果允许溢出，</a:t>
            </a:r>
          </a:p>
          <a:p>
            <a:r>
              <a:t>那么速度也很快)。如果关键字特别长，那么该散列函数计算起来将会花费过多的时间，不仅如此，前</a:t>
            </a:r>
          </a:p>
          <a:p>
            <a:r>
              <a:t>面的字符还会左移出最终的结果。在这种情况下，通常的做法是不使用所有的字符。此时关键字的长度</a:t>
            </a:r>
          </a:p>
          <a:p>
            <a:r>
              <a:t>和性质将影响选择。例如，关键字可能是完整的街道地址，散列函数可以包括街道地址的几个字符，也</a:t>
            </a:r>
          </a:p>
          <a:p>
            <a:r>
              <a:t>许是城市名和邮政区码的几个字符。有些程序设计人员通过只使用奇数位置上的字符来实现他们的散列</a:t>
            </a:r>
          </a:p>
          <a:p>
            <a:r>
              <a:t>函数，这里有这么一层想法：用计算散列函数节省下的时间来补偿由此产生的对均匀地分布的函数的轻</a:t>
            </a:r>
          </a:p>
          <a:p>
            <a:r>
              <a:t>微干扰。</a:t>
            </a:r>
          </a:p>
        </p:txBody>
      </p:sp>
    </p:spTree>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dirty="0">
                <a:sym typeface="+mn-ea"/>
              </a:rPr>
              <a:t>5.2 散列函数</a:t>
            </a:r>
            <a:endParaRPr dirty="0">
              <a:sym typeface="+mn-ea"/>
            </a:endParaRPr>
          </a:p>
        </p:txBody>
      </p:sp>
      <p:sp>
        <p:nvSpPr>
          <p:cNvPr id="3" name="内容占位符 2"/>
          <p:cNvSpPr/>
          <p:nvPr>
            <p:ph idx="1"/>
          </p:nvPr>
        </p:nvSpPr>
        <p:spPr>
          <a:xfrm>
            <a:off x="838200" y="1690688"/>
            <a:ext cx="10515600" cy="4731477"/>
          </a:xfrm>
        </p:spPr>
        <p:txBody>
          <a:bodyPr>
            <a:normAutofit/>
          </a:bodyPr>
          <a:p>
            <a:r>
              <a:t>剩下的主要编程细节是</a:t>
            </a:r>
            <a:r>
              <a:rPr>
                <a:solidFill>
                  <a:srgbClr val="FF0000"/>
                </a:solidFill>
              </a:rPr>
              <a:t>解决冲突的消除问题</a:t>
            </a:r>
            <a:r>
              <a:t>。如果当一个元素被插入处另一个元素已经存在(散列值相</a:t>
            </a:r>
          </a:p>
          <a:p>
            <a:r>
              <a:t>同)，那么就产生一个冲突，这个冲突需要消除。解决这种冲突的方法有几种，我们将讨论其中最简单</a:t>
            </a:r>
          </a:p>
          <a:p>
            <a:r>
              <a:t>的两种：</a:t>
            </a:r>
            <a:r>
              <a:rPr>
                <a:solidFill>
                  <a:srgbClr val="FF0000"/>
                </a:solidFill>
              </a:rPr>
              <a:t>分离链接法</a:t>
            </a:r>
            <a:r>
              <a:t>和</a:t>
            </a:r>
            <a:r>
              <a:rPr>
                <a:solidFill>
                  <a:srgbClr val="FF0000"/>
                </a:solidFill>
              </a:rPr>
              <a:t>开放定址法</a:t>
            </a:r>
            <a:r>
              <a:t>。</a:t>
            </a:r>
          </a:p>
        </p:txBody>
      </p:sp>
    </p:spTree>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dirty="0">
                <a:sym typeface="+mn-ea"/>
              </a:rPr>
              <a:t>5.</a:t>
            </a:r>
            <a:r>
              <a:rPr lang="en-US" dirty="0">
                <a:sym typeface="+mn-ea"/>
              </a:rPr>
              <a:t>3</a:t>
            </a:r>
            <a:r>
              <a:rPr dirty="0">
                <a:sym typeface="+mn-ea"/>
              </a:rPr>
              <a:t> </a:t>
            </a:r>
            <a:r>
              <a:rPr>
                <a:solidFill>
                  <a:schemeClr val="tx1"/>
                </a:solidFill>
                <a:sym typeface="+mn-ea"/>
              </a:rPr>
              <a:t>分离链接法</a:t>
            </a:r>
            <a:endParaRPr>
              <a:solidFill>
                <a:schemeClr val="tx1"/>
              </a:solidFill>
              <a:sym typeface="+mn-ea"/>
            </a:endParaRPr>
          </a:p>
        </p:txBody>
      </p:sp>
      <p:sp>
        <p:nvSpPr>
          <p:cNvPr id="3" name="内容占位符 2"/>
          <p:cNvSpPr/>
          <p:nvPr>
            <p:ph idx="1"/>
          </p:nvPr>
        </p:nvSpPr>
        <p:spPr>
          <a:xfrm>
            <a:off x="838200" y="1690688"/>
            <a:ext cx="10515600" cy="4731477"/>
          </a:xfrm>
        </p:spPr>
        <p:txBody>
          <a:bodyPr>
            <a:normAutofit lnSpcReduction="20000"/>
          </a:bodyPr>
          <a:p>
            <a:r>
              <a:t>解决冲突的第一种方法通常叫做</a:t>
            </a:r>
            <a:r>
              <a:rPr>
                <a:solidFill>
                  <a:srgbClr val="FF0000"/>
                </a:solidFill>
              </a:rPr>
              <a:t>分离链接法</a:t>
            </a:r>
            <a:r>
              <a:t>(separate</a:t>
            </a:r>
            <a:r>
              <a:rPr lang="en-US"/>
              <a:t> </a:t>
            </a:r>
            <a:r>
              <a:t>chaining)，其做法是将散列到同一个值的所有</a:t>
            </a:r>
          </a:p>
          <a:p>
            <a:r>
              <a:t>元素保留到一个表中。为方便起见，这些表都有表头，因此，表的实现与第3章中的实现方法相同。如</a:t>
            </a:r>
          </a:p>
          <a:p>
            <a:r>
              <a:t>果空间很紧，则更可取的方法是避免使用这些表头。本节我们假设关键字是前10个完全平方数并设散列</a:t>
            </a:r>
          </a:p>
          <a:p>
            <a:r>
              <a:t>函数就是Hash(X) =X</a:t>
            </a:r>
            <a:r>
              <a:rPr lang="en-US"/>
              <a:t> </a:t>
            </a:r>
            <a:r>
              <a:t>mod 10。(表的大小不是素数，用在这里是为了简单。)图5-6做出更清晰的解释。</a:t>
            </a:r>
          </a:p>
        </p:txBody>
      </p:sp>
      <p:pic>
        <p:nvPicPr>
          <p:cNvPr id="4" name="图片 3"/>
          <p:cNvPicPr>
            <a:picLocks noChangeAspect="1"/>
          </p:cNvPicPr>
          <p:nvPr/>
        </p:nvPicPr>
        <p:blipFill>
          <a:blip r:embed="rId1"/>
          <a:stretch>
            <a:fillRect/>
          </a:stretch>
        </p:blipFill>
        <p:spPr>
          <a:xfrm>
            <a:off x="4321810" y="3023870"/>
            <a:ext cx="3181350" cy="3152775"/>
          </a:xfrm>
          <a:prstGeom prst="rect">
            <a:avLst/>
          </a:prstGeom>
        </p:spPr>
      </p:pic>
      <p:pic>
        <p:nvPicPr>
          <p:cNvPr id="5" name="图片 4"/>
          <p:cNvPicPr>
            <a:picLocks noChangeAspect="1"/>
          </p:cNvPicPr>
          <p:nvPr/>
        </p:nvPicPr>
        <p:blipFill>
          <a:blip r:embed="rId2"/>
          <a:stretch>
            <a:fillRect/>
          </a:stretch>
        </p:blipFill>
        <p:spPr>
          <a:xfrm>
            <a:off x="4946015" y="6266815"/>
            <a:ext cx="1933575" cy="314325"/>
          </a:xfrm>
          <a:prstGeom prst="rect">
            <a:avLst/>
          </a:prstGeom>
        </p:spPr>
      </p:pic>
    </p:spTree>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dirty="0">
                <a:sym typeface="+mn-ea"/>
              </a:rPr>
              <a:t>5.</a:t>
            </a:r>
            <a:r>
              <a:rPr lang="en-US" dirty="0">
                <a:sym typeface="+mn-ea"/>
              </a:rPr>
              <a:t>3</a:t>
            </a:r>
            <a:r>
              <a:rPr dirty="0">
                <a:sym typeface="+mn-ea"/>
              </a:rPr>
              <a:t> </a:t>
            </a:r>
            <a:r>
              <a:rPr>
                <a:sym typeface="+mn-ea"/>
              </a:rPr>
              <a:t>分离链接法</a:t>
            </a:r>
            <a:endParaRPr>
              <a:solidFill>
                <a:schemeClr val="tx1"/>
              </a:solidFill>
              <a:sym typeface="+mn-ea"/>
            </a:endParaRPr>
          </a:p>
        </p:txBody>
      </p:sp>
      <p:sp>
        <p:nvSpPr>
          <p:cNvPr id="3" name="内容占位符 2"/>
          <p:cNvSpPr/>
          <p:nvPr>
            <p:ph idx="1"/>
          </p:nvPr>
        </p:nvSpPr>
        <p:spPr>
          <a:xfrm>
            <a:off x="838200" y="1690688"/>
            <a:ext cx="10515600" cy="4731477"/>
          </a:xfrm>
        </p:spPr>
        <p:txBody>
          <a:bodyPr>
            <a:normAutofit lnSpcReduction="20000"/>
          </a:bodyPr>
          <a:p>
            <a:r>
              <a:t>为执行Find，我们使用散列函数来确定究竟考察哪个表。此时我们以通常的方式遍历该表并返回所找到</a:t>
            </a:r>
          </a:p>
          <a:p>
            <a:r>
              <a:t>的被查找项所在位置。为执行Insert，我们遍历一个相应的表以检查该元素是否已经处在适当的位置</a:t>
            </a:r>
          </a:p>
          <a:p>
            <a:r>
              <a:t>(如果要插</a:t>
            </a:r>
            <a:r>
              <a:rPr lang="zh-CN"/>
              <a:t>入</a:t>
            </a:r>
            <a:r>
              <a:t>重复元，那么通常要留出一个额外的域，这个域当重复元出现时增1)。如果这个元素是个</a:t>
            </a:r>
          </a:p>
          <a:p>
            <a:r>
              <a:t>新的元素，那么它或者被插</a:t>
            </a:r>
            <a:r>
              <a:rPr lang="zh-CN"/>
              <a:t>入</a:t>
            </a:r>
            <a:r>
              <a:t>到表的前端，或者被插</a:t>
            </a:r>
            <a:r>
              <a:rPr lang="zh-CN"/>
              <a:t>入</a:t>
            </a:r>
            <a:r>
              <a:t>到表的末尾，哪个容易就执行哪个。当编写程序</a:t>
            </a:r>
          </a:p>
          <a:p>
            <a:r>
              <a:t>的时候这是最容易寻址的一种。有时新元素插入到表的前端不仅因为方便，而且还因为新近插入的元素</a:t>
            </a:r>
          </a:p>
          <a:p>
            <a:r>
              <a:t>最有可能最先被访问。</a:t>
            </a:r>
          </a:p>
          <a:p/>
          <a:p>
            <a:r>
              <a:t>实现分离链接法所需要的类型声明在图5-7中表出。图中的ListNode结构与第3章中的链表声明相同。图</a:t>
            </a:r>
          </a:p>
          <a:p>
            <a:r>
              <a:t>中的散列表结构包括一个链表数组(以及数组中的链表的个数)，它们在散列表结构初始化时动态分配空</a:t>
            </a:r>
          </a:p>
          <a:p>
            <a:r>
              <a:t>间。此处的HashTable类型就是指向该结构的指针类型。</a:t>
            </a:r>
          </a:p>
        </p:txBody>
      </p:sp>
    </p:spTree>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dirty="0">
                <a:sym typeface="+mn-ea"/>
              </a:rPr>
              <a:t>5.</a:t>
            </a:r>
            <a:r>
              <a:rPr lang="en-US" dirty="0">
                <a:sym typeface="+mn-ea"/>
              </a:rPr>
              <a:t>3</a:t>
            </a:r>
            <a:r>
              <a:rPr dirty="0">
                <a:sym typeface="+mn-ea"/>
              </a:rPr>
              <a:t> </a:t>
            </a:r>
            <a:r>
              <a:rPr>
                <a:sym typeface="+mn-ea"/>
              </a:rPr>
              <a:t>分离链接法</a:t>
            </a:r>
            <a:endParaRPr>
              <a:solidFill>
                <a:schemeClr val="tx1"/>
              </a:solidFill>
              <a:sym typeface="+mn-ea"/>
            </a:endParaRPr>
          </a:p>
        </p:txBody>
      </p:sp>
      <p:pic>
        <p:nvPicPr>
          <p:cNvPr id="4" name="内容占位符 3"/>
          <p:cNvPicPr>
            <a:picLocks noChangeAspect="1"/>
          </p:cNvPicPr>
          <p:nvPr>
            <p:ph idx="1"/>
          </p:nvPr>
        </p:nvPicPr>
        <p:blipFill>
          <a:blip r:embed="rId1"/>
          <a:stretch>
            <a:fillRect/>
          </a:stretch>
        </p:blipFill>
        <p:spPr>
          <a:xfrm>
            <a:off x="3697605" y="1465580"/>
            <a:ext cx="4797425" cy="4731385"/>
          </a:xfrm>
          <a:prstGeom prst="rect">
            <a:avLst/>
          </a:prstGeom>
        </p:spPr>
      </p:pic>
      <p:pic>
        <p:nvPicPr>
          <p:cNvPr id="5" name="图片 4"/>
          <p:cNvPicPr>
            <a:picLocks noChangeAspect="1"/>
          </p:cNvPicPr>
          <p:nvPr/>
        </p:nvPicPr>
        <p:blipFill>
          <a:blip r:embed="rId2"/>
          <a:stretch>
            <a:fillRect/>
          </a:stretch>
        </p:blipFill>
        <p:spPr>
          <a:xfrm>
            <a:off x="4083685" y="6324600"/>
            <a:ext cx="2895600" cy="276225"/>
          </a:xfrm>
          <a:prstGeom prst="rect">
            <a:avLst/>
          </a:prstGeom>
        </p:spPr>
      </p:pic>
    </p:spTree>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dirty="0">
                <a:sym typeface="+mn-ea"/>
              </a:rPr>
              <a:t>5.</a:t>
            </a:r>
            <a:r>
              <a:rPr lang="en-US" dirty="0">
                <a:sym typeface="+mn-ea"/>
              </a:rPr>
              <a:t>3</a:t>
            </a:r>
            <a:r>
              <a:rPr dirty="0">
                <a:sym typeface="+mn-ea"/>
              </a:rPr>
              <a:t> </a:t>
            </a:r>
            <a:r>
              <a:rPr>
                <a:sym typeface="+mn-ea"/>
              </a:rPr>
              <a:t>分离链接法</a:t>
            </a:r>
            <a:endParaRPr>
              <a:solidFill>
                <a:schemeClr val="tx1"/>
              </a:solidFill>
              <a:sym typeface="+mn-ea"/>
            </a:endParaRPr>
          </a:p>
        </p:txBody>
      </p:sp>
      <p:sp>
        <p:nvSpPr>
          <p:cNvPr id="3" name="内容占位符 2"/>
          <p:cNvSpPr/>
          <p:nvPr>
            <p:ph idx="1"/>
          </p:nvPr>
        </p:nvSpPr>
        <p:spPr/>
        <p:txBody>
          <a:bodyPr/>
          <a:p>
            <a:endParaRPr lang="zh-CN" altLang="en-US"/>
          </a:p>
          <a:p>
            <a:r>
              <a:rPr lang="zh-CN" altLang="en-US"/>
              <a:t>注意，TheList域实际上是一个</a:t>
            </a:r>
            <a:r>
              <a:rPr lang="zh-CN" altLang="en-US">
                <a:solidFill>
                  <a:srgbClr val="FF0000"/>
                </a:solidFill>
              </a:rPr>
              <a:t>指向ListNode结构的指针的指针</a:t>
            </a:r>
            <a:r>
              <a:rPr lang="zh-CN" altLang="en-US"/>
              <a:t>。如果不使用这些typedef，那可能会相</a:t>
            </a:r>
            <a:endParaRPr lang="zh-CN" altLang="en-US"/>
          </a:p>
          <a:p>
            <a:r>
              <a:rPr lang="zh-CN" altLang="en-US"/>
              <a:t>当混乱。</a:t>
            </a:r>
            <a:endParaRPr lang="zh-CN" altLang="en-US"/>
          </a:p>
          <a:p>
            <a:endParaRPr lang="zh-CN" altLang="en-US"/>
          </a:p>
        </p:txBody>
      </p:sp>
    </p:spTree>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dirty="0">
                <a:sym typeface="+mn-ea"/>
              </a:rPr>
              <a:t>5.</a:t>
            </a:r>
            <a:r>
              <a:rPr lang="en-US" dirty="0">
                <a:sym typeface="+mn-ea"/>
              </a:rPr>
              <a:t>3</a:t>
            </a:r>
            <a:r>
              <a:rPr dirty="0">
                <a:sym typeface="+mn-ea"/>
              </a:rPr>
              <a:t> </a:t>
            </a:r>
            <a:r>
              <a:rPr>
                <a:sym typeface="+mn-ea"/>
              </a:rPr>
              <a:t>分离链接法</a:t>
            </a:r>
            <a:endParaRPr>
              <a:solidFill>
                <a:schemeClr val="tx1"/>
              </a:solidFill>
              <a:sym typeface="+mn-ea"/>
            </a:endParaRPr>
          </a:p>
        </p:txBody>
      </p:sp>
      <p:sp>
        <p:nvSpPr>
          <p:cNvPr id="3" name="内容占位符 2"/>
          <p:cNvSpPr/>
          <p:nvPr>
            <p:ph idx="1"/>
          </p:nvPr>
        </p:nvSpPr>
        <p:spPr/>
        <p:txBody>
          <a:bodyPr/>
          <a:p>
            <a:r>
              <a:rPr lang="zh-CN" altLang="en-US"/>
              <a:t>图5-8列出</a:t>
            </a:r>
            <a:r>
              <a:rPr lang="zh-CN" altLang="en-US">
                <a:solidFill>
                  <a:srgbClr val="FF0000"/>
                </a:solidFill>
              </a:rPr>
              <a:t>初始化函数</a:t>
            </a:r>
            <a:r>
              <a:rPr lang="zh-CN" altLang="en-US"/>
              <a:t>，它用到与栈的数组实现中相同的想法。第4行到第6行给一个散列表结构分配空</a:t>
            </a:r>
            <a:endParaRPr lang="zh-CN" altLang="en-US"/>
          </a:p>
          <a:p>
            <a:r>
              <a:rPr lang="zh-CN" altLang="en-US"/>
              <a:t>间。如果空间允许，则H将指向一个结构，该结构包含一个整数和指向一个表的指针。第7行设置表的大</a:t>
            </a:r>
            <a:endParaRPr lang="zh-CN" altLang="en-US"/>
          </a:p>
          <a:p>
            <a:r>
              <a:rPr lang="zh-CN" altLang="en-US"/>
              <a:t>小为一素数，而第8行到第10行则试图指定List的一个数组。由于List被定义为一个指针，因此结果</a:t>
            </a:r>
            <a:endParaRPr lang="zh-CN" altLang="en-US"/>
          </a:p>
          <a:p>
            <a:r>
              <a:rPr lang="zh-CN" altLang="en-US"/>
              <a:t>为指针的数组。</a:t>
            </a:r>
            <a:endParaRPr lang="zh-CN" altLang="en-US"/>
          </a:p>
          <a:p>
            <a:endParaRPr lang="zh-CN" altLang="en-US"/>
          </a:p>
          <a:p>
            <a:endParaRPr lang="zh-CN" altLang="en-US"/>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lnSpcReduction="20000"/>
          </a:bodyPr>
          <a:lstStyle/>
          <a:p>
            <a:r>
              <a:rPr lang="zh-CN" dirty="0"/>
              <a:t>3.</a:t>
            </a:r>
            <a:r>
              <a:rPr lang="zh-CN" dirty="0">
                <a:solidFill>
                  <a:srgbClr val="FF0000"/>
                </a:solidFill>
              </a:rPr>
              <a:t>设计法则</a:t>
            </a:r>
            <a:r>
              <a:rPr lang="zh-CN" dirty="0"/>
              <a:t>(design rule) 。假设所有的递归调用都能运行。这是一条重要的法则，因为它意味着，</a:t>
            </a:r>
            <a:endParaRPr lang="zh-CN" dirty="0"/>
          </a:p>
          <a:p>
            <a:r>
              <a:rPr lang="zh-CN" dirty="0"/>
              <a:t>当设计递归程序时一般没有必要知道簿记管理的细节，不必试图追踪大量的递归调用。追踪实际的递归</a:t>
            </a:r>
            <a:endParaRPr lang="zh-CN" dirty="0"/>
          </a:p>
          <a:p>
            <a:r>
              <a:rPr lang="zh-CN" dirty="0"/>
              <a:t>调用序列常常是非常困难的。当然，在许多情况下，这正体现了使用递归的好处，因为计算机能够算出</a:t>
            </a:r>
            <a:endParaRPr lang="zh-CN" dirty="0"/>
          </a:p>
          <a:p>
            <a:r>
              <a:rPr lang="zh-CN" dirty="0"/>
              <a:t>复杂的细节。</a:t>
            </a:r>
            <a:endParaRPr lang="zh-CN" dirty="0"/>
          </a:p>
          <a:p>
            <a:endParaRPr lang="zh-CN" dirty="0"/>
          </a:p>
          <a:p>
            <a:endParaRPr lang="zh-CN" dirty="0"/>
          </a:p>
          <a:p>
            <a:r>
              <a:rPr lang="zh-CN" dirty="0"/>
              <a:t>递归的主要问题是隐含的</a:t>
            </a:r>
            <a:r>
              <a:rPr lang="zh-CN" dirty="0">
                <a:sym typeface="+mn-ea"/>
              </a:rPr>
              <a:t>簿记</a:t>
            </a:r>
            <a:r>
              <a:rPr lang="zh-CN" dirty="0"/>
              <a:t>开销。虽然这些开销几乎总是合理的(因为递归程序不仪简化了算法设计， </a:t>
            </a:r>
            <a:endParaRPr lang="zh-CN" dirty="0"/>
          </a:p>
          <a:p>
            <a:r>
              <a:rPr lang="zh-CN" dirty="0"/>
              <a:t>而且也有助于给出更加简洁的代码)，但是递归绝不应该作为简单for循环的代替物。我们将在3.3节</a:t>
            </a:r>
            <a:endParaRPr lang="zh-CN" dirty="0"/>
          </a:p>
          <a:p>
            <a:r>
              <a:rPr lang="zh-CN" dirty="0"/>
              <a:t>更仔细地讨论递归涉及的系统开销。</a:t>
            </a:r>
            <a:endParaRPr lang="zh-CN" dirty="0"/>
          </a:p>
        </p:txBody>
      </p:sp>
      <p:sp>
        <p:nvSpPr>
          <p:cNvPr id="2" name="标题 1"/>
          <p:cNvSpPr>
            <a:spLocks noGrp="1"/>
          </p:cNvSpPr>
          <p:nvPr>
            <p:ph type="title"/>
          </p:nvPr>
        </p:nvSpPr>
        <p:spPr/>
        <p:txBody>
          <a:bodyPr/>
          <a:lstStyle/>
          <a:p>
            <a:r>
              <a:rPr dirty="0"/>
              <a:t>1.3 递归简论</a:t>
            </a:r>
            <a:endParaRPr dirty="0"/>
          </a:p>
        </p:txBody>
      </p:sp>
    </p:spTree>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dirty="0">
                <a:sym typeface="+mn-ea"/>
              </a:rPr>
              <a:t>5.</a:t>
            </a:r>
            <a:r>
              <a:rPr lang="en-US" dirty="0">
                <a:sym typeface="+mn-ea"/>
              </a:rPr>
              <a:t>3</a:t>
            </a:r>
            <a:r>
              <a:rPr dirty="0">
                <a:sym typeface="+mn-ea"/>
              </a:rPr>
              <a:t> </a:t>
            </a:r>
            <a:r>
              <a:rPr>
                <a:sym typeface="+mn-ea"/>
              </a:rPr>
              <a:t>分离链接法</a:t>
            </a:r>
            <a:endParaRPr>
              <a:solidFill>
                <a:schemeClr val="tx1"/>
              </a:solidFill>
              <a:sym typeface="+mn-ea"/>
            </a:endParaRPr>
          </a:p>
        </p:txBody>
      </p:sp>
      <p:pic>
        <p:nvPicPr>
          <p:cNvPr id="4" name="内容占位符 3"/>
          <p:cNvPicPr>
            <a:picLocks noChangeAspect="1"/>
          </p:cNvPicPr>
          <p:nvPr>
            <p:ph idx="1"/>
          </p:nvPr>
        </p:nvPicPr>
        <p:blipFill>
          <a:blip r:embed="rId1"/>
          <a:stretch>
            <a:fillRect/>
          </a:stretch>
        </p:blipFill>
        <p:spPr>
          <a:xfrm>
            <a:off x="3401695" y="1479550"/>
            <a:ext cx="5387975" cy="4731385"/>
          </a:xfrm>
          <a:prstGeom prst="rect">
            <a:avLst/>
          </a:prstGeom>
        </p:spPr>
      </p:pic>
      <p:pic>
        <p:nvPicPr>
          <p:cNvPr id="5" name="图片 4"/>
          <p:cNvPicPr>
            <a:picLocks noChangeAspect="1"/>
          </p:cNvPicPr>
          <p:nvPr/>
        </p:nvPicPr>
        <p:blipFill>
          <a:blip r:embed="rId2"/>
          <a:stretch>
            <a:fillRect/>
          </a:stretch>
        </p:blipFill>
        <p:spPr>
          <a:xfrm>
            <a:off x="4276090" y="6361430"/>
            <a:ext cx="2905125" cy="314325"/>
          </a:xfrm>
          <a:prstGeom prst="rect">
            <a:avLst/>
          </a:prstGeom>
        </p:spPr>
      </p:pic>
    </p:spTree>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dirty="0">
                <a:sym typeface="+mn-ea"/>
              </a:rPr>
              <a:t>5.</a:t>
            </a:r>
            <a:r>
              <a:rPr lang="en-US" dirty="0">
                <a:sym typeface="+mn-ea"/>
              </a:rPr>
              <a:t>3</a:t>
            </a:r>
            <a:r>
              <a:rPr dirty="0">
                <a:sym typeface="+mn-ea"/>
              </a:rPr>
              <a:t> </a:t>
            </a:r>
            <a:r>
              <a:rPr>
                <a:sym typeface="+mn-ea"/>
              </a:rPr>
              <a:t>分离链接法</a:t>
            </a:r>
            <a:endParaRPr>
              <a:solidFill>
                <a:schemeClr val="tx1"/>
              </a:solidFill>
              <a:sym typeface="+mn-ea"/>
            </a:endParaRPr>
          </a:p>
        </p:txBody>
      </p:sp>
      <p:sp>
        <p:nvSpPr>
          <p:cNvPr id="3" name="内容占位符 2"/>
          <p:cNvSpPr/>
          <p:nvPr>
            <p:ph idx="1"/>
          </p:nvPr>
        </p:nvSpPr>
        <p:spPr/>
        <p:txBody>
          <a:bodyPr/>
          <a:p>
            <a:r>
              <a:rPr lang="zh-CN" altLang="en-US"/>
              <a:t>假如List的实现不用表头，那么我们就可以到此为止了。但是我们使用了表头，因此必须给每个表分配</a:t>
            </a:r>
            <a:endParaRPr lang="zh-CN" altLang="en-US"/>
          </a:p>
          <a:p>
            <a:r>
              <a:rPr lang="zh-CN" altLang="en-US"/>
              <a:t>一个表头并设置它的Next域为NULL。这由第11到第15行实现。当然，第12行到第15行可以用语句</a:t>
            </a:r>
            <a:endParaRPr lang="zh-CN" altLang="en-US"/>
          </a:p>
          <a:p>
            <a:r>
              <a:rPr lang="en-US" altLang="zh-CN"/>
              <a:t>			H-&gt;TheLists[i] = MakeEmpty()</a:t>
            </a:r>
            <a:r>
              <a:rPr lang="zh-CN" altLang="en-US"/>
              <a:t>；</a:t>
            </a:r>
            <a:endParaRPr lang="zh-CN" altLang="en-US"/>
          </a:p>
          <a:p>
            <a:endParaRPr lang="zh-CN" altLang="en-US"/>
          </a:p>
          <a:p>
            <a:r>
              <a:rPr lang="zh-CN" altLang="en-US"/>
              <a:t>代替。虽然我们没有选择使用这条语句，但是因为该例中它胜过使程序尽可能自包含，所以它当然值得</a:t>
            </a:r>
            <a:endParaRPr lang="zh-CN" altLang="en-US"/>
          </a:p>
          <a:p>
            <a:r>
              <a:rPr lang="zh-CN" altLang="en-US"/>
              <a:t>考虑。我们程序的一个低效之处在于第12行上的malloc执行了H-&gt;TableSize次。这可以通过在循环出</a:t>
            </a:r>
            <a:endParaRPr lang="zh-CN" altLang="en-US"/>
          </a:p>
          <a:p>
            <a:r>
              <a:rPr lang="zh-CN" altLang="en-US"/>
              <a:t>现之前调用一次malloc操作</a:t>
            </a:r>
            <a:endParaRPr lang="zh-CN" altLang="en-US"/>
          </a:p>
          <a:p>
            <a:r>
              <a:rPr lang="en-US" altLang="zh-CN"/>
              <a:t>		H-&gt;TheLists = malloc(H-&gt;TableSize*sizeof(struct ListNode))；</a:t>
            </a:r>
            <a:endParaRPr lang="en-US" altLang="zh-CN"/>
          </a:p>
          <a:p>
            <a:r>
              <a:rPr lang="en-US" altLang="zh-CN">
                <a:sym typeface="+mn-ea"/>
              </a:rPr>
              <a:t>代替第12行来避免。第16行返回H。</a:t>
            </a:r>
            <a:endParaRPr lang="en-US" altLang="zh-CN"/>
          </a:p>
          <a:p>
            <a:endParaRPr lang="en-US" altLang="zh-CN"/>
          </a:p>
        </p:txBody>
      </p:sp>
    </p:spTree>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dirty="0">
                <a:sym typeface="+mn-ea"/>
              </a:rPr>
              <a:t>5.</a:t>
            </a:r>
            <a:r>
              <a:rPr lang="en-US" dirty="0">
                <a:sym typeface="+mn-ea"/>
              </a:rPr>
              <a:t>3</a:t>
            </a:r>
            <a:r>
              <a:rPr dirty="0">
                <a:sym typeface="+mn-ea"/>
              </a:rPr>
              <a:t> </a:t>
            </a:r>
            <a:r>
              <a:rPr>
                <a:sym typeface="+mn-ea"/>
              </a:rPr>
              <a:t>分离链接法</a:t>
            </a:r>
            <a:endParaRPr>
              <a:solidFill>
                <a:schemeClr val="tx1"/>
              </a:solidFill>
              <a:sym typeface="+mn-ea"/>
            </a:endParaRPr>
          </a:p>
        </p:txBody>
      </p:sp>
      <p:sp>
        <p:nvSpPr>
          <p:cNvPr id="3" name="内容占位符 2"/>
          <p:cNvSpPr/>
          <p:nvPr>
            <p:ph idx="1"/>
          </p:nvPr>
        </p:nvSpPr>
        <p:spPr/>
        <p:txBody>
          <a:bodyPr/>
          <a:p>
            <a:r>
              <a:rPr lang="zh-CN" altLang="en-US"/>
              <a:t>对Find(Key，H)的调用将返回一个指针，该指针指向包含Key的那个单元。实现它的程序在图5-9中表</a:t>
            </a:r>
            <a:endParaRPr lang="zh-CN" altLang="en-US"/>
          </a:p>
          <a:p>
            <a:r>
              <a:rPr lang="zh-CN" altLang="en-US"/>
              <a:t>出。注意，第2行到第5行等同于第3章中给出的执行Find的程序。因此，第3章中表示ADT的实现方法可</a:t>
            </a:r>
            <a:endParaRPr lang="zh-CN" altLang="en-US"/>
          </a:p>
          <a:p>
            <a:r>
              <a:rPr lang="zh-CN" altLang="en-US"/>
              <a:t>以用到这里。记住，如果ElementType是一个字符串，那么比较和赋值必须相应地使用strcmp和strcpy</a:t>
            </a:r>
            <a:endParaRPr lang="zh-CN" altLang="en-US"/>
          </a:p>
          <a:p>
            <a:r>
              <a:rPr lang="zh-CN" altLang="en-US"/>
              <a:t>来进行。</a:t>
            </a:r>
            <a:endParaRPr lang="zh-CN" altLang="en-US"/>
          </a:p>
        </p:txBody>
      </p:sp>
      <p:pic>
        <p:nvPicPr>
          <p:cNvPr id="4" name="图片 3"/>
          <p:cNvPicPr>
            <a:picLocks noChangeAspect="1"/>
          </p:cNvPicPr>
          <p:nvPr/>
        </p:nvPicPr>
        <p:blipFill>
          <a:blip r:embed="rId1"/>
          <a:stretch>
            <a:fillRect/>
          </a:stretch>
        </p:blipFill>
        <p:spPr>
          <a:xfrm>
            <a:off x="3276600" y="3249930"/>
            <a:ext cx="5638800" cy="2305050"/>
          </a:xfrm>
          <a:prstGeom prst="rect">
            <a:avLst/>
          </a:prstGeom>
        </p:spPr>
      </p:pic>
      <p:pic>
        <p:nvPicPr>
          <p:cNvPr id="5" name="图片 4"/>
          <p:cNvPicPr>
            <a:picLocks noChangeAspect="1"/>
          </p:cNvPicPr>
          <p:nvPr/>
        </p:nvPicPr>
        <p:blipFill>
          <a:blip r:embed="rId2"/>
          <a:stretch>
            <a:fillRect/>
          </a:stretch>
        </p:blipFill>
        <p:spPr>
          <a:xfrm>
            <a:off x="4392930" y="5853430"/>
            <a:ext cx="3095625" cy="457200"/>
          </a:xfrm>
          <a:prstGeom prst="rect">
            <a:avLst/>
          </a:prstGeom>
        </p:spPr>
      </p:pic>
    </p:spTree>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dirty="0">
                <a:sym typeface="+mn-ea"/>
              </a:rPr>
              <a:t>5.</a:t>
            </a:r>
            <a:r>
              <a:rPr lang="en-US" dirty="0">
                <a:sym typeface="+mn-ea"/>
              </a:rPr>
              <a:t>3</a:t>
            </a:r>
            <a:r>
              <a:rPr dirty="0">
                <a:sym typeface="+mn-ea"/>
              </a:rPr>
              <a:t> </a:t>
            </a:r>
            <a:r>
              <a:rPr>
                <a:sym typeface="+mn-ea"/>
              </a:rPr>
              <a:t>分离链接法</a:t>
            </a:r>
            <a:endParaRPr>
              <a:solidFill>
                <a:schemeClr val="tx1"/>
              </a:solidFill>
              <a:sym typeface="+mn-ea"/>
            </a:endParaRPr>
          </a:p>
        </p:txBody>
      </p:sp>
      <p:sp>
        <p:nvSpPr>
          <p:cNvPr id="3" name="内容占位符 2"/>
          <p:cNvSpPr/>
          <p:nvPr>
            <p:ph idx="1"/>
          </p:nvPr>
        </p:nvSpPr>
        <p:spPr/>
        <p:txBody>
          <a:bodyPr/>
          <a:p>
            <a:r>
              <a:rPr lang="zh-CN" altLang="en-US"/>
              <a:t>下一个是</a:t>
            </a:r>
            <a:r>
              <a:rPr lang="zh-CN" altLang="en-US">
                <a:solidFill>
                  <a:srgbClr val="FF0000"/>
                </a:solidFill>
              </a:rPr>
              <a:t>插入例程</a:t>
            </a:r>
            <a:r>
              <a:rPr lang="zh-CN" altLang="en-US"/>
              <a:t>。如果要插入的项已经存在，那么我们就什么也不做；否则我们把它放到表的前端</a:t>
            </a:r>
            <a:endParaRPr lang="zh-CN" altLang="en-US"/>
          </a:p>
          <a:p>
            <a:r>
              <a:rPr lang="zh-CN" altLang="en-US"/>
              <a:t>(见图5-10)。该元素可以放在表的任何地方；此处这样做是最方便的。注意，插入到表的前端的程序基</a:t>
            </a:r>
            <a:endParaRPr lang="zh-CN" altLang="en-US"/>
          </a:p>
          <a:p>
            <a:r>
              <a:rPr lang="zh-CN" altLang="en-US"/>
              <a:t>本上等同于第3章中使用链表实现Push的程序。如果第3章中的那些ADT都已经仔细地实现了，那么它们</a:t>
            </a:r>
            <a:endParaRPr lang="zh-CN" altLang="en-US"/>
          </a:p>
          <a:p>
            <a:r>
              <a:rPr lang="zh-CN" altLang="en-US"/>
              <a:t>就可以用到这里。</a:t>
            </a:r>
            <a:endParaRPr lang="zh-CN" altLang="en-US"/>
          </a:p>
        </p:txBody>
      </p:sp>
      <p:pic>
        <p:nvPicPr>
          <p:cNvPr id="6" name="图片 5"/>
          <p:cNvPicPr>
            <a:picLocks noChangeAspect="1"/>
          </p:cNvPicPr>
          <p:nvPr/>
        </p:nvPicPr>
        <p:blipFill>
          <a:blip r:embed="rId1"/>
          <a:stretch>
            <a:fillRect/>
          </a:stretch>
        </p:blipFill>
        <p:spPr>
          <a:xfrm>
            <a:off x="3159760" y="2928620"/>
            <a:ext cx="6296025" cy="3619500"/>
          </a:xfrm>
          <a:prstGeom prst="rect">
            <a:avLst/>
          </a:prstGeom>
        </p:spPr>
      </p:pic>
      <p:pic>
        <p:nvPicPr>
          <p:cNvPr id="7" name="图片 6"/>
          <p:cNvPicPr>
            <a:picLocks noChangeAspect="1"/>
          </p:cNvPicPr>
          <p:nvPr/>
        </p:nvPicPr>
        <p:blipFill>
          <a:blip r:embed="rId2"/>
          <a:stretch>
            <a:fillRect/>
          </a:stretch>
        </p:blipFill>
        <p:spPr>
          <a:xfrm>
            <a:off x="4340860" y="6548120"/>
            <a:ext cx="3114675" cy="285750"/>
          </a:xfrm>
          <a:prstGeom prst="rect">
            <a:avLst/>
          </a:prstGeom>
        </p:spPr>
      </p:pic>
    </p:spTree>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dirty="0">
                <a:sym typeface="+mn-ea"/>
              </a:rPr>
              <a:t>5.</a:t>
            </a:r>
            <a:r>
              <a:rPr lang="en-US" dirty="0">
                <a:sym typeface="+mn-ea"/>
              </a:rPr>
              <a:t>3</a:t>
            </a:r>
            <a:r>
              <a:rPr dirty="0">
                <a:sym typeface="+mn-ea"/>
              </a:rPr>
              <a:t> </a:t>
            </a:r>
            <a:r>
              <a:rPr>
                <a:sym typeface="+mn-ea"/>
              </a:rPr>
              <a:t>分离链接法</a:t>
            </a:r>
            <a:endParaRPr>
              <a:solidFill>
                <a:schemeClr val="tx1"/>
              </a:solidFill>
              <a:sym typeface="+mn-ea"/>
            </a:endParaRPr>
          </a:p>
        </p:txBody>
      </p:sp>
      <p:sp>
        <p:nvSpPr>
          <p:cNvPr id="3" name="内容占位符 2"/>
          <p:cNvSpPr/>
          <p:nvPr>
            <p:ph idx="1"/>
          </p:nvPr>
        </p:nvSpPr>
        <p:spPr/>
        <p:txBody>
          <a:bodyPr>
            <a:normAutofit lnSpcReduction="10000"/>
          </a:bodyPr>
          <a:p>
            <a:r>
              <a:rPr lang="zh-CN" altLang="en-US"/>
              <a:t>图5-10中的</a:t>
            </a:r>
            <a:r>
              <a:rPr lang="zh-CN" altLang="en-US">
                <a:solidFill>
                  <a:srgbClr val="FF0000"/>
                </a:solidFill>
              </a:rPr>
              <a:t>插入例程</a:t>
            </a:r>
            <a:r>
              <a:rPr lang="zh-CN" altLang="en-US"/>
              <a:t>写得多少有些不好，因为它计算了两次散列函数。多余的计算总是不好的，因此，</a:t>
            </a:r>
            <a:endParaRPr lang="zh-CN" altLang="en-US"/>
          </a:p>
          <a:p>
            <a:r>
              <a:rPr lang="zh-CN" altLang="en-US"/>
              <a:t>如果这些散列例程真的构成程序运行时间的重要部分，那么这个程序就应该重写。</a:t>
            </a:r>
            <a:endParaRPr lang="zh-CN" altLang="en-US"/>
          </a:p>
          <a:p>
            <a:endParaRPr lang="zh-CN" altLang="en-US"/>
          </a:p>
          <a:p>
            <a:r>
              <a:rPr lang="zh-CN" altLang="en-US">
                <a:solidFill>
                  <a:srgbClr val="FF0000"/>
                </a:solidFill>
              </a:rPr>
              <a:t>删除例程</a:t>
            </a:r>
            <a:r>
              <a:rPr lang="zh-CN" altLang="en-US"/>
              <a:t>是链表中的删除操作的直接实现，因此我们不在这里赘述。如果在散列的诸例程中不包括删除</a:t>
            </a:r>
            <a:endParaRPr lang="zh-CN" altLang="en-US"/>
          </a:p>
          <a:p>
            <a:r>
              <a:rPr lang="zh-CN" altLang="en-US"/>
              <a:t>操作，那么最好不要使用表头，因为使用表头不仅不能简化问题而且还要浪费大量的空间。我们也把它</a:t>
            </a:r>
            <a:endParaRPr lang="zh-CN" altLang="en-US"/>
          </a:p>
          <a:p>
            <a:r>
              <a:rPr lang="zh-CN" altLang="en-US"/>
              <a:t>作为一道练习留给读者。</a:t>
            </a:r>
            <a:endParaRPr lang="zh-CN" altLang="en-US"/>
          </a:p>
          <a:p>
            <a:endParaRPr lang="zh-CN" altLang="en-US"/>
          </a:p>
          <a:p>
            <a:r>
              <a:rPr lang="zh-CN" altLang="en-US"/>
              <a:t>除链表外，任何的方案都有可能用来解决冲突现象；一棵二叉查找树甚至另外一个散列表均可胜任，但</a:t>
            </a:r>
            <a:endParaRPr lang="zh-CN" altLang="en-US"/>
          </a:p>
          <a:p>
            <a:r>
              <a:rPr lang="zh-CN" altLang="en-US"/>
              <a:t>是我们期望如果表大，同时散列函数好，那么所有的表就应该短，这样就不至于进行任何复杂的尝试了。</a:t>
            </a:r>
            <a:endParaRPr lang="zh-CN" altLang="en-US"/>
          </a:p>
        </p:txBody>
      </p:sp>
    </p:spTree>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dirty="0">
                <a:sym typeface="+mn-ea"/>
              </a:rPr>
              <a:t>5.</a:t>
            </a:r>
            <a:r>
              <a:rPr lang="en-US" dirty="0">
                <a:sym typeface="+mn-ea"/>
              </a:rPr>
              <a:t>3</a:t>
            </a:r>
            <a:r>
              <a:rPr dirty="0">
                <a:sym typeface="+mn-ea"/>
              </a:rPr>
              <a:t> </a:t>
            </a:r>
            <a:r>
              <a:rPr>
                <a:sym typeface="+mn-ea"/>
              </a:rPr>
              <a:t>分离链接法</a:t>
            </a:r>
            <a:endParaRPr>
              <a:solidFill>
                <a:schemeClr val="tx1"/>
              </a:solidFill>
              <a:sym typeface="+mn-ea"/>
            </a:endParaRPr>
          </a:p>
        </p:txBody>
      </p:sp>
      <p:sp>
        <p:nvSpPr>
          <p:cNvPr id="3" name="内容占位符 2"/>
          <p:cNvSpPr/>
          <p:nvPr>
            <p:ph idx="1"/>
          </p:nvPr>
        </p:nvSpPr>
        <p:spPr/>
        <p:txBody>
          <a:bodyPr>
            <a:normAutofit/>
          </a:bodyPr>
          <a:p>
            <a:r>
              <a:rPr lang="zh-CN" altLang="en-US"/>
              <a:t>我们定义散列表的</a:t>
            </a:r>
            <a:r>
              <a:rPr lang="zh-CN" altLang="en-US">
                <a:solidFill>
                  <a:srgbClr val="FF0000"/>
                </a:solidFill>
              </a:rPr>
              <a:t>装填因子</a:t>
            </a:r>
            <a:r>
              <a:rPr lang="zh-CN" altLang="en-US"/>
              <a:t>(load factor)</a:t>
            </a:r>
            <a:r>
              <a:rPr lang="zh-CN" altLang="en-US">
                <a:latin typeface="Arial" panose="020B0604020202020204" pitchFamily="34" charset="0"/>
                <a:cs typeface="Arial" panose="020B0604020202020204" pitchFamily="34" charset="0"/>
                <a:sym typeface="+mn-ea"/>
              </a:rPr>
              <a:t>גּ</a:t>
            </a:r>
            <a:r>
              <a:rPr lang="zh-CN" altLang="en-US"/>
              <a:t>为散列表中的元素个数与散列表大小的比值。在上面的例</a:t>
            </a:r>
            <a:endParaRPr lang="zh-CN" altLang="en-US"/>
          </a:p>
          <a:p>
            <a:r>
              <a:rPr lang="zh-CN" altLang="en-US"/>
              <a:t>子中，</a:t>
            </a:r>
            <a:r>
              <a:rPr lang="zh-CN" altLang="en-US">
                <a:latin typeface="Arial" panose="020B0604020202020204" pitchFamily="34" charset="0"/>
                <a:cs typeface="Arial" panose="020B0604020202020204" pitchFamily="34" charset="0"/>
              </a:rPr>
              <a:t>גּ</a:t>
            </a:r>
            <a:r>
              <a:rPr lang="en-US" altLang="zh-CN">
                <a:latin typeface="Arial" panose="020B0604020202020204" pitchFamily="34" charset="0"/>
                <a:cs typeface="Arial" panose="020B0604020202020204" pitchFamily="34" charset="0"/>
              </a:rPr>
              <a:t> </a:t>
            </a:r>
            <a:r>
              <a:rPr lang="zh-CN" altLang="en-US"/>
              <a:t>=1.0。</a:t>
            </a:r>
            <a:r>
              <a:rPr lang="zh-CN" altLang="en-US">
                <a:solidFill>
                  <a:srgbClr val="FF0000"/>
                </a:solidFill>
              </a:rPr>
              <a:t>表(list)的平均长度为</a:t>
            </a:r>
            <a:r>
              <a:rPr lang="zh-CN" altLang="en-US">
                <a:solidFill>
                  <a:srgbClr val="FF0000"/>
                </a:solidFill>
                <a:latin typeface="Arial" panose="020B0604020202020204" pitchFamily="34" charset="0"/>
                <a:cs typeface="Arial" panose="020B0604020202020204" pitchFamily="34" charset="0"/>
                <a:sym typeface="+mn-ea"/>
              </a:rPr>
              <a:t>גּ</a:t>
            </a:r>
            <a:r>
              <a:rPr lang="zh-CN" altLang="en-US"/>
              <a:t>。执行一次查找所需要的工作是计算散列函数值所需要的常数</a:t>
            </a:r>
            <a:endParaRPr lang="zh-CN" altLang="en-US"/>
          </a:p>
          <a:p>
            <a:r>
              <a:rPr lang="zh-CN" altLang="en-US"/>
              <a:t>时间加上遍历表(list)所用的时间。在一次不成功的查找中，遍历的链接数平均为</a:t>
            </a:r>
            <a:r>
              <a:rPr lang="zh-CN" altLang="en-US">
                <a:latin typeface="Arial" panose="020B0604020202020204" pitchFamily="34" charset="0"/>
                <a:cs typeface="Arial" panose="020B0604020202020204" pitchFamily="34" charset="0"/>
                <a:sym typeface="+mn-ea"/>
              </a:rPr>
              <a:t>גּ</a:t>
            </a:r>
            <a:r>
              <a:rPr lang="zh-CN" altLang="en-US"/>
              <a:t>(不包括最后的</a:t>
            </a:r>
            <a:endParaRPr lang="zh-CN" altLang="en-US"/>
          </a:p>
          <a:p>
            <a:r>
              <a:rPr lang="zh-CN" altLang="en-US"/>
              <a:t>NULL链接)。成功的查找则需要遍历大约1+(</a:t>
            </a:r>
            <a:r>
              <a:rPr lang="zh-CN" altLang="en-US">
                <a:latin typeface="Arial" panose="020B0604020202020204" pitchFamily="34" charset="0"/>
                <a:cs typeface="Arial" panose="020B0604020202020204" pitchFamily="34" charset="0"/>
                <a:sym typeface="+mn-ea"/>
              </a:rPr>
              <a:t>גּ</a:t>
            </a:r>
            <a:r>
              <a:rPr lang="zh-CN" altLang="en-US"/>
              <a:t>/2)个链接；它保证必然会遍历一个链接(因为查找是成功</a:t>
            </a:r>
            <a:endParaRPr lang="zh-CN" altLang="en-US"/>
          </a:p>
          <a:p>
            <a:r>
              <a:rPr lang="zh-CN" altLang="en-US"/>
              <a:t>的)，而我们也期望沿着一个表(list)中途就能找到匹配的元素。这就指出，表的大小实际上并不重要，</a:t>
            </a:r>
            <a:endParaRPr lang="zh-CN" altLang="en-US"/>
          </a:p>
          <a:p>
            <a:r>
              <a:rPr lang="zh-CN" altLang="en-US"/>
              <a:t>而装填因子才是重要的。</a:t>
            </a:r>
            <a:r>
              <a:rPr lang="zh-CN" altLang="en-US">
                <a:solidFill>
                  <a:srgbClr val="FF0000"/>
                </a:solidFill>
              </a:rPr>
              <a:t>分离连接散列的一般法则是使得表的大小尽量与预料的元素个数差不多(换句</a:t>
            </a:r>
            <a:endParaRPr lang="zh-CN" altLang="en-US">
              <a:solidFill>
                <a:srgbClr val="FF0000"/>
              </a:solidFill>
            </a:endParaRPr>
          </a:p>
          <a:p>
            <a:r>
              <a:rPr lang="zh-CN" altLang="en-US">
                <a:solidFill>
                  <a:srgbClr val="FF0000"/>
                </a:solidFill>
              </a:rPr>
              <a:t>话说，让</a:t>
            </a:r>
            <a:r>
              <a:rPr lang="zh-CN" altLang="en-US">
                <a:solidFill>
                  <a:srgbClr val="FF0000"/>
                </a:solidFill>
                <a:latin typeface="Arial" panose="020B0604020202020204" pitchFamily="34" charset="0"/>
                <a:cs typeface="Arial" panose="020B0604020202020204" pitchFamily="34" charset="0"/>
                <a:sym typeface="+mn-ea"/>
              </a:rPr>
              <a:t>גּ</a:t>
            </a:r>
            <a:r>
              <a:rPr lang="zh-CN" altLang="en-US">
                <a:solidFill>
                  <a:srgbClr val="FF0000"/>
                </a:solidFill>
              </a:rPr>
              <a:t>≈1)</a:t>
            </a:r>
            <a:r>
              <a:rPr lang="zh-CN" altLang="en-US"/>
              <a:t>。正如前面提到的，使表的大小是素数以保证一个好的分布，这也是一个好的想法。</a:t>
            </a:r>
            <a:endParaRPr lang="zh-CN" altLang="en-US"/>
          </a:p>
        </p:txBody>
      </p:sp>
    </p:spTree>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a:sym typeface="+mn-ea"/>
              </a:rPr>
              <a:t>5.4 开放定址法</a:t>
            </a:r>
            <a:endParaRPr>
              <a:sym typeface="+mn-ea"/>
            </a:endParaRPr>
          </a:p>
        </p:txBody>
      </p:sp>
      <p:sp>
        <p:nvSpPr>
          <p:cNvPr id="3" name="内容占位符 2"/>
          <p:cNvSpPr/>
          <p:nvPr>
            <p:ph idx="1"/>
          </p:nvPr>
        </p:nvSpPr>
        <p:spPr/>
        <p:txBody>
          <a:bodyPr>
            <a:normAutofit/>
          </a:bodyPr>
          <a:p>
            <a:r>
              <a:rPr lang="zh-CN" altLang="en-US"/>
              <a:t>分离链接散列算法的缺点是需要指针，由于给新单元分配地址需要时间，因此这就导致算法的速度多少</a:t>
            </a:r>
            <a:endParaRPr lang="zh-CN" altLang="en-US"/>
          </a:p>
          <a:p>
            <a:r>
              <a:rPr lang="zh-CN" altLang="en-US"/>
              <a:t>有些减慢，同时算法实际上还要求对另一种数据结构的实现。除使用链表解决冲突外，</a:t>
            </a:r>
            <a:r>
              <a:rPr lang="zh-CN" altLang="en-US">
                <a:solidFill>
                  <a:srgbClr val="FF0000"/>
                </a:solidFill>
              </a:rPr>
              <a:t>开放定址散列</a:t>
            </a:r>
            <a:endParaRPr lang="zh-CN" altLang="en-US">
              <a:solidFill>
                <a:srgbClr val="FF0000"/>
              </a:solidFill>
            </a:endParaRPr>
          </a:p>
          <a:p>
            <a:r>
              <a:rPr lang="zh-CN" altLang="en-US">
                <a:solidFill>
                  <a:srgbClr val="FF0000"/>
                </a:solidFill>
              </a:rPr>
              <a:t>法</a:t>
            </a:r>
            <a:r>
              <a:rPr lang="zh-CN" altLang="en-US"/>
              <a:t>(Open addressing hashing)是另外一种用链表解决冲突的方法。在开放定址散列算法系统中，</a:t>
            </a:r>
            <a:r>
              <a:rPr lang="zh-CN" altLang="en-US">
                <a:solidFill>
                  <a:srgbClr val="FF0000"/>
                </a:solidFill>
              </a:rPr>
              <a:t>如果</a:t>
            </a:r>
            <a:endParaRPr lang="zh-CN" altLang="en-US">
              <a:solidFill>
                <a:srgbClr val="FF0000"/>
              </a:solidFill>
            </a:endParaRPr>
          </a:p>
          <a:p>
            <a:r>
              <a:rPr lang="zh-CN" altLang="en-US">
                <a:solidFill>
                  <a:srgbClr val="FF0000"/>
                </a:solidFill>
              </a:rPr>
              <a:t>有冲突发生，那么就要尝试选择另外的单元，直到找出空的单元为止</a:t>
            </a:r>
            <a:r>
              <a:rPr lang="zh-CN" altLang="en-US"/>
              <a:t>。更一般地，单元h</a:t>
            </a:r>
            <a:r>
              <a:rPr lang="en-US" altLang="zh-CN" baseline="-25000"/>
              <a:t>0</a:t>
            </a:r>
            <a:r>
              <a:rPr lang="zh-CN" altLang="en-US"/>
              <a:t>(X)，h</a:t>
            </a:r>
            <a:r>
              <a:rPr lang="en-US" altLang="zh-CN" baseline="-25000"/>
              <a:t>1</a:t>
            </a:r>
            <a:r>
              <a:rPr lang="zh-CN" altLang="en-US"/>
              <a:t>(X)，</a:t>
            </a:r>
            <a:endParaRPr lang="zh-CN" altLang="en-US"/>
          </a:p>
          <a:p>
            <a:r>
              <a:rPr lang="zh-CN" altLang="en-US"/>
              <a:t>h</a:t>
            </a:r>
            <a:r>
              <a:rPr lang="zh-CN" altLang="en-US" baseline="-25000"/>
              <a:t>2</a:t>
            </a:r>
            <a:r>
              <a:rPr lang="zh-CN" altLang="en-US"/>
              <a:t>(X)，等等，相继被试选，其中h</a:t>
            </a:r>
            <a:r>
              <a:rPr lang="en-US" altLang="zh-CN" baseline="-25000"/>
              <a:t>i</a:t>
            </a:r>
            <a:r>
              <a:rPr lang="zh-CN" altLang="en-US"/>
              <a:t>(X)=(Hash(X)+F(i)) mod TableSize，且F(0)=0。函数</a:t>
            </a:r>
            <a:r>
              <a:rPr lang="en-US" altLang="zh-CN"/>
              <a:t>F</a:t>
            </a:r>
            <a:r>
              <a:rPr lang="zh-CN" altLang="en-US"/>
              <a:t>是冲突解</a:t>
            </a:r>
            <a:endParaRPr lang="zh-CN" altLang="en-US"/>
          </a:p>
          <a:p>
            <a:r>
              <a:rPr lang="zh-CN" altLang="en-US"/>
              <a:t>决方法。因为所有的数据都要置入表内，所以开放定址散列法所需要的表要比分离链接散列用表大。一</a:t>
            </a:r>
            <a:endParaRPr lang="zh-CN" altLang="en-US"/>
          </a:p>
          <a:p>
            <a:r>
              <a:rPr lang="zh-CN" altLang="en-US"/>
              <a:t>般说来，</a:t>
            </a:r>
            <a:r>
              <a:rPr lang="zh-CN" altLang="en-US">
                <a:solidFill>
                  <a:srgbClr val="FF0000"/>
                </a:solidFill>
              </a:rPr>
              <a:t>对开放定址散列算法来说，装填因子应该低于</a:t>
            </a:r>
            <a:r>
              <a:rPr lang="zh-CN" altLang="en-US">
                <a:solidFill>
                  <a:srgbClr val="FF0000"/>
                </a:solidFill>
                <a:latin typeface="Arial" panose="020B0604020202020204" pitchFamily="34" charset="0"/>
                <a:cs typeface="Arial" panose="020B0604020202020204" pitchFamily="34" charset="0"/>
                <a:sym typeface="+mn-ea"/>
              </a:rPr>
              <a:t>גּ</a:t>
            </a:r>
            <a:r>
              <a:rPr lang="en-US" altLang="zh-CN">
                <a:solidFill>
                  <a:srgbClr val="FF0000"/>
                </a:solidFill>
                <a:latin typeface="Arial" panose="020B0604020202020204" pitchFamily="34" charset="0"/>
                <a:cs typeface="Arial" panose="020B0604020202020204" pitchFamily="34" charset="0"/>
                <a:sym typeface="+mn-ea"/>
              </a:rPr>
              <a:t> </a:t>
            </a:r>
            <a:r>
              <a:rPr lang="zh-CN" altLang="en-US">
                <a:solidFill>
                  <a:srgbClr val="FF0000"/>
                </a:solidFill>
              </a:rPr>
              <a:t>=0.5</a:t>
            </a:r>
            <a:r>
              <a:rPr lang="zh-CN" altLang="en-US"/>
              <a:t>。现在我们就来考察三个通常的冲突解决</a:t>
            </a:r>
            <a:endParaRPr lang="zh-CN" altLang="en-US"/>
          </a:p>
          <a:p>
            <a:r>
              <a:rPr lang="zh-CN" altLang="en-US"/>
              <a:t>方法。</a:t>
            </a:r>
            <a:endParaRPr lang="zh-CN" altLang="en-US"/>
          </a:p>
        </p:txBody>
      </p:sp>
    </p:spTree>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a:sym typeface="+mn-ea"/>
              </a:rPr>
              <a:t>5.4.1</a:t>
            </a:r>
            <a:r>
              <a:rPr lang="en-US">
                <a:sym typeface="+mn-ea"/>
              </a:rPr>
              <a:t> 线性探测法</a:t>
            </a:r>
            <a:endParaRPr lang="en-US">
              <a:sym typeface="+mn-ea"/>
            </a:endParaRPr>
          </a:p>
        </p:txBody>
      </p:sp>
      <p:sp>
        <p:nvSpPr>
          <p:cNvPr id="3" name="内容占位符 2"/>
          <p:cNvSpPr/>
          <p:nvPr>
            <p:ph idx="1"/>
          </p:nvPr>
        </p:nvSpPr>
        <p:spPr/>
        <p:txBody>
          <a:bodyPr>
            <a:normAutofit/>
          </a:bodyPr>
          <a:p>
            <a:r>
              <a:rPr lang="zh-CN" altLang="en-US"/>
              <a:t>在线性探测法中，函数F是i的线性函数，典型情形是F(i)=i。这相当</a:t>
            </a:r>
            <a:r>
              <a:rPr lang="zh-CN" altLang="en-US">
                <a:solidFill>
                  <a:srgbClr val="FF0000"/>
                </a:solidFill>
              </a:rPr>
              <a:t>于逐个探测每个单元</a:t>
            </a:r>
            <a:r>
              <a:rPr lang="zh-CN" altLang="en-US"/>
              <a:t>(必要时可以</a:t>
            </a:r>
            <a:endParaRPr lang="zh-CN" altLang="en-US"/>
          </a:p>
          <a:p>
            <a:r>
              <a:rPr lang="zh-CN" altLang="en-US">
                <a:solidFill>
                  <a:srgbClr val="FF0000"/>
                </a:solidFill>
              </a:rPr>
              <a:t>绕回</a:t>
            </a:r>
            <a:r>
              <a:rPr lang="zh-CN" altLang="en-US"/>
              <a:t>)以查找出一个空单元。图5-11显示使用与前面相同的散列函数将诸关键字</a:t>
            </a:r>
            <a:r>
              <a:rPr lang="en-US" altLang="zh-CN"/>
              <a:t>{</a:t>
            </a:r>
            <a:r>
              <a:rPr lang="zh-CN" altLang="en-US"/>
              <a:t>89，18，49，58，69</a:t>
            </a:r>
            <a:r>
              <a:rPr lang="en-US" altLang="zh-CN"/>
              <a:t>}</a:t>
            </a:r>
            <a:endParaRPr lang="zh-CN" altLang="en-US"/>
          </a:p>
          <a:p>
            <a:r>
              <a:rPr lang="zh-CN" altLang="en-US"/>
              <a:t>插入到一个散列表中的情况，而此时的冲突解决方法就是F(i)=i。</a:t>
            </a:r>
            <a:endParaRPr lang="zh-CN" altLang="en-US"/>
          </a:p>
        </p:txBody>
      </p:sp>
      <p:pic>
        <p:nvPicPr>
          <p:cNvPr id="4" name="图片 3"/>
          <p:cNvPicPr>
            <a:picLocks noChangeAspect="1"/>
          </p:cNvPicPr>
          <p:nvPr/>
        </p:nvPicPr>
        <p:blipFill>
          <a:blip r:embed="rId1"/>
          <a:stretch>
            <a:fillRect/>
          </a:stretch>
        </p:blipFill>
        <p:spPr>
          <a:xfrm>
            <a:off x="3636645" y="2919095"/>
            <a:ext cx="5257800" cy="3390900"/>
          </a:xfrm>
          <a:prstGeom prst="rect">
            <a:avLst/>
          </a:prstGeom>
        </p:spPr>
      </p:pic>
      <p:pic>
        <p:nvPicPr>
          <p:cNvPr id="5" name="图片 4"/>
          <p:cNvPicPr>
            <a:picLocks noChangeAspect="1"/>
          </p:cNvPicPr>
          <p:nvPr/>
        </p:nvPicPr>
        <p:blipFill>
          <a:blip r:embed="rId2"/>
          <a:stretch>
            <a:fillRect/>
          </a:stretch>
        </p:blipFill>
        <p:spPr>
          <a:xfrm>
            <a:off x="4117975" y="6309995"/>
            <a:ext cx="4295775" cy="266700"/>
          </a:xfrm>
          <a:prstGeom prst="rect">
            <a:avLst/>
          </a:prstGeom>
        </p:spPr>
      </p:pic>
    </p:spTree>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a:sym typeface="+mn-ea"/>
              </a:rPr>
              <a:t>5.4.1</a:t>
            </a:r>
            <a:r>
              <a:rPr lang="en-US">
                <a:sym typeface="+mn-ea"/>
              </a:rPr>
              <a:t> 线性探测法</a:t>
            </a:r>
            <a:endParaRPr lang="en-US">
              <a:sym typeface="+mn-ea"/>
            </a:endParaRPr>
          </a:p>
        </p:txBody>
      </p:sp>
      <p:sp>
        <p:nvSpPr>
          <p:cNvPr id="3" name="内容占位符 2"/>
          <p:cNvSpPr/>
          <p:nvPr>
            <p:ph idx="1"/>
          </p:nvPr>
        </p:nvSpPr>
        <p:spPr/>
        <p:txBody>
          <a:bodyPr>
            <a:normAutofit/>
          </a:bodyPr>
          <a:p>
            <a:r>
              <a:rPr lang="zh-CN" altLang="en-US"/>
              <a:t>第一个冲突在插入关键字49时产生；它被放入下一个空闲地址，即地址0，该地址是开放的。关键字58</a:t>
            </a:r>
            <a:endParaRPr lang="zh-CN" altLang="en-US"/>
          </a:p>
          <a:p>
            <a:r>
              <a:rPr lang="zh-CN" altLang="en-US"/>
              <a:t>依次和18，89，49发生冲突，试选三次之后才找到一个空单元。对69的冲突用类似的方法处理。</a:t>
            </a:r>
            <a:r>
              <a:rPr lang="zh-CN" altLang="en-US">
                <a:solidFill>
                  <a:srgbClr val="FF0000"/>
                </a:solidFill>
              </a:rPr>
              <a:t>只要表</a:t>
            </a:r>
            <a:endParaRPr lang="zh-CN" altLang="en-US">
              <a:solidFill>
                <a:srgbClr val="FF0000"/>
              </a:solidFill>
            </a:endParaRPr>
          </a:p>
          <a:p>
            <a:r>
              <a:rPr lang="zh-CN" altLang="en-US">
                <a:solidFill>
                  <a:srgbClr val="FF0000"/>
                </a:solidFill>
              </a:rPr>
              <a:t>足够大</a:t>
            </a:r>
            <a:r>
              <a:rPr lang="zh-CN" altLang="en-US"/>
              <a:t>，总能够找到一个自由单元，但是如此花费的时间是相当多的。更糟的是，即使表相对较空，这</a:t>
            </a:r>
            <a:endParaRPr lang="zh-CN" altLang="en-US"/>
          </a:p>
          <a:p>
            <a:r>
              <a:rPr lang="zh-CN" altLang="en-US"/>
              <a:t>样占据的单元也会开始形成一些区块，其结果称为一次</a:t>
            </a:r>
            <a:r>
              <a:rPr lang="zh-CN" altLang="en-US">
                <a:solidFill>
                  <a:srgbClr val="FF0000"/>
                </a:solidFill>
              </a:rPr>
              <a:t>聚集</a:t>
            </a:r>
            <a:r>
              <a:rPr lang="zh-CN" altLang="en-US"/>
              <a:t>(primary clustering)，于是，散列到区块</a:t>
            </a:r>
            <a:endParaRPr lang="zh-CN" altLang="en-US"/>
          </a:p>
          <a:p>
            <a:r>
              <a:rPr lang="zh-CN" altLang="en-US"/>
              <a:t>中的任何关键字都需要多次试选单元才能够解决冲突，然后该关键字被添加到相应的区块中。</a:t>
            </a:r>
            <a:endParaRPr lang="zh-CN" altLang="en-US"/>
          </a:p>
          <a:p>
            <a:endParaRPr lang="zh-CN" altLang="en-US"/>
          </a:p>
          <a:p>
            <a:r>
              <a:rPr lang="zh-CN" altLang="en-US"/>
              <a:t>虽然我们不在这里进行具体计算，但是可以证明，使用线性探测的预期探测次数对于插入和不成功的查</a:t>
            </a:r>
            <a:endParaRPr lang="zh-CN" altLang="en-US"/>
          </a:p>
          <a:p>
            <a:r>
              <a:rPr lang="zh-CN" altLang="en-US"/>
              <a:t>找来说大约为</a:t>
            </a:r>
            <a:r>
              <a:rPr lang="en-US" altLang="zh-CN"/>
              <a:t>  </a:t>
            </a:r>
            <a:r>
              <a:rPr lang="zh-CN" altLang="en-US"/>
              <a:t>(1+1/(1-</a:t>
            </a:r>
            <a:r>
              <a:rPr lang="zh-CN" altLang="en-US">
                <a:latin typeface="Arial" panose="020B0604020202020204" pitchFamily="34" charset="0"/>
                <a:cs typeface="Arial" panose="020B0604020202020204" pitchFamily="34" charset="0"/>
                <a:sym typeface="+mn-ea"/>
              </a:rPr>
              <a:t>גּ</a:t>
            </a:r>
            <a:r>
              <a:rPr lang="zh-CN" altLang="en-US"/>
              <a:t>)</a:t>
            </a:r>
            <a:r>
              <a:rPr lang="en-US" altLang="zh-CN" baseline="30000"/>
              <a:t>2</a:t>
            </a:r>
            <a:r>
              <a:rPr lang="zh-CN" altLang="en-US"/>
              <a:t>)，而对于成功的查找来说则是</a:t>
            </a:r>
            <a:r>
              <a:rPr lang="en-US" altLang="zh-CN"/>
              <a:t>  </a:t>
            </a:r>
            <a:r>
              <a:rPr lang="zh-CN" altLang="en-US"/>
              <a:t>(1+1/(1-</a:t>
            </a:r>
            <a:r>
              <a:rPr lang="zh-CN" altLang="en-US">
                <a:latin typeface="Arial" panose="020B0604020202020204" pitchFamily="34" charset="0"/>
                <a:cs typeface="Arial" panose="020B0604020202020204" pitchFamily="34" charset="0"/>
                <a:sym typeface="+mn-ea"/>
              </a:rPr>
              <a:t>גּ</a:t>
            </a:r>
            <a:r>
              <a:rPr lang="zh-CN" altLang="en-US"/>
              <a:t>))。相关的一些计算多少有些</a:t>
            </a:r>
            <a:endParaRPr lang="zh-CN" altLang="en-US"/>
          </a:p>
          <a:p>
            <a:r>
              <a:rPr lang="zh-CN" altLang="en-US"/>
              <a:t>复杂。从程序中容易看出，插入和不成功查找需要相同次数的探测。略加思考不难得出，成功查找应该</a:t>
            </a:r>
            <a:endParaRPr lang="zh-CN" altLang="en-US"/>
          </a:p>
          <a:p>
            <a:r>
              <a:rPr lang="zh-CN" altLang="en-US"/>
              <a:t>比不成功查找平均花费较少的时间。</a:t>
            </a:r>
            <a:endParaRPr lang="zh-CN" altLang="en-US"/>
          </a:p>
        </p:txBody>
      </p:sp>
      <p:graphicFrame>
        <p:nvGraphicFramePr>
          <p:cNvPr id="4" name="对象 3">
            <a:hlinkClick r:id="" action="ppaction://ole?verb="/>
          </p:cNvPr>
          <p:cNvGraphicFramePr>
            <a:graphicFrameLocks noChangeAspect="1"/>
          </p:cNvGraphicFramePr>
          <p:nvPr/>
        </p:nvGraphicFramePr>
        <p:xfrm>
          <a:off x="2322830" y="4403090"/>
          <a:ext cx="194945" cy="503555"/>
        </p:xfrm>
        <a:graphic>
          <a:graphicData uri="http://schemas.openxmlformats.org/presentationml/2006/ole">
            <mc:AlternateContent xmlns:mc="http://schemas.openxmlformats.org/markup-compatibility/2006">
              <mc:Choice xmlns:v="urn:schemas-microsoft-com:vml" Requires="v">
                <p:oleObj spid="_x0000_s1025" name="" r:id="rId1" imgW="152400" imgH="393700" progId="Equation.KSEE3">
                  <p:embed/>
                </p:oleObj>
              </mc:Choice>
              <mc:Fallback>
                <p:oleObj name="" r:id="rId1" imgW="152400" imgH="393700" progId="Equation.KSEE3">
                  <p:embed/>
                  <p:pic>
                    <p:nvPicPr>
                      <p:cNvPr id="0" name="图片 1024"/>
                      <p:cNvPicPr/>
                      <p:nvPr/>
                    </p:nvPicPr>
                    <p:blipFill>
                      <a:blip r:embed="rId2"/>
                      <a:stretch>
                        <a:fillRect/>
                      </a:stretch>
                    </p:blipFill>
                    <p:spPr>
                      <a:xfrm>
                        <a:off x="2322830" y="4403090"/>
                        <a:ext cx="194945" cy="503555"/>
                      </a:xfrm>
                      <a:prstGeom prst="rect">
                        <a:avLst/>
                      </a:prstGeom>
                    </p:spPr>
                  </p:pic>
                </p:oleObj>
              </mc:Fallback>
            </mc:AlternateContent>
          </a:graphicData>
        </a:graphic>
      </p:graphicFrame>
      <p:graphicFrame>
        <p:nvGraphicFramePr>
          <p:cNvPr id="5" name="对象 4">
            <a:hlinkClick r:id="" action="ppaction://ole?verb="/>
          </p:cNvPr>
          <p:cNvGraphicFramePr>
            <a:graphicFrameLocks noChangeAspect="1"/>
          </p:cNvGraphicFramePr>
          <p:nvPr/>
        </p:nvGraphicFramePr>
        <p:xfrm>
          <a:off x="6810375" y="4403090"/>
          <a:ext cx="194945" cy="503555"/>
        </p:xfrm>
        <a:graphic>
          <a:graphicData uri="http://schemas.openxmlformats.org/presentationml/2006/ole">
            <mc:AlternateContent xmlns:mc="http://schemas.openxmlformats.org/markup-compatibility/2006">
              <mc:Choice xmlns:v="urn:schemas-microsoft-com:vml" Requires="v">
                <p:oleObj spid="_x0000_s6" name="" r:id="rId3" imgW="152400" imgH="393700" progId="Equation.KSEE3">
                  <p:embed/>
                </p:oleObj>
              </mc:Choice>
              <mc:Fallback>
                <p:oleObj name="" r:id="rId3" imgW="152400" imgH="393700" progId="Equation.KSEE3">
                  <p:embed/>
                  <p:pic>
                    <p:nvPicPr>
                      <p:cNvPr id="0" name="图片 1024"/>
                      <p:cNvPicPr/>
                      <p:nvPr/>
                    </p:nvPicPr>
                    <p:blipFill>
                      <a:blip r:embed="rId2"/>
                      <a:stretch>
                        <a:fillRect/>
                      </a:stretch>
                    </p:blipFill>
                    <p:spPr>
                      <a:xfrm>
                        <a:off x="6810375" y="4403090"/>
                        <a:ext cx="194945" cy="503555"/>
                      </a:xfrm>
                      <a:prstGeom prst="rect">
                        <a:avLst/>
                      </a:prstGeom>
                    </p:spPr>
                  </p:pic>
                </p:oleObj>
              </mc:Fallback>
            </mc:AlternateContent>
          </a:graphicData>
        </a:graphic>
      </p:graphicFrame>
    </p:spTree>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a:sym typeface="+mn-ea"/>
              </a:rPr>
              <a:t>5.4.1</a:t>
            </a:r>
            <a:r>
              <a:rPr lang="en-US">
                <a:sym typeface="+mn-ea"/>
              </a:rPr>
              <a:t> 线性探测法</a:t>
            </a:r>
            <a:endParaRPr lang="en-US">
              <a:sym typeface="+mn-ea"/>
            </a:endParaRPr>
          </a:p>
        </p:txBody>
      </p:sp>
      <p:sp>
        <p:nvSpPr>
          <p:cNvPr id="3" name="内容占位符 2"/>
          <p:cNvSpPr/>
          <p:nvPr>
            <p:ph idx="1"/>
          </p:nvPr>
        </p:nvSpPr>
        <p:spPr/>
        <p:txBody>
          <a:bodyPr>
            <a:normAutofit lnSpcReduction="20000"/>
          </a:bodyPr>
          <a:p>
            <a:r>
              <a:rPr lang="zh-CN" altLang="en-US"/>
              <a:t>如果聚集不算是问题，那么对应的公式就不难得到。我们假设有一个很大的表，并设每次探测都与前面</a:t>
            </a:r>
            <a:endParaRPr lang="zh-CN" altLang="en-US"/>
          </a:p>
          <a:p>
            <a:r>
              <a:rPr lang="zh-CN" altLang="en-US"/>
              <a:t>的探测无关。对于随机冲突解决方法而言，这些假设是成立的，并且当</a:t>
            </a:r>
            <a:r>
              <a:rPr lang="zh-CN" altLang="en-US">
                <a:latin typeface="Arial" panose="020B0604020202020204" pitchFamily="34" charset="0"/>
                <a:cs typeface="Arial" panose="020B0604020202020204" pitchFamily="34" charset="0"/>
                <a:sym typeface="+mn-ea"/>
              </a:rPr>
              <a:t>גּ</a:t>
            </a:r>
            <a:r>
              <a:rPr lang="zh-CN" altLang="en-US"/>
              <a:t>不是非常接近于1时也是合理</a:t>
            </a:r>
            <a:endParaRPr lang="zh-CN" altLang="en-US"/>
          </a:p>
          <a:p>
            <a:r>
              <a:rPr lang="zh-CN" altLang="en-US"/>
              <a:t>的。首先，我们导出在一次不成功查找中探测的期望次数，而这正是直到我们找到一个空单元的探测的</a:t>
            </a:r>
            <a:endParaRPr lang="zh-CN" altLang="en-US"/>
          </a:p>
          <a:p>
            <a:r>
              <a:rPr lang="zh-CN" altLang="en-US"/>
              <a:t>期望次数。由于</a:t>
            </a:r>
            <a:r>
              <a:rPr lang="zh-CN" altLang="en-US">
                <a:solidFill>
                  <a:srgbClr val="FF0000"/>
                </a:solidFill>
              </a:rPr>
              <a:t>空单元所占的份额为1-</a:t>
            </a:r>
            <a:r>
              <a:rPr lang="zh-CN" altLang="en-US">
                <a:solidFill>
                  <a:srgbClr val="FF0000"/>
                </a:solidFill>
                <a:latin typeface="Arial" panose="020B0604020202020204" pitchFamily="34" charset="0"/>
                <a:cs typeface="Arial" panose="020B0604020202020204" pitchFamily="34" charset="0"/>
                <a:sym typeface="+mn-ea"/>
              </a:rPr>
              <a:t>גּ</a:t>
            </a:r>
            <a:r>
              <a:rPr lang="zh-CN" altLang="en-US"/>
              <a:t>，因此我们预计要探测的单元数是1/(1-</a:t>
            </a:r>
            <a:r>
              <a:rPr lang="zh-CN" altLang="en-US">
                <a:latin typeface="Arial" panose="020B0604020202020204" pitchFamily="34" charset="0"/>
                <a:cs typeface="Arial" panose="020B0604020202020204" pitchFamily="34" charset="0"/>
                <a:sym typeface="+mn-ea"/>
              </a:rPr>
              <a:t>גּ</a:t>
            </a:r>
            <a:r>
              <a:rPr lang="zh-CN" altLang="en-US"/>
              <a:t>)。一次成功查找的</a:t>
            </a:r>
            <a:endParaRPr lang="zh-CN" altLang="en-US"/>
          </a:p>
          <a:p>
            <a:r>
              <a:rPr lang="zh-CN" altLang="en-US"/>
              <a:t>探测次数等于该特定元素插入时所需要的探测次数。当一个元素被插入时，可以看成是一次不成功查找</a:t>
            </a:r>
            <a:endParaRPr lang="zh-CN" altLang="en-US"/>
          </a:p>
          <a:p>
            <a:r>
              <a:rPr lang="zh-CN" altLang="en-US"/>
              <a:t>的结果。因此，我们可以使用一次不成功查找的开销来计算一次成功查找的平均开销。</a:t>
            </a:r>
            <a:endParaRPr lang="zh-CN" altLang="en-US"/>
          </a:p>
          <a:p>
            <a:endParaRPr lang="zh-CN" altLang="en-US"/>
          </a:p>
          <a:p>
            <a:endParaRPr lang="zh-CN" altLang="en-US"/>
          </a:p>
          <a:p>
            <a:endParaRPr lang="zh-CN" alt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zh-CN" altLang="en-US" dirty="0"/>
              <a:t>《数据结构与算法分析》描述语言版本有</a:t>
            </a:r>
            <a:endParaRPr lang="zh-CN" altLang="en-US" dirty="0"/>
          </a:p>
          <a:p>
            <a:pPr marL="285750" indent="-285750">
              <a:buFont typeface="Arial" panose="020B0604020202020204" pitchFamily="34" charset="0"/>
              <a:buChar char="•"/>
            </a:pPr>
            <a:r>
              <a:rPr lang="en-US" altLang="zh-CN" dirty="0">
                <a:solidFill>
                  <a:srgbClr val="FF0000"/>
                </a:solidFill>
              </a:rPr>
              <a:t>C</a:t>
            </a:r>
            <a:r>
              <a:rPr lang="zh-CN" altLang="en-US" dirty="0">
                <a:solidFill>
                  <a:srgbClr val="FF0000"/>
                </a:solidFill>
              </a:rPr>
              <a:t>描述</a:t>
            </a:r>
            <a:endParaRPr lang="zh-CN" altLang="en-US" dirty="0">
              <a:solidFill>
                <a:srgbClr val="FF0000"/>
              </a:solidFill>
            </a:endParaRPr>
          </a:p>
          <a:p>
            <a:pPr marL="285750" indent="-285750">
              <a:buFont typeface="Arial" panose="020B0604020202020204" pitchFamily="34" charset="0"/>
              <a:buChar char="•"/>
            </a:pPr>
            <a:r>
              <a:rPr lang="en-US" altLang="zh-CN" dirty="0"/>
              <a:t>C++</a:t>
            </a:r>
            <a:r>
              <a:rPr lang="zh-CN" altLang="en-US" dirty="0"/>
              <a:t>描述</a:t>
            </a:r>
            <a:endParaRPr lang="zh-CN" altLang="en-US" dirty="0"/>
          </a:p>
          <a:p>
            <a:pPr marL="285750" indent="-285750">
              <a:buFont typeface="Arial" panose="020B0604020202020204" pitchFamily="34" charset="0"/>
              <a:buChar char="•"/>
            </a:pPr>
            <a:r>
              <a:rPr lang="en-US" altLang="zh-CN" dirty="0"/>
              <a:t>Java</a:t>
            </a:r>
            <a:r>
              <a:rPr lang="zh-CN" altLang="en-US" dirty="0"/>
              <a:t>描述</a:t>
            </a:r>
            <a:endParaRPr lang="en-US" altLang="zh-CN" dirty="0"/>
          </a:p>
          <a:p>
            <a:pPr marL="285750" indent="-285750">
              <a:buFont typeface="Arial" panose="020B0604020202020204" pitchFamily="34" charset="0"/>
              <a:buChar char="•"/>
            </a:pPr>
            <a:r>
              <a:rPr lang="en-US" altLang="zh-CN" dirty="0"/>
              <a:t>Phyton</a:t>
            </a:r>
            <a:r>
              <a:rPr lang="zh-CN" altLang="en-US" dirty="0"/>
              <a:t>描述</a:t>
            </a:r>
            <a:endParaRPr lang="zh-CN" altLang="en-US" dirty="0"/>
          </a:p>
        </p:txBody>
      </p:sp>
      <p:sp>
        <p:nvSpPr>
          <p:cNvPr id="2" name="标题 1"/>
          <p:cNvSpPr>
            <a:spLocks noGrp="1"/>
          </p:cNvSpPr>
          <p:nvPr>
            <p:ph type="title"/>
          </p:nvPr>
        </p:nvSpPr>
        <p:spPr/>
        <p:txBody>
          <a:bodyPr/>
          <a:lstStyle/>
          <a:p>
            <a:r>
              <a:rPr lang="zh-CN" altLang="en-US" dirty="0">
                <a:sym typeface="+mn-ea"/>
              </a:rPr>
              <a:t>书籍选择</a:t>
            </a:r>
            <a:endParaRPr lang="zh-CN" altLang="en-US" dirty="0">
              <a:sym typeface="+mn-ea"/>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lnSpcReduction="20000"/>
          </a:bodyPr>
          <a:lstStyle/>
          <a:p>
            <a:r>
              <a:rPr lang="zh-CN" dirty="0"/>
              <a:t>当编写递归例程的时候，关键是要牢记递归的四条基本法则：</a:t>
            </a:r>
            <a:endParaRPr lang="zh-CN" dirty="0"/>
          </a:p>
          <a:p>
            <a:endParaRPr lang="zh-CN" dirty="0"/>
          </a:p>
          <a:p>
            <a:r>
              <a:rPr lang="zh-CN" dirty="0"/>
              <a:t>1.</a:t>
            </a:r>
            <a:r>
              <a:rPr lang="zh-CN" dirty="0">
                <a:solidFill>
                  <a:srgbClr val="FF0000"/>
                </a:solidFill>
              </a:rPr>
              <a:t>基准情形</a:t>
            </a:r>
            <a:r>
              <a:rPr lang="zh-CN" dirty="0"/>
              <a:t>。必须总有某些基准情形，它无须递归就能解出。</a:t>
            </a:r>
            <a:endParaRPr lang="zh-CN" dirty="0"/>
          </a:p>
          <a:p>
            <a:endParaRPr lang="zh-CN" dirty="0"/>
          </a:p>
          <a:p>
            <a:r>
              <a:rPr lang="zh-CN" dirty="0"/>
              <a:t>2.</a:t>
            </a:r>
            <a:r>
              <a:rPr lang="zh-CN" dirty="0">
                <a:solidFill>
                  <a:srgbClr val="FF0000"/>
                </a:solidFill>
              </a:rPr>
              <a:t>不断推进</a:t>
            </a:r>
            <a:r>
              <a:rPr lang="zh-CN" dirty="0"/>
              <a:t>。对于那些需要递归求解的情形，每一次递归调用都必须要使求解状况朝接近基准情形的方</a:t>
            </a:r>
            <a:endParaRPr lang="zh-CN" dirty="0"/>
          </a:p>
          <a:p>
            <a:r>
              <a:rPr lang="zh-CN" dirty="0"/>
              <a:t>向推进。</a:t>
            </a:r>
            <a:endParaRPr lang="zh-CN" dirty="0"/>
          </a:p>
          <a:p>
            <a:endParaRPr lang="zh-CN" dirty="0"/>
          </a:p>
          <a:p>
            <a:r>
              <a:rPr lang="zh-CN" dirty="0"/>
              <a:t>3.</a:t>
            </a:r>
            <a:r>
              <a:rPr lang="zh-CN" dirty="0">
                <a:solidFill>
                  <a:srgbClr val="FF0000"/>
                </a:solidFill>
              </a:rPr>
              <a:t>设计法则</a:t>
            </a:r>
            <a:r>
              <a:rPr lang="zh-CN" dirty="0"/>
              <a:t>，假设所有的递归调用都能运行。</a:t>
            </a:r>
            <a:endParaRPr lang="zh-CN" dirty="0"/>
          </a:p>
          <a:p>
            <a:endParaRPr lang="zh-CN" dirty="0"/>
          </a:p>
          <a:p>
            <a:r>
              <a:rPr lang="zh-CN" dirty="0"/>
              <a:t>4.</a:t>
            </a:r>
            <a:r>
              <a:rPr lang="zh-CN" dirty="0">
                <a:solidFill>
                  <a:srgbClr val="FF0000"/>
                </a:solidFill>
              </a:rPr>
              <a:t>合成效益法则</a:t>
            </a:r>
            <a:r>
              <a:rPr lang="zh-CN" dirty="0"/>
              <a:t>(compound interest rule) 。在求解一个问题的同一实例时，切勿在不同的递归调用</a:t>
            </a:r>
            <a:endParaRPr lang="zh-CN" dirty="0"/>
          </a:p>
          <a:p>
            <a:r>
              <a:rPr lang="zh-CN" dirty="0"/>
              <a:t>中做重复性的工作。</a:t>
            </a:r>
            <a:endParaRPr lang="zh-CN" dirty="0"/>
          </a:p>
        </p:txBody>
      </p:sp>
      <p:sp>
        <p:nvSpPr>
          <p:cNvPr id="2" name="标题 1"/>
          <p:cNvSpPr>
            <a:spLocks noGrp="1"/>
          </p:cNvSpPr>
          <p:nvPr>
            <p:ph type="title"/>
          </p:nvPr>
        </p:nvSpPr>
        <p:spPr/>
        <p:txBody>
          <a:bodyPr/>
          <a:lstStyle/>
          <a:p>
            <a:r>
              <a:rPr dirty="0"/>
              <a:t>1.3 递归简论</a:t>
            </a:r>
            <a:endParaRPr dirty="0"/>
          </a:p>
        </p:txBody>
      </p:sp>
    </p:spTree>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a:sym typeface="+mn-ea"/>
              </a:rPr>
              <a:t>5.4.1</a:t>
            </a:r>
            <a:r>
              <a:rPr lang="en-US">
                <a:sym typeface="+mn-ea"/>
              </a:rPr>
              <a:t> 线性探测法</a:t>
            </a:r>
            <a:endParaRPr lang="en-US">
              <a:sym typeface="+mn-ea"/>
            </a:endParaRPr>
          </a:p>
        </p:txBody>
      </p:sp>
      <p:sp>
        <p:nvSpPr>
          <p:cNvPr id="3" name="内容占位符 2"/>
          <p:cNvSpPr/>
          <p:nvPr>
            <p:ph idx="1"/>
          </p:nvPr>
        </p:nvSpPr>
        <p:spPr/>
        <p:txBody>
          <a:bodyPr>
            <a:normAutofit lnSpcReduction="20000"/>
          </a:bodyPr>
          <a:p>
            <a:r>
              <a:rPr lang="zh-CN" altLang="en-US"/>
              <a:t>需要指出，</a:t>
            </a:r>
            <a:r>
              <a:rPr lang="zh-CN" altLang="en-US">
                <a:latin typeface="Arial" panose="020B0604020202020204" pitchFamily="34" charset="0"/>
                <a:cs typeface="Arial" panose="020B0604020202020204" pitchFamily="34" charset="0"/>
                <a:sym typeface="+mn-ea"/>
              </a:rPr>
              <a:t>גּ</a:t>
            </a:r>
            <a:r>
              <a:rPr lang="zh-CN" altLang="en-US"/>
              <a:t>在0到当前值之间变化，因此早期的插入操作开销较少，从而降低平均开销。例如，在上</a:t>
            </a:r>
            <a:endParaRPr lang="zh-CN" altLang="en-US"/>
          </a:p>
          <a:p>
            <a:r>
              <a:rPr lang="zh-CN" altLang="en-US"/>
              <a:t>面的表中，</a:t>
            </a:r>
            <a:r>
              <a:rPr lang="zh-CN" altLang="en-US">
                <a:latin typeface="Arial" panose="020B0604020202020204" pitchFamily="34" charset="0"/>
                <a:cs typeface="Arial" panose="020B0604020202020204" pitchFamily="34" charset="0"/>
                <a:sym typeface="+mn-ea"/>
              </a:rPr>
              <a:t>גּ</a:t>
            </a:r>
            <a:r>
              <a:rPr lang="zh-CN" altLang="en-US"/>
              <a:t>=0.5，访问18的开销是在18被插入时确定的，此时</a:t>
            </a:r>
            <a:r>
              <a:rPr lang="zh-CN" altLang="en-US">
                <a:latin typeface="Arial" panose="020B0604020202020204" pitchFamily="34" charset="0"/>
                <a:cs typeface="Arial" panose="020B0604020202020204" pitchFamily="34" charset="0"/>
                <a:sym typeface="+mn-ea"/>
              </a:rPr>
              <a:t>גּ</a:t>
            </a:r>
            <a:r>
              <a:rPr lang="zh-CN" altLang="en-US"/>
              <a:t>=0.2。由于18是插入到一个相对空的</a:t>
            </a:r>
            <a:endParaRPr lang="zh-CN" altLang="en-US"/>
          </a:p>
          <a:p>
            <a:r>
              <a:rPr lang="zh-CN" altLang="en-US"/>
              <a:t>表中，因此对它的访问应该比新近插入的元素(比如69)的访问更容易。我们可以通过使用积分计算插入</a:t>
            </a:r>
            <a:endParaRPr lang="zh-CN" altLang="en-US"/>
          </a:p>
          <a:p>
            <a:r>
              <a:rPr lang="zh-CN" altLang="en-US"/>
              <a:t>时间平均值的方法来估计平均值，如此得到</a:t>
            </a:r>
            <a:endParaRPr lang="zh-CN" altLang="en-US"/>
          </a:p>
          <a:p>
            <a:endParaRPr lang="zh-CN" altLang="en-US"/>
          </a:p>
          <a:p>
            <a:endParaRPr lang="zh-CN" altLang="en-US"/>
          </a:p>
          <a:p>
            <a:endParaRPr lang="zh-CN" altLang="en-US"/>
          </a:p>
          <a:p>
            <a:r>
              <a:rPr lang="zh-CN" altLang="en-US"/>
              <a:t>这些公式显然优于线性探测那些相应的公式。聚集不仅是理论上的问题，而且实际上也发生在具体的实</a:t>
            </a:r>
            <a:endParaRPr lang="zh-CN" altLang="en-US"/>
          </a:p>
          <a:p>
            <a:r>
              <a:rPr lang="zh-CN" altLang="en-US"/>
              <a:t>现中。图5-12把线性探测的性能(虚曲线)与对更随机冲突解决方法中期望的性能作了比较。成功的查找</a:t>
            </a:r>
            <a:endParaRPr lang="zh-CN" altLang="en-US"/>
          </a:p>
          <a:p>
            <a:r>
              <a:rPr lang="zh-CN" altLang="en-US"/>
              <a:t>用S标示，不成功查找和插入分别用U和</a:t>
            </a:r>
            <a:r>
              <a:rPr lang="en-US" altLang="zh-CN"/>
              <a:t>I</a:t>
            </a:r>
            <a:r>
              <a:rPr lang="zh-CN" altLang="en-US"/>
              <a:t>标记。</a:t>
            </a:r>
            <a:endParaRPr lang="zh-CN" altLang="en-US"/>
          </a:p>
        </p:txBody>
      </p:sp>
      <p:pic>
        <p:nvPicPr>
          <p:cNvPr id="4" name="图片 3"/>
          <p:cNvPicPr>
            <a:picLocks noChangeAspect="1"/>
          </p:cNvPicPr>
          <p:nvPr/>
        </p:nvPicPr>
        <p:blipFill>
          <a:blip r:embed="rId1"/>
          <a:stretch>
            <a:fillRect/>
          </a:stretch>
        </p:blipFill>
        <p:spPr>
          <a:xfrm>
            <a:off x="4030980" y="3185795"/>
            <a:ext cx="3057525" cy="485775"/>
          </a:xfrm>
          <a:prstGeom prst="rect">
            <a:avLst/>
          </a:prstGeom>
        </p:spPr>
      </p:pic>
    </p:spTree>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a:sym typeface="+mn-ea"/>
              </a:rPr>
              <a:t>5.4.1</a:t>
            </a:r>
            <a:r>
              <a:rPr lang="en-US">
                <a:sym typeface="+mn-ea"/>
              </a:rPr>
              <a:t> 线性探测法</a:t>
            </a:r>
            <a:endParaRPr lang="en-US">
              <a:sym typeface="+mn-ea"/>
            </a:endParaRPr>
          </a:p>
        </p:txBody>
      </p:sp>
      <p:pic>
        <p:nvPicPr>
          <p:cNvPr id="4" name="内容占位符 3"/>
          <p:cNvPicPr>
            <a:picLocks noChangeAspect="1"/>
          </p:cNvPicPr>
          <p:nvPr>
            <p:ph idx="1"/>
          </p:nvPr>
        </p:nvPicPr>
        <p:blipFill>
          <a:blip r:embed="rId1"/>
          <a:stretch>
            <a:fillRect/>
          </a:stretch>
        </p:blipFill>
        <p:spPr>
          <a:xfrm>
            <a:off x="2657475" y="1953895"/>
            <a:ext cx="6877050" cy="3667125"/>
          </a:xfrm>
          <a:prstGeom prst="rect">
            <a:avLst/>
          </a:prstGeom>
        </p:spPr>
      </p:pic>
      <p:pic>
        <p:nvPicPr>
          <p:cNvPr id="5" name="图片 4"/>
          <p:cNvPicPr>
            <a:picLocks noChangeAspect="1"/>
          </p:cNvPicPr>
          <p:nvPr/>
        </p:nvPicPr>
        <p:blipFill>
          <a:blip r:embed="rId2"/>
          <a:stretch>
            <a:fillRect/>
          </a:stretch>
        </p:blipFill>
        <p:spPr>
          <a:xfrm>
            <a:off x="3585845" y="5883910"/>
            <a:ext cx="5019675" cy="600075"/>
          </a:xfrm>
          <a:prstGeom prst="rect">
            <a:avLst/>
          </a:prstGeom>
        </p:spPr>
      </p:pic>
    </p:spTree>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a:sym typeface="+mn-ea"/>
              </a:rPr>
              <a:t>5.4.1</a:t>
            </a:r>
            <a:r>
              <a:rPr lang="en-US">
                <a:sym typeface="+mn-ea"/>
              </a:rPr>
              <a:t> 线性探测法</a:t>
            </a:r>
            <a:endParaRPr lang="en-US">
              <a:sym typeface="+mn-ea"/>
            </a:endParaRPr>
          </a:p>
        </p:txBody>
      </p:sp>
      <p:sp>
        <p:nvSpPr>
          <p:cNvPr id="3" name="内容占位符 2"/>
          <p:cNvSpPr/>
          <p:nvPr>
            <p:ph idx="1"/>
          </p:nvPr>
        </p:nvSpPr>
        <p:spPr/>
        <p:txBody>
          <a:bodyPr/>
          <a:p>
            <a:r>
              <a:rPr lang="zh-CN" altLang="en-US"/>
              <a:t>如果</a:t>
            </a:r>
            <a:r>
              <a:rPr lang="zh-CN" altLang="en-US">
                <a:latin typeface="Arial" panose="020B0604020202020204" pitchFamily="34" charset="0"/>
                <a:cs typeface="Arial" panose="020B0604020202020204" pitchFamily="34" charset="0"/>
                <a:sym typeface="+mn-ea"/>
              </a:rPr>
              <a:t>גּ</a:t>
            </a:r>
            <a:r>
              <a:rPr lang="zh-CN" altLang="en-US"/>
              <a:t>=0.75，那么上面的公式指出在线性探测中一次插入预计探测8.5次。如果入0.9，则预计探测50</a:t>
            </a:r>
            <a:endParaRPr lang="zh-CN" altLang="en-US"/>
          </a:p>
          <a:p>
            <a:r>
              <a:rPr lang="zh-CN" altLang="en-US"/>
              <a:t>次，这是不合理的。假如聚集不是问题，那么这可与相应装填因子的4次和10次探测相比。从这些公式</a:t>
            </a:r>
            <a:endParaRPr lang="zh-CN" altLang="en-US"/>
          </a:p>
          <a:p>
            <a:r>
              <a:rPr lang="zh-CN" altLang="en-US"/>
              <a:t>看到，</a:t>
            </a:r>
            <a:r>
              <a:rPr lang="zh-CN" altLang="en-US">
                <a:solidFill>
                  <a:srgbClr val="FF0000"/>
                </a:solidFill>
              </a:rPr>
              <a:t>如果表可以有多于一半被填满的话，那么线性探测就不是个好办法</a:t>
            </a:r>
            <a:r>
              <a:rPr lang="zh-CN" altLang="en-US"/>
              <a:t>。然而，如果</a:t>
            </a:r>
            <a:r>
              <a:rPr lang="zh-CN" altLang="en-US">
                <a:latin typeface="Arial" panose="020B0604020202020204" pitchFamily="34" charset="0"/>
                <a:cs typeface="Arial" panose="020B0604020202020204" pitchFamily="34" charset="0"/>
                <a:sym typeface="+mn-ea"/>
              </a:rPr>
              <a:t>גּ</a:t>
            </a:r>
            <a:r>
              <a:rPr lang="zh-CN" altLang="en-US"/>
              <a:t>=0.5，那么插</a:t>
            </a:r>
            <a:endParaRPr lang="zh-CN" altLang="en-US"/>
          </a:p>
          <a:p>
            <a:r>
              <a:rPr lang="zh-CN" altLang="en-US"/>
              <a:t>入操作平均只需要探测2.5次，并且对于成功的查找平均只需要探测1.5次。</a:t>
            </a:r>
            <a:endParaRPr lang="zh-CN" altLang="en-US"/>
          </a:p>
        </p:txBody>
      </p:sp>
    </p:spTree>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a:sym typeface="+mn-ea"/>
              </a:rPr>
              <a:t>5.4.2</a:t>
            </a:r>
            <a:r>
              <a:rPr lang="en-US">
                <a:sym typeface="+mn-ea"/>
              </a:rPr>
              <a:t> </a:t>
            </a:r>
            <a:r>
              <a:rPr>
                <a:sym typeface="+mn-ea"/>
              </a:rPr>
              <a:t>平方探测法</a:t>
            </a:r>
            <a:endParaRPr>
              <a:sym typeface="+mn-ea"/>
            </a:endParaRPr>
          </a:p>
        </p:txBody>
      </p:sp>
      <p:sp>
        <p:nvSpPr>
          <p:cNvPr id="3" name="内容占位符 2"/>
          <p:cNvSpPr/>
          <p:nvPr>
            <p:ph idx="1"/>
          </p:nvPr>
        </p:nvSpPr>
        <p:spPr/>
        <p:txBody>
          <a:bodyPr/>
          <a:p>
            <a:r>
              <a:rPr lang="zh-CN" altLang="en-US"/>
              <a:t>平方探测是消除线性探测中</a:t>
            </a:r>
            <a:r>
              <a:rPr lang="zh-CN" altLang="en-US">
                <a:solidFill>
                  <a:srgbClr val="FF0000"/>
                </a:solidFill>
              </a:rPr>
              <a:t>一次聚集</a:t>
            </a:r>
            <a:r>
              <a:rPr lang="zh-CN" altLang="en-US"/>
              <a:t>问题的冲突解决方法。平方探测就是冲突函数为</a:t>
            </a:r>
            <a:r>
              <a:rPr lang="zh-CN" altLang="en-US">
                <a:solidFill>
                  <a:srgbClr val="FF0000"/>
                </a:solidFill>
              </a:rPr>
              <a:t>二次函数</a:t>
            </a:r>
            <a:r>
              <a:rPr lang="zh-CN" altLang="en-US"/>
              <a:t>的探测方</a:t>
            </a:r>
            <a:endParaRPr lang="zh-CN" altLang="en-US"/>
          </a:p>
          <a:p>
            <a:r>
              <a:rPr lang="zh-CN" altLang="en-US"/>
              <a:t>法。流行的选择是F(i)=i²，图5-13显示了使用该冲突函数所得到的与前面线性探测例子相同的开放定</a:t>
            </a:r>
            <a:endParaRPr lang="zh-CN" altLang="en-US"/>
          </a:p>
          <a:p>
            <a:r>
              <a:rPr lang="zh-CN" altLang="en-US"/>
              <a:t>址散列表。</a:t>
            </a:r>
            <a:endParaRPr lang="zh-CN" altLang="en-US"/>
          </a:p>
          <a:p>
            <a:endParaRPr lang="zh-CN" altLang="en-US"/>
          </a:p>
          <a:p>
            <a:endParaRPr lang="zh-CN" altLang="en-US"/>
          </a:p>
        </p:txBody>
      </p:sp>
      <p:pic>
        <p:nvPicPr>
          <p:cNvPr id="6" name="内容占位符 5"/>
          <p:cNvPicPr>
            <a:picLocks noChangeAspect="1"/>
          </p:cNvPicPr>
          <p:nvPr/>
        </p:nvPicPr>
        <p:blipFill>
          <a:blip r:embed="rId1"/>
          <a:stretch>
            <a:fillRect/>
          </a:stretch>
        </p:blipFill>
        <p:spPr>
          <a:xfrm>
            <a:off x="3456305" y="2720975"/>
            <a:ext cx="5534660" cy="4050030"/>
          </a:xfrm>
          <a:prstGeom prst="rect">
            <a:avLst/>
          </a:prstGeom>
        </p:spPr>
      </p:pic>
    </p:spTree>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a:sym typeface="+mn-ea"/>
              </a:rPr>
              <a:t>5.4.2</a:t>
            </a:r>
            <a:r>
              <a:rPr lang="en-US">
                <a:sym typeface="+mn-ea"/>
              </a:rPr>
              <a:t> </a:t>
            </a:r>
            <a:r>
              <a:rPr>
                <a:sym typeface="+mn-ea"/>
              </a:rPr>
              <a:t>平方探测法</a:t>
            </a:r>
            <a:endParaRPr>
              <a:sym typeface="+mn-ea"/>
            </a:endParaRPr>
          </a:p>
        </p:txBody>
      </p:sp>
      <p:sp>
        <p:nvSpPr>
          <p:cNvPr id="3" name="内容占位符 2"/>
          <p:cNvSpPr/>
          <p:nvPr>
            <p:ph idx="1"/>
          </p:nvPr>
        </p:nvSpPr>
        <p:spPr/>
        <p:txBody>
          <a:bodyPr/>
          <a:p>
            <a:r>
              <a:rPr lang="zh-CN" altLang="en-US">
                <a:sym typeface="+mn-ea"/>
              </a:rPr>
              <a:t>当49与89冲突时，其下一个位置为下一个单元，该单元是空的，因此49就被放在那里。此后，58在位置</a:t>
            </a:r>
            <a:endParaRPr lang="zh-CN" altLang="en-US"/>
          </a:p>
          <a:p>
            <a:r>
              <a:rPr lang="zh-CN" altLang="en-US">
                <a:sym typeface="+mn-ea"/>
              </a:rPr>
              <a:t>8处产生冲突，其后相邻的单元经探测得知发生了另外的冲突。下一个探测的单元在距位置8为2²=4远处，</a:t>
            </a:r>
            <a:endParaRPr lang="zh-CN" altLang="en-US"/>
          </a:p>
          <a:p>
            <a:r>
              <a:rPr lang="zh-CN" altLang="en-US">
                <a:sym typeface="+mn-ea"/>
              </a:rPr>
              <a:t>这个单元是个空单元。因此，关键字58就放在单元2处。对于关键字69，处理的过程也一样。</a:t>
            </a:r>
            <a:endParaRPr lang="zh-CN" altLang="en-US"/>
          </a:p>
          <a:p>
            <a:endParaRPr lang="zh-CN" altLang="en-US"/>
          </a:p>
          <a:p>
            <a:r>
              <a:rPr lang="zh-CN" altLang="en-US"/>
              <a:t>对于线性探测，让元素几乎填满散列表并不是个好主意，因为此时表的性能会降低。对于平方探测情况</a:t>
            </a:r>
            <a:endParaRPr lang="zh-CN" altLang="en-US"/>
          </a:p>
          <a:p>
            <a:r>
              <a:rPr lang="zh-CN" altLang="en-US"/>
              <a:t>甚至更糟：一旦表被填满超过一半，当表的大小不是素数时甚至在表被填满一半之前，就不能保证一次</a:t>
            </a:r>
            <a:endParaRPr lang="zh-CN" altLang="en-US"/>
          </a:p>
          <a:p>
            <a:r>
              <a:rPr lang="zh-CN" altLang="en-US"/>
              <a:t>找到一个空单元了。这是因为最多有表的一半可以用作解决冲突的备选位置。</a:t>
            </a:r>
            <a:endParaRPr lang="zh-CN" altLang="en-US"/>
          </a:p>
          <a:p>
            <a:endParaRPr lang="zh-CN" altLang="en-US"/>
          </a:p>
          <a:p>
            <a:r>
              <a:rPr lang="zh-CN" altLang="en-US"/>
              <a:t>我们现在就来证明，如果表有一半是空的，并且表的大小是素数，那么我们保证总能够插入一个新的元</a:t>
            </a:r>
            <a:endParaRPr lang="zh-CN" altLang="en-US"/>
          </a:p>
          <a:p>
            <a:r>
              <a:rPr lang="zh-CN" altLang="en-US"/>
              <a:t>素。</a:t>
            </a:r>
            <a:endParaRPr lang="zh-CN" altLang="en-US"/>
          </a:p>
        </p:txBody>
      </p:sp>
    </p:spTree>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a:sym typeface="+mn-ea"/>
              </a:rPr>
              <a:t>5.4.2</a:t>
            </a:r>
            <a:r>
              <a:rPr lang="en-US">
                <a:sym typeface="+mn-ea"/>
              </a:rPr>
              <a:t> </a:t>
            </a:r>
            <a:r>
              <a:rPr>
                <a:sym typeface="+mn-ea"/>
              </a:rPr>
              <a:t>平方探测法</a:t>
            </a:r>
            <a:endParaRPr>
              <a:sym typeface="+mn-ea"/>
            </a:endParaRPr>
          </a:p>
        </p:txBody>
      </p:sp>
      <p:sp>
        <p:nvSpPr>
          <p:cNvPr id="3" name="内容占位符 2"/>
          <p:cNvSpPr/>
          <p:nvPr>
            <p:ph idx="1"/>
          </p:nvPr>
        </p:nvSpPr>
        <p:spPr/>
        <p:txBody>
          <a:bodyPr/>
          <a:p>
            <a:r>
              <a:rPr lang="zh-CN" altLang="en-US" b="1"/>
              <a:t>定理5.1</a:t>
            </a:r>
            <a:endParaRPr lang="zh-CN" altLang="en-US" b="1"/>
          </a:p>
          <a:p>
            <a:r>
              <a:rPr lang="zh-CN" altLang="en-US"/>
              <a:t>如果使用平方探测，且表的大小是素数，那么当表至少有一半是空的时候，总能够插入一个新的元素。</a:t>
            </a:r>
            <a:endParaRPr lang="zh-CN" altLang="en-US"/>
          </a:p>
          <a:p>
            <a:endParaRPr lang="zh-CN" altLang="en-US"/>
          </a:p>
          <a:p>
            <a:r>
              <a:rPr lang="zh-CN" altLang="en-US" b="1"/>
              <a:t>证明</a:t>
            </a:r>
            <a:r>
              <a:rPr lang="zh-CN" altLang="en-US"/>
              <a:t>：</a:t>
            </a:r>
            <a:endParaRPr lang="zh-CN" altLang="en-US"/>
          </a:p>
          <a:p>
            <a:r>
              <a:rPr lang="zh-CN" altLang="en-US"/>
              <a:t>令表的大小TableSi</a:t>
            </a:r>
            <a:r>
              <a:rPr lang="en-US" altLang="zh-CN"/>
              <a:t>z</a:t>
            </a:r>
            <a:r>
              <a:rPr lang="zh-CN" altLang="en-US"/>
              <a:t>e是一个大于3的(奇)素数。我们证明，前</a:t>
            </a:r>
            <a:r>
              <a:rPr lang="en-US" altLang="zh-CN"/>
              <a:t>           </a:t>
            </a:r>
            <a:r>
              <a:rPr lang="zh-CN" altLang="en-US"/>
              <a:t>个备选位置是互异的。</a:t>
            </a:r>
            <a:endParaRPr lang="zh-CN" altLang="en-US"/>
          </a:p>
          <a:p>
            <a:r>
              <a:rPr lang="zh-CN" altLang="en-US"/>
              <a:t>h(X)+i</a:t>
            </a:r>
            <a:r>
              <a:rPr lang="en-US" altLang="zh-CN" baseline="30000"/>
              <a:t>2</a:t>
            </a:r>
            <a:r>
              <a:rPr lang="zh-CN" altLang="en-US"/>
              <a:t>(mod TabeSize)和h(X)+j</a:t>
            </a:r>
            <a:r>
              <a:rPr lang="en-US" altLang="zh-CN" baseline="30000"/>
              <a:t>2</a:t>
            </a:r>
            <a:r>
              <a:rPr lang="zh-CN" altLang="en-US"/>
              <a:t>(mod TableSi</a:t>
            </a:r>
            <a:r>
              <a:rPr lang="en-US" altLang="zh-CN"/>
              <a:t>z</a:t>
            </a:r>
            <a:r>
              <a:rPr lang="zh-CN" altLang="en-US"/>
              <a:t>e)是这些位置中的两个，其中0&lt;i，j</a:t>
            </a:r>
            <a:r>
              <a:rPr lang="zh-CN" altLang="en-US">
                <a:sym typeface="+mn-ea"/>
              </a:rPr>
              <a:t>≤</a:t>
            </a:r>
            <a:r>
              <a:rPr lang="en-US" altLang="zh-CN"/>
              <a:t>         </a:t>
            </a:r>
            <a:r>
              <a:rPr lang="zh-CN" altLang="en-US"/>
              <a:t>。为</a:t>
            </a:r>
            <a:endParaRPr lang="zh-CN" altLang="en-US"/>
          </a:p>
          <a:p>
            <a:r>
              <a:rPr lang="zh-CN" altLang="en-US"/>
              <a:t>推出矛盾，假设这两个位置相同，但i</a:t>
            </a:r>
            <a:r>
              <a:rPr lang="zh-CN" altLang="en-US">
                <a:latin typeface="Arial" panose="020B0604020202020204" pitchFamily="34" charset="0"/>
                <a:cs typeface="Arial" panose="020B0604020202020204" pitchFamily="34" charset="0"/>
              </a:rPr>
              <a:t>≠</a:t>
            </a:r>
            <a:r>
              <a:rPr lang="zh-CN" altLang="en-US"/>
              <a:t>j，于是</a:t>
            </a:r>
            <a:endParaRPr lang="zh-CN" altLang="en-US"/>
          </a:p>
          <a:p>
            <a:r>
              <a:rPr lang="en-US" altLang="zh-CN"/>
              <a:t>		</a:t>
            </a:r>
            <a:r>
              <a:rPr lang="zh-CN" altLang="en-US"/>
              <a:t>h(X)+i</a:t>
            </a:r>
            <a:r>
              <a:rPr lang="en-US" altLang="zh-CN" baseline="30000"/>
              <a:t>2 </a:t>
            </a:r>
            <a:r>
              <a:rPr lang="zh-CN" altLang="en-US"/>
              <a:t>=</a:t>
            </a:r>
            <a:r>
              <a:rPr lang="en-US" altLang="zh-CN"/>
              <a:t> </a:t>
            </a:r>
            <a:r>
              <a:rPr lang="zh-CN" altLang="en-US"/>
              <a:t>h(X)+</a:t>
            </a:r>
            <a:r>
              <a:rPr lang="en-US" altLang="zh-CN"/>
              <a:t>j</a:t>
            </a:r>
            <a:r>
              <a:rPr lang="en-US" altLang="zh-CN" baseline="30000"/>
              <a:t>2</a:t>
            </a:r>
            <a:r>
              <a:rPr lang="en-US" altLang="zh-CN"/>
              <a:t>			(mod TableSize)</a:t>
            </a:r>
            <a:endParaRPr lang="en-US" altLang="zh-CN"/>
          </a:p>
          <a:p>
            <a:r>
              <a:rPr lang="en-US" altLang="zh-CN"/>
              <a:t>		i</a:t>
            </a:r>
            <a:r>
              <a:rPr lang="en-US" altLang="zh-CN" baseline="30000"/>
              <a:t>2 </a:t>
            </a:r>
            <a:r>
              <a:rPr lang="en-US" altLang="zh-CN"/>
              <a:t>= j</a:t>
            </a:r>
            <a:r>
              <a:rPr lang="en-US" altLang="zh-CN" baseline="30000"/>
              <a:t>2</a:t>
            </a:r>
            <a:r>
              <a:rPr lang="en-US" altLang="zh-CN"/>
              <a:t>				(mod TableSize)</a:t>
            </a:r>
            <a:endParaRPr lang="en-US" altLang="zh-CN"/>
          </a:p>
          <a:p>
            <a:r>
              <a:rPr lang="en-US" altLang="zh-CN"/>
              <a:t>		i</a:t>
            </a:r>
            <a:r>
              <a:rPr lang="en-US" altLang="zh-CN" baseline="30000"/>
              <a:t>2</a:t>
            </a:r>
            <a:r>
              <a:rPr lang="en-US" altLang="zh-CN"/>
              <a:t>-j</a:t>
            </a:r>
            <a:r>
              <a:rPr lang="en-US" altLang="zh-CN" baseline="30000"/>
              <a:t>2 </a:t>
            </a:r>
            <a:r>
              <a:rPr lang="en-US" altLang="zh-CN"/>
              <a:t>= 0				(mod TableSize)</a:t>
            </a:r>
            <a:endParaRPr lang="en-US" altLang="zh-CN"/>
          </a:p>
          <a:p>
            <a:r>
              <a:rPr lang="en-US" altLang="zh-CN"/>
              <a:t>		(i-j)(i+j) = 0			(mod TableSize)</a:t>
            </a:r>
            <a:endParaRPr lang="en-US" altLang="zh-CN"/>
          </a:p>
        </p:txBody>
      </p:sp>
      <p:pic>
        <p:nvPicPr>
          <p:cNvPr id="4" name="图片 3"/>
          <p:cNvPicPr>
            <a:picLocks noChangeAspect="1"/>
          </p:cNvPicPr>
          <p:nvPr/>
        </p:nvPicPr>
        <p:blipFill>
          <a:blip r:embed="rId1"/>
          <a:stretch>
            <a:fillRect/>
          </a:stretch>
        </p:blipFill>
        <p:spPr>
          <a:xfrm>
            <a:off x="7186930" y="3342640"/>
            <a:ext cx="1152525" cy="257175"/>
          </a:xfrm>
          <a:prstGeom prst="rect">
            <a:avLst/>
          </a:prstGeom>
        </p:spPr>
      </p:pic>
      <p:pic>
        <p:nvPicPr>
          <p:cNvPr id="5" name="图片 4"/>
          <p:cNvPicPr>
            <a:picLocks noChangeAspect="1"/>
          </p:cNvPicPr>
          <p:nvPr/>
        </p:nvPicPr>
        <p:blipFill>
          <a:blip r:embed="rId1"/>
          <a:stretch>
            <a:fillRect/>
          </a:stretch>
        </p:blipFill>
        <p:spPr>
          <a:xfrm>
            <a:off x="9670415" y="3737610"/>
            <a:ext cx="1152525" cy="257175"/>
          </a:xfrm>
          <a:prstGeom prst="rect">
            <a:avLst/>
          </a:prstGeom>
        </p:spPr>
      </p:pic>
    </p:spTree>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a:sym typeface="+mn-ea"/>
              </a:rPr>
              <a:t>5.4.2</a:t>
            </a:r>
            <a:r>
              <a:rPr lang="en-US">
                <a:sym typeface="+mn-ea"/>
              </a:rPr>
              <a:t> </a:t>
            </a:r>
            <a:r>
              <a:rPr>
                <a:sym typeface="+mn-ea"/>
              </a:rPr>
              <a:t>平方探测法</a:t>
            </a:r>
            <a:endParaRPr>
              <a:sym typeface="+mn-ea"/>
            </a:endParaRPr>
          </a:p>
        </p:txBody>
      </p:sp>
      <p:sp>
        <p:nvSpPr>
          <p:cNvPr id="3" name="内容占位符 2"/>
          <p:cNvSpPr/>
          <p:nvPr>
            <p:ph idx="1"/>
          </p:nvPr>
        </p:nvSpPr>
        <p:spPr/>
        <p:txBody>
          <a:bodyPr>
            <a:normAutofit lnSpcReduction="10000"/>
          </a:bodyPr>
          <a:p>
            <a:r>
              <a:rPr lang="en-US" altLang="zh-CN"/>
              <a:t>由于TableSize是素数，因此，要么(i一j)等于0(mod TableSize)，要么(i+j)等于0(mod TableSize)。</a:t>
            </a:r>
            <a:endParaRPr lang="en-US" altLang="zh-CN"/>
          </a:p>
          <a:p>
            <a:r>
              <a:rPr lang="en-US" altLang="zh-CN"/>
              <a:t>既然i和j是互异的，那么第一个选择是不可能的。但0&lt;i，j&lt;          ，因此第二个选择也是不可能</a:t>
            </a:r>
            <a:endParaRPr lang="en-US" altLang="zh-CN"/>
          </a:p>
          <a:p>
            <a:r>
              <a:rPr lang="en-US" altLang="zh-CN"/>
              <a:t>的。从而，前          个备选位置是互异的。由于要被插入的元素(若无任何冲突发生)也可以放到经</a:t>
            </a:r>
            <a:endParaRPr lang="en-US" altLang="zh-CN"/>
          </a:p>
          <a:p>
            <a:r>
              <a:rPr lang="en-US" altLang="zh-CN"/>
              <a:t>散列得到的单元，因此任何元素都有          个可能被放到的位置。如果最多有          个位置可</a:t>
            </a:r>
            <a:endParaRPr lang="en-US" altLang="zh-CN"/>
          </a:p>
          <a:p>
            <a:r>
              <a:rPr lang="en-US" altLang="zh-CN"/>
              <a:t>以使用，那么空单元总能够找到。</a:t>
            </a:r>
            <a:endParaRPr lang="en-US" altLang="zh-CN"/>
          </a:p>
          <a:p>
            <a:endParaRPr lang="en-US" altLang="zh-CN"/>
          </a:p>
          <a:p>
            <a:r>
              <a:rPr lang="en-US" altLang="zh-CN">
                <a:solidFill>
                  <a:srgbClr val="FF0000"/>
                </a:solidFill>
              </a:rPr>
              <a:t>哪怕表有比一半多一个的位置被填满，那么插</a:t>
            </a:r>
            <a:r>
              <a:rPr lang="zh-CN" altLang="en-US">
                <a:solidFill>
                  <a:srgbClr val="FF0000"/>
                </a:solidFill>
              </a:rPr>
              <a:t>入</a:t>
            </a:r>
            <a:r>
              <a:rPr lang="en-US" altLang="zh-CN">
                <a:solidFill>
                  <a:srgbClr val="FF0000"/>
                </a:solidFill>
              </a:rPr>
              <a:t>都有可能失败</a:t>
            </a:r>
            <a:r>
              <a:rPr lang="en-US" altLang="zh-CN"/>
              <a:t>(虽然这是非常难以见到的)。把它记住很</a:t>
            </a:r>
            <a:endParaRPr lang="en-US" altLang="zh-CN"/>
          </a:p>
          <a:p>
            <a:r>
              <a:rPr lang="en-US" altLang="zh-CN"/>
              <a:t>重要。另外，表的大小是素数也非常重要。如果表的大小不是素数，则备选单元的个数可能会锐减。</a:t>
            </a:r>
            <a:endParaRPr lang="en-US" altLang="zh-CN"/>
          </a:p>
          <a:p>
            <a:r>
              <a:rPr lang="en-US" altLang="zh-CN"/>
              <a:t>例如，若表的大小是16，那么备选单元只能在距散列值1，4或9距离处。</a:t>
            </a:r>
            <a:endParaRPr lang="en-US" altLang="zh-CN"/>
          </a:p>
        </p:txBody>
      </p:sp>
      <p:pic>
        <p:nvPicPr>
          <p:cNvPr id="4" name="图片 3"/>
          <p:cNvPicPr>
            <a:picLocks noChangeAspect="1"/>
          </p:cNvPicPr>
          <p:nvPr/>
        </p:nvPicPr>
        <p:blipFill>
          <a:blip r:embed="rId1"/>
          <a:stretch>
            <a:fillRect/>
          </a:stretch>
        </p:blipFill>
        <p:spPr>
          <a:xfrm>
            <a:off x="6982460" y="2086610"/>
            <a:ext cx="1076325" cy="257175"/>
          </a:xfrm>
          <a:prstGeom prst="rect">
            <a:avLst/>
          </a:prstGeom>
        </p:spPr>
      </p:pic>
      <p:pic>
        <p:nvPicPr>
          <p:cNvPr id="5" name="图片 4"/>
          <p:cNvPicPr>
            <a:picLocks noChangeAspect="1"/>
          </p:cNvPicPr>
          <p:nvPr/>
        </p:nvPicPr>
        <p:blipFill>
          <a:blip r:embed="rId1"/>
          <a:stretch>
            <a:fillRect/>
          </a:stretch>
        </p:blipFill>
        <p:spPr>
          <a:xfrm>
            <a:off x="2298065" y="2466975"/>
            <a:ext cx="1076325" cy="257175"/>
          </a:xfrm>
          <a:prstGeom prst="rect">
            <a:avLst/>
          </a:prstGeom>
        </p:spPr>
      </p:pic>
      <p:pic>
        <p:nvPicPr>
          <p:cNvPr id="6" name="图片 5"/>
          <p:cNvPicPr>
            <a:picLocks noChangeAspect="1"/>
          </p:cNvPicPr>
          <p:nvPr/>
        </p:nvPicPr>
        <p:blipFill>
          <a:blip r:embed="rId2"/>
          <a:stretch>
            <a:fillRect/>
          </a:stretch>
        </p:blipFill>
        <p:spPr>
          <a:xfrm>
            <a:off x="4597400" y="2848610"/>
            <a:ext cx="1104900" cy="257175"/>
          </a:xfrm>
          <a:prstGeom prst="rect">
            <a:avLst/>
          </a:prstGeom>
        </p:spPr>
      </p:pic>
      <p:pic>
        <p:nvPicPr>
          <p:cNvPr id="7" name="图片 6"/>
          <p:cNvPicPr>
            <a:picLocks noChangeAspect="1"/>
          </p:cNvPicPr>
          <p:nvPr/>
        </p:nvPicPr>
        <p:blipFill>
          <a:blip r:embed="rId1"/>
          <a:stretch>
            <a:fillRect/>
          </a:stretch>
        </p:blipFill>
        <p:spPr>
          <a:xfrm>
            <a:off x="9170035" y="2834640"/>
            <a:ext cx="1076325" cy="257175"/>
          </a:xfrm>
          <a:prstGeom prst="rect">
            <a:avLst/>
          </a:prstGeom>
        </p:spPr>
      </p:pic>
    </p:spTree>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a:sym typeface="+mn-ea"/>
              </a:rPr>
              <a:t>5.4.2</a:t>
            </a:r>
            <a:r>
              <a:rPr lang="en-US">
                <a:sym typeface="+mn-ea"/>
              </a:rPr>
              <a:t> </a:t>
            </a:r>
            <a:r>
              <a:rPr>
                <a:sym typeface="+mn-ea"/>
              </a:rPr>
              <a:t>平方探测法</a:t>
            </a:r>
            <a:endParaRPr>
              <a:sym typeface="+mn-ea"/>
            </a:endParaRPr>
          </a:p>
        </p:txBody>
      </p:sp>
      <p:sp>
        <p:nvSpPr>
          <p:cNvPr id="3" name="内容占位符 2"/>
          <p:cNvSpPr/>
          <p:nvPr>
            <p:ph idx="1"/>
          </p:nvPr>
        </p:nvSpPr>
        <p:spPr/>
        <p:txBody>
          <a:bodyPr/>
          <a:p>
            <a:r>
              <a:rPr lang="en-US" altLang="zh-CN">
                <a:solidFill>
                  <a:srgbClr val="FF0000"/>
                </a:solidFill>
              </a:rPr>
              <a:t>在开放定址散列表中，标准的删除操作不能施行</a:t>
            </a:r>
            <a:r>
              <a:rPr lang="en-US" altLang="zh-CN"/>
              <a:t>，因为相应的单元可能已经引起过冲突，元素绕过它</a:t>
            </a:r>
            <a:endParaRPr lang="en-US" altLang="zh-CN"/>
          </a:p>
          <a:p>
            <a:r>
              <a:rPr lang="en-US" altLang="zh-CN"/>
              <a:t>存在了别处。例如，如果我们删除89，那么实际上所有其他的Find例程都将不能正确运行。因此，开放</a:t>
            </a:r>
            <a:endParaRPr lang="en-US" altLang="zh-CN"/>
          </a:p>
          <a:p>
            <a:r>
              <a:rPr lang="en-US" altLang="zh-CN"/>
              <a:t>定址散列表需要</a:t>
            </a:r>
            <a:r>
              <a:rPr lang="en-US" altLang="zh-CN">
                <a:solidFill>
                  <a:srgbClr val="FF0000"/>
                </a:solidFill>
              </a:rPr>
              <a:t>懒惰删除</a:t>
            </a:r>
            <a:r>
              <a:rPr lang="en-US" altLang="zh-CN"/>
              <a:t>，虽然在这种情况下并不存在真正意义上的懒惰。</a:t>
            </a:r>
            <a:endParaRPr lang="en-US" altLang="zh-CN"/>
          </a:p>
          <a:p>
            <a:endParaRPr lang="en-US" altLang="zh-CN"/>
          </a:p>
          <a:p>
            <a:endParaRPr lang="en-US" altLang="zh-CN"/>
          </a:p>
        </p:txBody>
      </p:sp>
    </p:spTree>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a:sym typeface="+mn-ea"/>
              </a:rPr>
              <a:t>5.4.2</a:t>
            </a:r>
            <a:r>
              <a:rPr lang="en-US">
                <a:sym typeface="+mn-ea"/>
              </a:rPr>
              <a:t> </a:t>
            </a:r>
            <a:r>
              <a:rPr>
                <a:sym typeface="+mn-ea"/>
              </a:rPr>
              <a:t>平方探测法</a:t>
            </a:r>
            <a:endParaRPr>
              <a:sym typeface="+mn-ea"/>
            </a:endParaRPr>
          </a:p>
        </p:txBody>
      </p:sp>
      <p:sp>
        <p:nvSpPr>
          <p:cNvPr id="3" name="内容占位符 2"/>
          <p:cNvSpPr/>
          <p:nvPr>
            <p:ph idx="1"/>
          </p:nvPr>
        </p:nvSpPr>
        <p:spPr/>
        <p:txBody>
          <a:bodyPr/>
          <a:p>
            <a:r>
              <a:rPr lang="en-US" altLang="zh-CN"/>
              <a:t>实现开放定址散列方法所需要的类型声明在图5-14中表示。这里，我们不用链表数组，而是使用散列表</a:t>
            </a:r>
            <a:endParaRPr lang="en-US" altLang="zh-CN"/>
          </a:p>
          <a:p>
            <a:r>
              <a:rPr lang="en-US" altLang="zh-CN"/>
              <a:t>项单元的数组，与在分离链接散列中一样，这些单元也是动态分配地址的。该表的初始化(图5-15)由分</a:t>
            </a:r>
            <a:endParaRPr lang="en-US" altLang="zh-CN"/>
          </a:p>
          <a:p>
            <a:r>
              <a:rPr lang="en-US" altLang="zh-CN"/>
              <a:t>配空间(第1行到第10行)及其后的将每个单元的Info域设置为Empty组成。</a:t>
            </a:r>
            <a:endParaRPr lang="en-US" altLang="zh-CN"/>
          </a:p>
        </p:txBody>
      </p:sp>
    </p:spTree>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a:sym typeface="+mn-ea"/>
              </a:rPr>
              <a:t>5.4.2</a:t>
            </a:r>
            <a:r>
              <a:rPr lang="en-US">
                <a:sym typeface="+mn-ea"/>
              </a:rPr>
              <a:t> </a:t>
            </a:r>
            <a:r>
              <a:rPr>
                <a:sym typeface="+mn-ea"/>
              </a:rPr>
              <a:t>平方探测法</a:t>
            </a:r>
            <a:endParaRPr>
              <a:sym typeface="+mn-ea"/>
            </a:endParaRPr>
          </a:p>
        </p:txBody>
      </p:sp>
      <p:pic>
        <p:nvPicPr>
          <p:cNvPr id="4" name="图片 3"/>
          <p:cNvPicPr>
            <a:picLocks noChangeAspect="1"/>
          </p:cNvPicPr>
          <p:nvPr/>
        </p:nvPicPr>
        <p:blipFill>
          <a:blip r:embed="rId1"/>
          <a:stretch>
            <a:fillRect/>
          </a:stretch>
        </p:blipFill>
        <p:spPr>
          <a:xfrm>
            <a:off x="4291330" y="1217930"/>
            <a:ext cx="4284980" cy="5640070"/>
          </a:xfrm>
          <a:prstGeom prst="rect">
            <a:avLst/>
          </a:prstGeom>
        </p:spPr>
      </p:pic>
      <p:pic>
        <p:nvPicPr>
          <p:cNvPr id="5" name="内容占位符 4"/>
          <p:cNvPicPr>
            <a:picLocks noChangeAspect="1"/>
          </p:cNvPicPr>
          <p:nvPr>
            <p:ph idx="1"/>
          </p:nvPr>
        </p:nvPicPr>
        <p:blipFill>
          <a:blip r:embed="rId2"/>
          <a:stretch>
            <a:fillRect/>
          </a:stretch>
        </p:blipFill>
        <p:spPr>
          <a:xfrm>
            <a:off x="6717665" y="6600825"/>
            <a:ext cx="2847975" cy="257175"/>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lnSpcReduction="20000"/>
          </a:bodyPr>
          <a:lstStyle/>
          <a:p>
            <a:r>
              <a:rPr lang="zh-CN" dirty="0"/>
              <a:t>第四条法的正确性则将在后面的章节给予证明。使用递归来计算诸如斐波那契数之类简单数学函数的值</a:t>
            </a:r>
            <a:endParaRPr lang="zh-CN" dirty="0"/>
          </a:p>
          <a:p>
            <a:r>
              <a:rPr lang="zh-CN" dirty="0"/>
              <a:t>的想法一般来说不是一个好主意。其道理正是根据第四条法则：只要在头脑中记住这些法则，递归程序</a:t>
            </a:r>
            <a:endParaRPr lang="zh-CN" dirty="0"/>
          </a:p>
          <a:p>
            <a:r>
              <a:rPr lang="zh-CN" dirty="0"/>
              <a:t>设计就应该是简单明了的。</a:t>
            </a:r>
            <a:endParaRPr lang="zh-CN" dirty="0"/>
          </a:p>
        </p:txBody>
      </p:sp>
      <p:sp>
        <p:nvSpPr>
          <p:cNvPr id="2" name="标题 1"/>
          <p:cNvSpPr>
            <a:spLocks noGrp="1"/>
          </p:cNvSpPr>
          <p:nvPr>
            <p:ph type="title"/>
          </p:nvPr>
        </p:nvSpPr>
        <p:spPr/>
        <p:txBody>
          <a:bodyPr/>
          <a:lstStyle/>
          <a:p>
            <a:r>
              <a:rPr dirty="0"/>
              <a:t>1.3 递归简论</a:t>
            </a:r>
            <a:endParaRPr dirty="0"/>
          </a:p>
        </p:txBody>
      </p:sp>
    </p:spTree>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a:sym typeface="+mn-ea"/>
              </a:rPr>
              <a:t>5.4.2</a:t>
            </a:r>
            <a:r>
              <a:rPr lang="en-US">
                <a:sym typeface="+mn-ea"/>
              </a:rPr>
              <a:t> </a:t>
            </a:r>
            <a:r>
              <a:rPr>
                <a:sym typeface="+mn-ea"/>
              </a:rPr>
              <a:t>平方探测法</a:t>
            </a:r>
            <a:endParaRPr>
              <a:sym typeface="+mn-ea"/>
            </a:endParaRPr>
          </a:p>
        </p:txBody>
      </p:sp>
      <p:pic>
        <p:nvPicPr>
          <p:cNvPr id="5" name="内容占位符 4"/>
          <p:cNvPicPr>
            <a:picLocks noChangeAspect="1"/>
          </p:cNvPicPr>
          <p:nvPr>
            <p:ph idx="1"/>
          </p:nvPr>
        </p:nvPicPr>
        <p:blipFill>
          <a:blip r:embed="rId1"/>
          <a:stretch>
            <a:fillRect/>
          </a:stretch>
        </p:blipFill>
        <p:spPr>
          <a:xfrm>
            <a:off x="3325495" y="1464945"/>
            <a:ext cx="5541645" cy="4731385"/>
          </a:xfrm>
          <a:prstGeom prst="rect">
            <a:avLst/>
          </a:prstGeom>
        </p:spPr>
      </p:pic>
      <p:pic>
        <p:nvPicPr>
          <p:cNvPr id="6" name="图片 5"/>
          <p:cNvPicPr>
            <a:picLocks noChangeAspect="1"/>
          </p:cNvPicPr>
          <p:nvPr/>
        </p:nvPicPr>
        <p:blipFill>
          <a:blip r:embed="rId2"/>
          <a:stretch>
            <a:fillRect/>
          </a:stretch>
        </p:blipFill>
        <p:spPr>
          <a:xfrm>
            <a:off x="4110355" y="6380480"/>
            <a:ext cx="3152775" cy="361950"/>
          </a:xfrm>
          <a:prstGeom prst="rect">
            <a:avLst/>
          </a:prstGeom>
        </p:spPr>
      </p:pic>
    </p:spTree>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a:sym typeface="+mn-ea"/>
              </a:rPr>
              <a:t>5.4.2</a:t>
            </a:r>
            <a:r>
              <a:rPr lang="en-US">
                <a:sym typeface="+mn-ea"/>
              </a:rPr>
              <a:t> </a:t>
            </a:r>
            <a:r>
              <a:rPr>
                <a:sym typeface="+mn-ea"/>
              </a:rPr>
              <a:t>平方探测法</a:t>
            </a:r>
            <a:endParaRPr>
              <a:sym typeface="+mn-ea"/>
            </a:endParaRPr>
          </a:p>
        </p:txBody>
      </p:sp>
      <p:sp>
        <p:nvSpPr>
          <p:cNvPr id="3" name="内容占位符 2"/>
          <p:cNvSpPr/>
          <p:nvPr>
            <p:ph idx="1"/>
          </p:nvPr>
        </p:nvSpPr>
        <p:spPr/>
        <p:txBody>
          <a:bodyPr/>
          <a:p>
            <a:r>
              <a:rPr lang="zh-CN" altLang="en-US"/>
              <a:t>如同分离链接散列法一样，Find(Key，H)将返回Key在散列表中的位置。如果Key不出现，那么Find将返</a:t>
            </a:r>
            <a:endParaRPr lang="zh-CN" altLang="en-US"/>
          </a:p>
          <a:p>
            <a:r>
              <a:rPr lang="zh-CN" altLang="en-US"/>
              <a:t>回最后的单元。该单元就是当需要时，Key将被插</a:t>
            </a:r>
            <a:r>
              <a:rPr lang="zh-CN" altLang="en-US">
                <a:sym typeface="+mn-ea"/>
              </a:rPr>
              <a:t>入</a:t>
            </a:r>
            <a:r>
              <a:rPr lang="zh-CN" altLang="en-US"/>
              <a:t>的地方。此外，因为被标记了Empty，所以表达Find</a:t>
            </a:r>
            <a:endParaRPr lang="zh-CN" altLang="en-US"/>
          </a:p>
          <a:p>
            <a:r>
              <a:rPr lang="zh-CN" altLang="en-US"/>
              <a:t>失败很容易。为了方便起见，我们假设散列表的大小至少为表中元素个数的二倍，因此平方探测方法</a:t>
            </a:r>
            <a:endParaRPr lang="zh-CN" altLang="en-US"/>
          </a:p>
          <a:p>
            <a:r>
              <a:rPr lang="zh-CN" altLang="en-US"/>
              <a:t>总能够实现。否则，我们就要在第4行前测试</a:t>
            </a:r>
            <a:r>
              <a:rPr lang="en-US" altLang="zh-CN"/>
              <a:t>i</a:t>
            </a:r>
            <a:r>
              <a:rPr lang="zh-CN" altLang="en-US"/>
              <a:t>(Col</a:t>
            </a:r>
            <a:r>
              <a:rPr lang="en-US" altLang="zh-CN"/>
              <a:t>ls</a:t>
            </a:r>
            <a:r>
              <a:rPr lang="zh-CN" altLang="en-US"/>
              <a:t>ionNum)。在图5-16的实现中，标记为删除的那些</a:t>
            </a:r>
            <a:endParaRPr lang="zh-CN" altLang="en-US"/>
          </a:p>
          <a:p>
            <a:r>
              <a:rPr lang="zh-CN" altLang="en-US"/>
              <a:t>元素被认为还在表内。这可能引起一些问题，因为该表可能提前过满。我们现在就来讨论它。</a:t>
            </a:r>
            <a:endParaRPr lang="zh-CN" altLang="en-US"/>
          </a:p>
        </p:txBody>
      </p:sp>
    </p:spTree>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a:sym typeface="+mn-ea"/>
              </a:rPr>
              <a:t>5.4.2</a:t>
            </a:r>
            <a:r>
              <a:rPr lang="en-US">
                <a:sym typeface="+mn-ea"/>
              </a:rPr>
              <a:t> </a:t>
            </a:r>
            <a:r>
              <a:rPr>
                <a:sym typeface="+mn-ea"/>
              </a:rPr>
              <a:t>平方探测法</a:t>
            </a:r>
            <a:endParaRPr>
              <a:sym typeface="+mn-ea"/>
            </a:endParaRPr>
          </a:p>
        </p:txBody>
      </p:sp>
      <p:pic>
        <p:nvPicPr>
          <p:cNvPr id="4" name="图片 3"/>
          <p:cNvPicPr>
            <a:picLocks noChangeAspect="1"/>
          </p:cNvPicPr>
          <p:nvPr/>
        </p:nvPicPr>
        <p:blipFill>
          <a:blip r:embed="rId1"/>
          <a:stretch>
            <a:fillRect/>
          </a:stretch>
        </p:blipFill>
        <p:spPr>
          <a:xfrm>
            <a:off x="3076575" y="2065020"/>
            <a:ext cx="6038850" cy="3171825"/>
          </a:xfrm>
          <a:prstGeom prst="rect">
            <a:avLst/>
          </a:prstGeom>
        </p:spPr>
      </p:pic>
      <p:pic>
        <p:nvPicPr>
          <p:cNvPr id="5" name="内容占位符 4"/>
          <p:cNvPicPr>
            <a:picLocks noChangeAspect="1"/>
          </p:cNvPicPr>
          <p:nvPr>
            <p:ph idx="1"/>
          </p:nvPr>
        </p:nvPicPr>
        <p:blipFill>
          <a:blip r:embed="rId2"/>
          <a:stretch>
            <a:fillRect/>
          </a:stretch>
        </p:blipFill>
        <p:spPr>
          <a:xfrm>
            <a:off x="4183380" y="5695950"/>
            <a:ext cx="3486150" cy="304800"/>
          </a:xfrm>
          <a:prstGeom prst="rect">
            <a:avLst/>
          </a:prstGeom>
        </p:spPr>
      </p:pic>
    </p:spTree>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a:sym typeface="+mn-ea"/>
              </a:rPr>
              <a:t>5.4.2</a:t>
            </a:r>
            <a:r>
              <a:rPr lang="en-US">
                <a:sym typeface="+mn-ea"/>
              </a:rPr>
              <a:t> </a:t>
            </a:r>
            <a:r>
              <a:rPr>
                <a:sym typeface="+mn-ea"/>
              </a:rPr>
              <a:t>平方探测法</a:t>
            </a:r>
            <a:endParaRPr>
              <a:sym typeface="+mn-ea"/>
            </a:endParaRPr>
          </a:p>
        </p:txBody>
      </p:sp>
      <p:sp>
        <p:nvSpPr>
          <p:cNvPr id="3" name="内容占位符 2"/>
          <p:cNvSpPr/>
          <p:nvPr>
            <p:ph idx="1"/>
          </p:nvPr>
        </p:nvSpPr>
        <p:spPr/>
        <p:txBody>
          <a:bodyPr/>
          <a:p>
            <a:r>
              <a:rPr lang="zh-CN" altLang="en-US"/>
              <a:t>第4行到第6行为进行平方探测的快速方法。由平方解决函数的定义可知，F(i)=F(i-1)+2i-1，因此，下</a:t>
            </a:r>
            <a:endParaRPr lang="zh-CN" altLang="en-US"/>
          </a:p>
          <a:p>
            <a:r>
              <a:rPr lang="zh-CN" altLang="en-US"/>
              <a:t>一个要探测的单元可以用乘以2(实际上就是进行一位二进制移位) 并减1来确定。如果新的定位越过数</a:t>
            </a:r>
            <a:endParaRPr lang="zh-CN" altLang="en-US"/>
          </a:p>
          <a:p>
            <a:r>
              <a:rPr lang="zh-CN" altLang="en-US"/>
              <a:t>组，那么可以通过减去TableSize把它拉回到数组范围内。这比通常的方法要快，因为它避免了看似需</a:t>
            </a:r>
            <a:endParaRPr lang="zh-CN" altLang="en-US"/>
          </a:p>
          <a:p>
            <a:r>
              <a:rPr lang="zh-CN" altLang="en-US"/>
              <a:t>要的乘法和除法。注意一条重要的警告：第三行的测试顺序很重要，切勿改变它!</a:t>
            </a:r>
            <a:endParaRPr lang="zh-CN" altLang="en-US"/>
          </a:p>
        </p:txBody>
      </p:sp>
    </p:spTree>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a:sym typeface="+mn-ea"/>
              </a:rPr>
              <a:t>5.4.2</a:t>
            </a:r>
            <a:r>
              <a:rPr lang="en-US">
                <a:sym typeface="+mn-ea"/>
              </a:rPr>
              <a:t> </a:t>
            </a:r>
            <a:r>
              <a:rPr>
                <a:sym typeface="+mn-ea"/>
              </a:rPr>
              <a:t>平方探测法</a:t>
            </a:r>
            <a:endParaRPr>
              <a:sym typeface="+mn-ea"/>
            </a:endParaRPr>
          </a:p>
        </p:txBody>
      </p:sp>
      <p:sp>
        <p:nvSpPr>
          <p:cNvPr id="3" name="内容占位符 2"/>
          <p:cNvSpPr/>
          <p:nvPr>
            <p:ph idx="1"/>
          </p:nvPr>
        </p:nvSpPr>
        <p:spPr/>
        <p:txBody>
          <a:bodyPr/>
          <a:p>
            <a:r>
              <a:rPr lang="zh-CN" altLang="en-US"/>
              <a:t>最后的例程是插入。正如分离链接散列方法那样，若Key已经存在，则我们就什么也不做。其他工作只</a:t>
            </a:r>
            <a:endParaRPr lang="zh-CN" altLang="en-US"/>
          </a:p>
          <a:p>
            <a:r>
              <a:rPr lang="zh-CN" altLang="en-US"/>
              <a:t>是简单的修改。否则，我们就把要插</a:t>
            </a:r>
            <a:r>
              <a:rPr lang="zh-CN" altLang="en-US">
                <a:sym typeface="+mn-ea"/>
              </a:rPr>
              <a:t>入</a:t>
            </a:r>
            <a:r>
              <a:rPr lang="zh-CN" altLang="en-US"/>
              <a:t>的元素放在Find例程指出的地方。程序在图5-17中显示。</a:t>
            </a:r>
            <a:endParaRPr lang="zh-CN" altLang="en-US"/>
          </a:p>
        </p:txBody>
      </p:sp>
      <p:pic>
        <p:nvPicPr>
          <p:cNvPr id="6" name="内容占位符 3"/>
          <p:cNvPicPr>
            <a:picLocks noChangeAspect="1"/>
          </p:cNvPicPr>
          <p:nvPr/>
        </p:nvPicPr>
        <p:blipFill>
          <a:blip r:embed="rId1"/>
          <a:stretch>
            <a:fillRect/>
          </a:stretch>
        </p:blipFill>
        <p:spPr>
          <a:xfrm>
            <a:off x="3615055" y="2804160"/>
            <a:ext cx="4962525" cy="2505075"/>
          </a:xfrm>
          <a:prstGeom prst="rect">
            <a:avLst/>
          </a:prstGeom>
        </p:spPr>
      </p:pic>
      <p:pic>
        <p:nvPicPr>
          <p:cNvPr id="7" name="图片 6"/>
          <p:cNvPicPr>
            <a:picLocks noChangeAspect="1"/>
          </p:cNvPicPr>
          <p:nvPr/>
        </p:nvPicPr>
        <p:blipFill>
          <a:blip r:embed="rId2"/>
          <a:stretch>
            <a:fillRect/>
          </a:stretch>
        </p:blipFill>
        <p:spPr>
          <a:xfrm>
            <a:off x="3934460" y="5631815"/>
            <a:ext cx="3419475" cy="438150"/>
          </a:xfrm>
          <a:prstGeom prst="rect">
            <a:avLst/>
          </a:prstGeom>
        </p:spPr>
      </p:pic>
    </p:spTree>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a:sym typeface="+mn-ea"/>
              </a:rPr>
              <a:t>5.4.2</a:t>
            </a:r>
            <a:r>
              <a:rPr lang="en-US">
                <a:sym typeface="+mn-ea"/>
              </a:rPr>
              <a:t> </a:t>
            </a:r>
            <a:r>
              <a:rPr>
                <a:sym typeface="+mn-ea"/>
              </a:rPr>
              <a:t>平方探测法</a:t>
            </a:r>
            <a:endParaRPr>
              <a:sym typeface="+mn-ea"/>
            </a:endParaRPr>
          </a:p>
        </p:txBody>
      </p:sp>
      <p:sp>
        <p:nvSpPr>
          <p:cNvPr id="3" name="内容占位符 2"/>
          <p:cNvSpPr/>
          <p:nvPr>
            <p:ph idx="1"/>
          </p:nvPr>
        </p:nvSpPr>
        <p:spPr/>
        <p:txBody>
          <a:bodyPr/>
          <a:p>
            <a:r>
              <a:rPr lang="zh-CN" altLang="en-US"/>
              <a:t>虽然平方探测排除了一次聚集，但是散列到同一位置上的那些元素将探测相同的备选单元。这叫做二次</a:t>
            </a:r>
            <a:endParaRPr lang="zh-CN" altLang="en-US"/>
          </a:p>
          <a:p>
            <a:r>
              <a:rPr lang="zh-CN" altLang="en-US"/>
              <a:t>聚集(secondary clustering)。二次聚集是理论上的一个小缺憾。模拟结果指出，对每次查找，它一</a:t>
            </a:r>
            <a:endParaRPr lang="zh-CN" altLang="en-US"/>
          </a:p>
          <a:p>
            <a:r>
              <a:rPr lang="zh-CN" altLang="en-US"/>
              <a:t>般要引起另外的少于一半的探测。下面的技术将会排除这个缺憾，不过这要花费另外的一些乘法和除法。</a:t>
            </a:r>
            <a:endParaRPr lang="zh-CN" altLang="en-US"/>
          </a:p>
        </p:txBody>
      </p:sp>
    </p:spTree>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a:sym typeface="+mn-ea"/>
              </a:rPr>
              <a:t>5.4.3 双散列</a:t>
            </a:r>
            <a:endParaRPr>
              <a:sym typeface="+mn-ea"/>
            </a:endParaRPr>
          </a:p>
        </p:txBody>
      </p:sp>
      <p:sp>
        <p:nvSpPr>
          <p:cNvPr id="3" name="内容占位符 2"/>
          <p:cNvSpPr/>
          <p:nvPr>
            <p:ph idx="1"/>
          </p:nvPr>
        </p:nvSpPr>
        <p:spPr/>
        <p:txBody>
          <a:bodyPr>
            <a:normAutofit/>
          </a:bodyPr>
          <a:p>
            <a:r>
              <a:rPr lang="zh-CN" altLang="en-US"/>
              <a:t>我们将要考察的最后一个冲突解决方法是</a:t>
            </a:r>
            <a:r>
              <a:rPr lang="zh-CN" altLang="en-US">
                <a:solidFill>
                  <a:srgbClr val="FF0000"/>
                </a:solidFill>
              </a:rPr>
              <a:t>双散列</a:t>
            </a:r>
            <a:r>
              <a:rPr lang="zh-CN" altLang="en-US"/>
              <a:t>(double hashing)。对于双散列，一种流行的选择是</a:t>
            </a:r>
            <a:endParaRPr lang="zh-CN" altLang="en-US"/>
          </a:p>
          <a:p>
            <a:r>
              <a:rPr lang="zh-CN" altLang="en-US"/>
              <a:t>F(i) =i·hash</a:t>
            </a:r>
            <a:r>
              <a:rPr lang="zh-CN" altLang="en-US" baseline="-25000"/>
              <a:t>2</a:t>
            </a:r>
            <a:r>
              <a:rPr lang="zh-CN" altLang="en-US"/>
              <a:t>(X)。这个公式是说，我们将第二个散列函数应用到X并在距离hash</a:t>
            </a:r>
            <a:r>
              <a:rPr lang="zh-CN" altLang="en-US" baseline="-25000"/>
              <a:t>2</a:t>
            </a:r>
            <a:r>
              <a:rPr lang="zh-CN" altLang="en-US"/>
              <a:t>(X)，2hash</a:t>
            </a:r>
            <a:r>
              <a:rPr lang="zh-CN" altLang="en-US" baseline="-25000"/>
              <a:t>2</a:t>
            </a:r>
            <a:r>
              <a:rPr lang="zh-CN" altLang="en-US"/>
              <a:t>(X)等处</a:t>
            </a:r>
            <a:endParaRPr lang="zh-CN" altLang="en-US"/>
          </a:p>
          <a:p>
            <a:r>
              <a:rPr lang="zh-CN" altLang="en-US"/>
              <a:t>探测。</a:t>
            </a:r>
            <a:r>
              <a:rPr lang="zh-CN" altLang="en-US">
                <a:solidFill>
                  <a:srgbClr val="FF0000"/>
                </a:solidFill>
              </a:rPr>
              <a:t>hash</a:t>
            </a:r>
            <a:r>
              <a:rPr lang="zh-CN" altLang="en-US" baseline="-25000">
                <a:solidFill>
                  <a:srgbClr val="FF0000"/>
                </a:solidFill>
              </a:rPr>
              <a:t>2</a:t>
            </a:r>
            <a:r>
              <a:rPr lang="zh-CN" altLang="en-US">
                <a:solidFill>
                  <a:srgbClr val="FF0000"/>
                </a:solidFill>
              </a:rPr>
              <a:t>(X)选择得不好将会是灾难性的</a:t>
            </a:r>
            <a:r>
              <a:rPr lang="zh-CN" altLang="en-US"/>
              <a:t>。例如，若把99插</a:t>
            </a:r>
            <a:r>
              <a:rPr lang="zh-CN" altLang="en-US">
                <a:sym typeface="+mn-ea"/>
              </a:rPr>
              <a:t>入</a:t>
            </a:r>
            <a:r>
              <a:rPr lang="zh-CN" altLang="en-US"/>
              <a:t>到前面例子中的输</a:t>
            </a:r>
            <a:r>
              <a:rPr lang="zh-CN" altLang="en-US">
                <a:sym typeface="+mn-ea"/>
              </a:rPr>
              <a:t>入</a:t>
            </a:r>
            <a:r>
              <a:rPr lang="zh-CN" altLang="en-US"/>
              <a:t>中去，则通常的选</a:t>
            </a:r>
            <a:endParaRPr lang="zh-CN" altLang="en-US"/>
          </a:p>
          <a:p>
            <a:r>
              <a:rPr lang="zh-CN" altLang="en-US"/>
              <a:t>择hash</a:t>
            </a:r>
            <a:r>
              <a:rPr lang="zh-CN" altLang="en-US" baseline="-25000"/>
              <a:t>2</a:t>
            </a:r>
            <a:r>
              <a:rPr lang="zh-CN" altLang="en-US"/>
              <a:t>(X)=X</a:t>
            </a:r>
            <a:r>
              <a:rPr lang="en-US" altLang="zh-CN"/>
              <a:t> </a:t>
            </a:r>
            <a:r>
              <a:rPr lang="zh-CN" altLang="en-US"/>
              <a:t>mod 9将不起作用。因此，函数一定不要算得0值。另外，保证所有的单元都能被探测到</a:t>
            </a:r>
            <a:endParaRPr lang="zh-CN" altLang="en-US"/>
          </a:p>
          <a:p>
            <a:r>
              <a:rPr lang="zh-CN" altLang="en-US"/>
              <a:t>(在下面的例子中这是不可能的，因为表的大小不是素数)也是很重要的。诸如hash</a:t>
            </a:r>
            <a:r>
              <a:rPr lang="zh-CN" altLang="en-US" baseline="-25000"/>
              <a:t>2</a:t>
            </a:r>
            <a:r>
              <a:rPr lang="zh-CN" altLang="en-US"/>
              <a:t>(X)=R-(X</a:t>
            </a:r>
            <a:r>
              <a:rPr lang="en-US" altLang="zh-CN"/>
              <a:t> </a:t>
            </a:r>
            <a:r>
              <a:rPr lang="zh-CN" altLang="en-US"/>
              <a:t>mod R)这</a:t>
            </a:r>
            <a:endParaRPr lang="zh-CN" altLang="en-US"/>
          </a:p>
          <a:p>
            <a:r>
              <a:rPr lang="zh-CN" altLang="en-US"/>
              <a:t>样的函数将起到良好的作用，其中R为小于TableSize的素数。如果我们选择R=7，图5-18则显示插入与</a:t>
            </a:r>
            <a:endParaRPr lang="zh-CN" altLang="en-US"/>
          </a:p>
          <a:p>
            <a:r>
              <a:rPr lang="zh-CN" altLang="en-US"/>
              <a:t>前面相同的关键字的结果。</a:t>
            </a:r>
            <a:endParaRPr lang="zh-CN" altLang="en-US"/>
          </a:p>
          <a:p>
            <a:endParaRPr lang="zh-CN" altLang="en-US"/>
          </a:p>
          <a:p>
            <a:r>
              <a:rPr lang="zh-CN" altLang="en-US">
                <a:sym typeface="+mn-ea"/>
              </a:rPr>
              <a:t>参考：h</a:t>
            </a:r>
            <a:r>
              <a:rPr lang="en-US" altLang="zh-CN" baseline="-25000">
                <a:sym typeface="+mn-ea"/>
              </a:rPr>
              <a:t>i</a:t>
            </a:r>
            <a:r>
              <a:rPr lang="zh-CN" altLang="en-US">
                <a:sym typeface="+mn-ea"/>
              </a:rPr>
              <a:t>(X)=(Hash(X)+F(i)) mod TableSize</a:t>
            </a:r>
            <a:endParaRPr lang="zh-CN" altLang="en-US"/>
          </a:p>
        </p:txBody>
      </p:sp>
    </p:spTree>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a:sym typeface="+mn-ea"/>
              </a:rPr>
              <a:t>5.4.3 双散列</a:t>
            </a:r>
            <a:endParaRPr>
              <a:sym typeface="+mn-ea"/>
            </a:endParaRPr>
          </a:p>
        </p:txBody>
      </p:sp>
      <p:pic>
        <p:nvPicPr>
          <p:cNvPr id="4" name="内容占位符 3"/>
          <p:cNvPicPr>
            <a:picLocks noChangeAspect="1"/>
          </p:cNvPicPr>
          <p:nvPr>
            <p:ph idx="1"/>
          </p:nvPr>
        </p:nvPicPr>
        <p:blipFill>
          <a:blip r:embed="rId1"/>
          <a:stretch>
            <a:fillRect/>
          </a:stretch>
        </p:blipFill>
        <p:spPr>
          <a:xfrm>
            <a:off x="3419475" y="1918335"/>
            <a:ext cx="5353050" cy="3486150"/>
          </a:xfrm>
          <a:prstGeom prst="rect">
            <a:avLst/>
          </a:prstGeom>
        </p:spPr>
      </p:pic>
      <p:pic>
        <p:nvPicPr>
          <p:cNvPr id="5" name="图片 4"/>
          <p:cNvPicPr>
            <a:picLocks noChangeAspect="1"/>
          </p:cNvPicPr>
          <p:nvPr/>
        </p:nvPicPr>
        <p:blipFill>
          <a:blip r:embed="rId2"/>
          <a:stretch>
            <a:fillRect/>
          </a:stretch>
        </p:blipFill>
        <p:spPr>
          <a:xfrm>
            <a:off x="4367530" y="5631815"/>
            <a:ext cx="3457575" cy="295275"/>
          </a:xfrm>
          <a:prstGeom prst="rect">
            <a:avLst/>
          </a:prstGeom>
        </p:spPr>
      </p:pic>
    </p:spTree>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a:sym typeface="+mn-ea"/>
              </a:rPr>
              <a:t>5.4.3 双散列</a:t>
            </a:r>
            <a:endParaRPr>
              <a:sym typeface="+mn-ea"/>
            </a:endParaRPr>
          </a:p>
        </p:txBody>
      </p:sp>
      <p:sp>
        <p:nvSpPr>
          <p:cNvPr id="3" name="内容占位符 2"/>
          <p:cNvSpPr/>
          <p:nvPr>
            <p:ph idx="1"/>
          </p:nvPr>
        </p:nvSpPr>
        <p:spPr/>
        <p:txBody>
          <a:bodyPr>
            <a:normAutofit lnSpcReduction="10000"/>
          </a:bodyPr>
          <a:p>
            <a:r>
              <a:rPr lang="zh-CN" altLang="en-US"/>
              <a:t>第一个冲突发生在49被插入的时候。hash</a:t>
            </a:r>
            <a:r>
              <a:rPr lang="zh-CN" altLang="en-US" baseline="-25000"/>
              <a:t>2</a:t>
            </a:r>
            <a:r>
              <a:rPr lang="zh-CN" altLang="en-US"/>
              <a:t>(49)=7-0=7，故49被插入到位置6。hash</a:t>
            </a:r>
            <a:r>
              <a:rPr lang="zh-CN" altLang="en-US" baseline="-25000"/>
              <a:t>2</a:t>
            </a:r>
            <a:r>
              <a:rPr lang="zh-CN" altLang="en-US"/>
              <a:t>(58)=7-2=5，于是58</a:t>
            </a:r>
            <a:endParaRPr lang="zh-CN" altLang="en-US"/>
          </a:p>
          <a:p>
            <a:r>
              <a:rPr lang="zh-CN" altLang="en-US"/>
              <a:t>被插入到位置3。最后，69产生冲突，从而被插</a:t>
            </a:r>
            <a:r>
              <a:rPr lang="zh-CN" altLang="en-US">
                <a:sym typeface="+mn-ea"/>
              </a:rPr>
              <a:t>入</a:t>
            </a:r>
            <a:r>
              <a:rPr lang="zh-CN" altLang="en-US"/>
              <a:t>到距离为hash</a:t>
            </a:r>
            <a:r>
              <a:rPr lang="zh-CN" altLang="en-US" baseline="-25000"/>
              <a:t>2</a:t>
            </a:r>
            <a:r>
              <a:rPr lang="zh-CN" altLang="en-US"/>
              <a:t>(69)=7-6=1的地方。如果我们试图将60</a:t>
            </a:r>
            <a:endParaRPr lang="zh-CN" altLang="en-US"/>
          </a:p>
          <a:p>
            <a:r>
              <a:rPr lang="zh-CN" altLang="en-US"/>
              <a:t>插入到位置0处，那么就会产生一个冲突。由于hash</a:t>
            </a:r>
            <a:r>
              <a:rPr lang="zh-CN" altLang="en-US" baseline="-25000"/>
              <a:t>2</a:t>
            </a:r>
            <a:r>
              <a:rPr lang="zh-CN" altLang="en-US"/>
              <a:t>(60)=7-4=3，因此我们尝试位置3，6，9，然后是2，</a:t>
            </a:r>
            <a:endParaRPr lang="zh-CN" altLang="en-US"/>
          </a:p>
          <a:p>
            <a:r>
              <a:rPr lang="zh-CN" altLang="en-US"/>
              <a:t>直到找出一个空的单元。一般是有可能发现某个坏情形的，不过这里没有太多这样的情形。</a:t>
            </a:r>
            <a:endParaRPr lang="zh-CN" altLang="en-US"/>
          </a:p>
          <a:p>
            <a:endParaRPr lang="zh-CN" altLang="en-US"/>
          </a:p>
          <a:p>
            <a:r>
              <a:rPr lang="zh-CN" altLang="en-US"/>
              <a:t>前面已经提到，上面的散列表实例的大小不是素数。我们这么做是为了计算散列函数时方便，但是，有</a:t>
            </a:r>
            <a:endParaRPr lang="zh-CN" altLang="en-US"/>
          </a:p>
          <a:p>
            <a:r>
              <a:rPr lang="zh-CN" altLang="en-US"/>
              <a:t>必要了解在使用双散列时为什么</a:t>
            </a:r>
            <a:r>
              <a:rPr lang="zh-CN" altLang="en-US">
                <a:solidFill>
                  <a:srgbClr val="FF0000"/>
                </a:solidFill>
              </a:rPr>
              <a:t>保证表的大小为素数是重要的</a:t>
            </a:r>
            <a:r>
              <a:rPr lang="zh-CN" altLang="en-US"/>
              <a:t>。如果想要把23插入到表中，那么它就会</a:t>
            </a:r>
            <a:endParaRPr lang="zh-CN" altLang="en-US"/>
          </a:p>
          <a:p>
            <a:r>
              <a:rPr lang="zh-CN" altLang="en-US"/>
              <a:t>与58发生冲突。由于hash</a:t>
            </a:r>
            <a:r>
              <a:rPr lang="zh-CN" altLang="en-US" baseline="-25000"/>
              <a:t>2</a:t>
            </a:r>
            <a:r>
              <a:rPr lang="zh-CN" altLang="en-US"/>
              <a:t>(23)=7-2=5，且该表大小是10，因此我们只有一个备选位置，而这个位置已</a:t>
            </a:r>
            <a:endParaRPr lang="zh-CN" altLang="en-US"/>
          </a:p>
          <a:p>
            <a:r>
              <a:rPr lang="zh-CN" altLang="en-US"/>
              <a:t>经使用了。因此，如果表的大小不是素数，那么备选单元就有可能提前用完。然而，如果双散列正确实</a:t>
            </a:r>
            <a:endParaRPr lang="zh-CN" altLang="en-US"/>
          </a:p>
          <a:p>
            <a:r>
              <a:rPr lang="zh-CN" altLang="en-US"/>
              <a:t>现，则模拟表明，预期的探测次数几乎和随机冲突解决方法的情形相同。这使得双散列理论上很有吸引</a:t>
            </a:r>
            <a:endParaRPr lang="zh-CN" altLang="en-US"/>
          </a:p>
          <a:p>
            <a:r>
              <a:rPr lang="zh-CN" altLang="en-US"/>
              <a:t>力。不过，平方探测不需要使用第二个散列函数，从而在实践中可能更简单并且更快。</a:t>
            </a:r>
            <a:endParaRPr lang="zh-CN" altLang="en-US"/>
          </a:p>
        </p:txBody>
      </p:sp>
    </p:spTree>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a:sym typeface="+mn-ea"/>
              </a:rPr>
              <a:t>5.5 再散列</a:t>
            </a:r>
            <a:endParaRPr>
              <a:sym typeface="+mn-ea"/>
            </a:endParaRPr>
          </a:p>
        </p:txBody>
      </p:sp>
      <p:sp>
        <p:nvSpPr>
          <p:cNvPr id="3" name="内容占位符 2"/>
          <p:cNvSpPr/>
          <p:nvPr>
            <p:ph idx="1"/>
          </p:nvPr>
        </p:nvSpPr>
        <p:spPr/>
        <p:txBody>
          <a:bodyPr>
            <a:normAutofit lnSpcReduction="20000"/>
          </a:bodyPr>
          <a:p>
            <a:r>
              <a:rPr lang="zh-CN" altLang="en-US"/>
              <a:t>对于使用平方探测的开放定址散列法，如果表的元素填得太满，那么操作的运行时间将开始消耗过长， </a:t>
            </a:r>
            <a:endParaRPr lang="zh-CN" altLang="en-US"/>
          </a:p>
          <a:p>
            <a:r>
              <a:rPr lang="zh-CN" altLang="en-US"/>
              <a:t>且Insert操作可能失败。这可能发生在有太多的移动和插</a:t>
            </a:r>
            <a:r>
              <a:rPr lang="zh-CN" altLang="en-US">
                <a:sym typeface="+mn-ea"/>
              </a:rPr>
              <a:t>入</a:t>
            </a:r>
            <a:r>
              <a:rPr lang="zh-CN" altLang="en-US"/>
              <a:t>混合的场合。此时，一种解决方法是</a:t>
            </a:r>
            <a:r>
              <a:rPr lang="zh-CN" altLang="en-US">
                <a:solidFill>
                  <a:srgbClr val="FF0000"/>
                </a:solidFill>
              </a:rPr>
              <a:t>建立另</a:t>
            </a:r>
            <a:endParaRPr lang="zh-CN" altLang="en-US">
              <a:solidFill>
                <a:srgbClr val="FF0000"/>
              </a:solidFill>
            </a:endParaRPr>
          </a:p>
          <a:p>
            <a:r>
              <a:rPr lang="zh-CN" altLang="en-US">
                <a:solidFill>
                  <a:srgbClr val="FF0000"/>
                </a:solidFill>
              </a:rPr>
              <a:t>外一个大约两倍大的表</a:t>
            </a:r>
            <a:r>
              <a:rPr lang="zh-CN" altLang="en-US"/>
              <a:t>(而且使用一个相关的新散列函数)，扫描整个原始散列表，计算每个(未删除的)</a:t>
            </a:r>
            <a:endParaRPr lang="zh-CN" altLang="en-US"/>
          </a:p>
          <a:p>
            <a:r>
              <a:rPr lang="zh-CN" altLang="en-US"/>
              <a:t>元素的新散列值并将其插</a:t>
            </a:r>
            <a:r>
              <a:rPr lang="zh-CN" altLang="en-US">
                <a:sym typeface="+mn-ea"/>
              </a:rPr>
              <a:t>入</a:t>
            </a:r>
            <a:r>
              <a:rPr lang="zh-CN" altLang="en-US"/>
              <a:t>到新表中。</a:t>
            </a:r>
            <a:endParaRPr lang="zh-CN" altLang="en-US"/>
          </a:p>
          <a:p>
            <a:endParaRPr lang="zh-CN" altLang="en-US"/>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lnSpcReduction="20000"/>
          </a:bodyPr>
          <a:lstStyle/>
          <a:p>
            <a:r>
              <a:rPr lang="zh-CN" dirty="0"/>
              <a:t>这一章为本书其余部分建立一个舞台。对于面临大量输</a:t>
            </a:r>
            <a:r>
              <a:rPr lang="zh-CN" altLang="en-US" dirty="0">
                <a:sym typeface="+mn-ea"/>
              </a:rPr>
              <a:t>入</a:t>
            </a:r>
            <a:r>
              <a:rPr lang="zh-CN" dirty="0"/>
              <a:t>的算法，它所花费的时间是一个判别其好坏的</a:t>
            </a:r>
            <a:endParaRPr lang="zh-CN" dirty="0"/>
          </a:p>
          <a:p>
            <a:r>
              <a:rPr lang="zh-CN" dirty="0"/>
              <a:t>重要的标准。(当然正确性是最重要的。)速度是相对的。对于一个问题在一台机器上是快速的算法有可</a:t>
            </a:r>
            <a:endParaRPr lang="zh-CN" dirty="0"/>
          </a:p>
          <a:p>
            <a:r>
              <a:rPr lang="zh-CN" dirty="0"/>
              <a:t>能对另一个问题或在不同的机器上就变成了慢的。我们将在下一章讲述这些问题，并将用这里讨论的数</a:t>
            </a:r>
            <a:endParaRPr lang="zh-CN" dirty="0"/>
          </a:p>
          <a:p>
            <a:r>
              <a:rPr lang="zh-CN" dirty="0"/>
              <a:t>学概念建立个正式的模型。</a:t>
            </a:r>
            <a:endParaRPr lang="zh-CN" dirty="0"/>
          </a:p>
        </p:txBody>
      </p:sp>
      <p:sp>
        <p:nvSpPr>
          <p:cNvPr id="2" name="标题 1"/>
          <p:cNvSpPr>
            <a:spLocks noGrp="1"/>
          </p:cNvSpPr>
          <p:nvPr>
            <p:ph type="title"/>
          </p:nvPr>
        </p:nvSpPr>
        <p:spPr/>
        <p:txBody>
          <a:bodyPr/>
          <a:lstStyle/>
          <a:p>
            <a:r>
              <a:rPr dirty="0"/>
              <a:t>总结</a:t>
            </a:r>
            <a:endParaRPr dirty="0"/>
          </a:p>
        </p:txBody>
      </p:sp>
    </p:spTree>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a:sym typeface="+mn-ea"/>
              </a:rPr>
              <a:t>5.5 再散列</a:t>
            </a:r>
            <a:endParaRPr>
              <a:sym typeface="+mn-ea"/>
            </a:endParaRPr>
          </a:p>
        </p:txBody>
      </p:sp>
      <p:sp>
        <p:nvSpPr>
          <p:cNvPr id="3" name="内容占位符 2"/>
          <p:cNvSpPr/>
          <p:nvPr>
            <p:ph idx="1"/>
          </p:nvPr>
        </p:nvSpPr>
        <p:spPr/>
        <p:txBody>
          <a:bodyPr>
            <a:normAutofit lnSpcReduction="20000"/>
          </a:bodyPr>
          <a:p>
            <a:r>
              <a:rPr lang="zh-CN" altLang="en-US"/>
              <a:t>例如，设将元素13，15，24和6插入到大小为7的开放定址散列表中。散列函数是h(x)=X</a:t>
            </a:r>
            <a:r>
              <a:rPr lang="en-US" altLang="zh-CN"/>
              <a:t> </a:t>
            </a:r>
            <a:r>
              <a:rPr lang="zh-CN" altLang="en-US"/>
              <a:t>mod 7。设使用</a:t>
            </a:r>
            <a:endParaRPr lang="zh-CN" altLang="en-US"/>
          </a:p>
          <a:p>
            <a:r>
              <a:rPr lang="zh-CN" altLang="en-US"/>
              <a:t>线性探测方法解决冲突问题。插入结果得到的散列表表示在图5-19中。</a:t>
            </a:r>
            <a:endParaRPr lang="zh-CN" altLang="en-US"/>
          </a:p>
        </p:txBody>
      </p:sp>
      <p:pic>
        <p:nvPicPr>
          <p:cNvPr id="5" name="图片 4"/>
          <p:cNvPicPr>
            <a:picLocks noChangeAspect="1"/>
          </p:cNvPicPr>
          <p:nvPr/>
        </p:nvPicPr>
        <p:blipFill>
          <a:blip r:embed="rId1"/>
          <a:stretch>
            <a:fillRect/>
          </a:stretch>
        </p:blipFill>
        <p:spPr>
          <a:xfrm>
            <a:off x="4577080" y="2937510"/>
            <a:ext cx="2219325" cy="2238375"/>
          </a:xfrm>
          <a:prstGeom prst="rect">
            <a:avLst/>
          </a:prstGeom>
        </p:spPr>
      </p:pic>
      <p:pic>
        <p:nvPicPr>
          <p:cNvPr id="6" name="图片 5"/>
          <p:cNvPicPr>
            <a:picLocks noChangeAspect="1"/>
          </p:cNvPicPr>
          <p:nvPr/>
        </p:nvPicPr>
        <p:blipFill>
          <a:blip r:embed="rId2"/>
          <a:stretch>
            <a:fillRect/>
          </a:stretch>
        </p:blipFill>
        <p:spPr>
          <a:xfrm>
            <a:off x="4451350" y="5391785"/>
            <a:ext cx="2781300" cy="533400"/>
          </a:xfrm>
          <a:prstGeom prst="rect">
            <a:avLst/>
          </a:prstGeom>
        </p:spPr>
      </p:pic>
    </p:spTree>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a:sym typeface="+mn-ea"/>
              </a:rPr>
              <a:t>5.5 再散列</a:t>
            </a:r>
            <a:endParaRPr>
              <a:sym typeface="+mn-ea"/>
            </a:endParaRPr>
          </a:p>
        </p:txBody>
      </p:sp>
      <p:sp>
        <p:nvSpPr>
          <p:cNvPr id="3" name="内容占位符 2"/>
          <p:cNvSpPr/>
          <p:nvPr>
            <p:ph idx="1"/>
          </p:nvPr>
        </p:nvSpPr>
        <p:spPr/>
        <p:txBody>
          <a:bodyPr>
            <a:normAutofit lnSpcReduction="20000"/>
          </a:bodyPr>
          <a:p>
            <a:r>
              <a:rPr lang="zh-CN" altLang="en-US"/>
              <a:t>如果将23插入表中，那么图5-20中插</a:t>
            </a:r>
            <a:r>
              <a:rPr lang="zh-CN" altLang="en-US">
                <a:sym typeface="+mn-ea"/>
              </a:rPr>
              <a:t>入</a:t>
            </a:r>
            <a:r>
              <a:rPr lang="zh-CN" altLang="en-US"/>
              <a:t>后的表将有超过70%的单元是满的。因为表填得过满，所以我们</a:t>
            </a:r>
            <a:endParaRPr lang="zh-CN" altLang="en-US"/>
          </a:p>
          <a:p>
            <a:r>
              <a:rPr lang="zh-CN" altLang="en-US"/>
              <a:t>建立一个新的表。该表大小之所以为17，是因为17是原表大小两倍后的第一个素数。新的散列函数为</a:t>
            </a:r>
            <a:endParaRPr lang="zh-CN" altLang="en-US"/>
          </a:p>
          <a:p>
            <a:r>
              <a:rPr lang="zh-CN" altLang="en-US"/>
              <a:t>h(X)=X</a:t>
            </a:r>
            <a:r>
              <a:rPr lang="en-US" altLang="zh-CN"/>
              <a:t> </a:t>
            </a:r>
            <a:r>
              <a:rPr lang="zh-CN" altLang="en-US"/>
              <a:t>mod 17。扫描原来的表，并将元素6，15，23，24以及13插入到新表中。最后得到的表见图5-21。</a:t>
            </a:r>
            <a:endParaRPr lang="zh-CN" altLang="en-US"/>
          </a:p>
        </p:txBody>
      </p:sp>
      <p:pic>
        <p:nvPicPr>
          <p:cNvPr id="4" name="图片 3"/>
          <p:cNvPicPr>
            <a:picLocks noChangeAspect="1"/>
          </p:cNvPicPr>
          <p:nvPr/>
        </p:nvPicPr>
        <p:blipFill>
          <a:blip r:embed="rId1"/>
          <a:stretch>
            <a:fillRect/>
          </a:stretch>
        </p:blipFill>
        <p:spPr>
          <a:xfrm>
            <a:off x="4822190" y="2980690"/>
            <a:ext cx="2124075" cy="2152650"/>
          </a:xfrm>
          <a:prstGeom prst="rect">
            <a:avLst/>
          </a:prstGeom>
        </p:spPr>
      </p:pic>
      <p:pic>
        <p:nvPicPr>
          <p:cNvPr id="7" name="图片 6"/>
          <p:cNvPicPr>
            <a:picLocks noChangeAspect="1"/>
          </p:cNvPicPr>
          <p:nvPr/>
        </p:nvPicPr>
        <p:blipFill>
          <a:blip r:embed="rId2"/>
          <a:stretch>
            <a:fillRect/>
          </a:stretch>
        </p:blipFill>
        <p:spPr>
          <a:xfrm>
            <a:off x="4841240" y="5340350"/>
            <a:ext cx="2105025" cy="552450"/>
          </a:xfrm>
          <a:prstGeom prst="rect">
            <a:avLst/>
          </a:prstGeom>
        </p:spPr>
      </p:pic>
    </p:spTree>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87655" y="548640"/>
            <a:ext cx="10515600" cy="1325563"/>
          </a:xfrm>
        </p:spPr>
        <p:txBody>
          <a:bodyPr>
            <a:normAutofit/>
          </a:bodyPr>
          <a:lstStyle/>
          <a:p>
            <a:r>
              <a:rPr>
                <a:sym typeface="+mn-ea"/>
              </a:rPr>
              <a:t>5.5 再散列</a:t>
            </a:r>
            <a:endParaRPr>
              <a:sym typeface="+mn-ea"/>
            </a:endParaRPr>
          </a:p>
        </p:txBody>
      </p:sp>
      <p:pic>
        <p:nvPicPr>
          <p:cNvPr id="5" name="内容占位符 4"/>
          <p:cNvPicPr>
            <a:picLocks noChangeAspect="1"/>
          </p:cNvPicPr>
          <p:nvPr>
            <p:ph idx="1"/>
          </p:nvPr>
        </p:nvPicPr>
        <p:blipFill>
          <a:blip r:embed="rId1"/>
          <a:stretch>
            <a:fillRect/>
          </a:stretch>
        </p:blipFill>
        <p:spPr>
          <a:xfrm>
            <a:off x="4957445" y="1310005"/>
            <a:ext cx="2277110" cy="4731385"/>
          </a:xfrm>
          <a:prstGeom prst="rect">
            <a:avLst/>
          </a:prstGeom>
        </p:spPr>
      </p:pic>
      <p:pic>
        <p:nvPicPr>
          <p:cNvPr id="6" name="图片 5"/>
          <p:cNvPicPr>
            <a:picLocks noChangeAspect="1"/>
          </p:cNvPicPr>
          <p:nvPr/>
        </p:nvPicPr>
        <p:blipFill>
          <a:blip r:embed="rId2"/>
          <a:stretch>
            <a:fillRect/>
          </a:stretch>
        </p:blipFill>
        <p:spPr>
          <a:xfrm>
            <a:off x="5308600" y="6200775"/>
            <a:ext cx="1828800" cy="523875"/>
          </a:xfrm>
          <a:prstGeom prst="rect">
            <a:avLst/>
          </a:prstGeom>
        </p:spPr>
      </p:pic>
    </p:spTree>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a:sym typeface="+mn-ea"/>
              </a:rPr>
              <a:t>5.5 再散列</a:t>
            </a:r>
            <a:endParaRPr>
              <a:sym typeface="+mn-ea"/>
            </a:endParaRPr>
          </a:p>
        </p:txBody>
      </p:sp>
      <p:sp>
        <p:nvSpPr>
          <p:cNvPr id="3" name="内容占位符 2"/>
          <p:cNvSpPr/>
          <p:nvPr>
            <p:ph idx="1"/>
          </p:nvPr>
        </p:nvSpPr>
        <p:spPr/>
        <p:txBody>
          <a:bodyPr>
            <a:normAutofit/>
          </a:bodyPr>
          <a:p>
            <a:r>
              <a:rPr lang="zh-CN" altLang="en-US"/>
              <a:t>整个操作就叫做</a:t>
            </a:r>
            <a:r>
              <a:rPr lang="zh-CN" altLang="en-US">
                <a:solidFill>
                  <a:srgbClr val="FF0000"/>
                </a:solidFill>
              </a:rPr>
              <a:t>再散列</a:t>
            </a:r>
            <a:r>
              <a:rPr lang="zh-CN" altLang="en-US"/>
              <a:t>(rehashing)。显然这是一种非常昂贵的操作；其运行时间为</a:t>
            </a:r>
            <a:r>
              <a:rPr lang="zh-CN" altLang="en-US" b="1"/>
              <a:t>O</a:t>
            </a:r>
            <a:r>
              <a:rPr lang="zh-CN" altLang="en-US"/>
              <a:t>(N)，因为有N个元</a:t>
            </a:r>
            <a:endParaRPr lang="zh-CN" altLang="en-US"/>
          </a:p>
          <a:p>
            <a:r>
              <a:rPr lang="zh-CN" altLang="en-US"/>
              <a:t>素要再散列而表的大小约为2N，不过，由于不是经常发生，因此实际效果根本没有这么差。特别是，在</a:t>
            </a:r>
            <a:endParaRPr lang="zh-CN" altLang="en-US"/>
          </a:p>
          <a:p>
            <a:r>
              <a:rPr lang="zh-CN" altLang="en-US"/>
              <a:t>最后的再散列之前必然已经存在N/2次Insert，当然添加到每个插</a:t>
            </a:r>
            <a:r>
              <a:rPr lang="zh-CN" altLang="en-US">
                <a:sym typeface="+mn-ea"/>
              </a:rPr>
              <a:t>入</a:t>
            </a:r>
            <a:r>
              <a:rPr lang="zh-CN" altLang="en-US"/>
              <a:t>上的花费基本上是一个常数开销。</a:t>
            </a:r>
            <a:endParaRPr lang="zh-CN" altLang="en-US"/>
          </a:p>
          <a:p>
            <a:r>
              <a:rPr lang="zh-CN" altLang="en-US"/>
              <a:t>如果这种数据结构是程序的一部分，那么其效果是不显著的。另一方面，如果再散列作为交互系统的一</a:t>
            </a:r>
            <a:endParaRPr lang="zh-CN" altLang="en-US"/>
          </a:p>
          <a:p>
            <a:r>
              <a:rPr lang="zh-CN" altLang="en-US"/>
              <a:t>部分运行，那么其插</a:t>
            </a:r>
            <a:r>
              <a:rPr lang="zh-CN" altLang="en-US">
                <a:sym typeface="+mn-ea"/>
              </a:rPr>
              <a:t>入</a:t>
            </a:r>
            <a:r>
              <a:rPr lang="zh-CN" altLang="en-US"/>
              <a:t>引起再散列的不幸的用户将会感到速度减慢。</a:t>
            </a:r>
            <a:endParaRPr lang="zh-CN" altLang="en-US"/>
          </a:p>
          <a:p>
            <a:endParaRPr lang="zh-CN" altLang="en-US"/>
          </a:p>
          <a:p>
            <a:endParaRPr lang="zh-CN" altLang="en-US"/>
          </a:p>
          <a:p>
            <a:endParaRPr lang="zh-CN" altLang="en-US"/>
          </a:p>
        </p:txBody>
      </p:sp>
    </p:spTree>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a:sym typeface="+mn-ea"/>
              </a:rPr>
              <a:t>5.5 再散列</a:t>
            </a:r>
            <a:endParaRPr>
              <a:sym typeface="+mn-ea"/>
            </a:endParaRPr>
          </a:p>
        </p:txBody>
      </p:sp>
      <p:sp>
        <p:nvSpPr>
          <p:cNvPr id="3" name="内容占位符 2"/>
          <p:cNvSpPr/>
          <p:nvPr>
            <p:ph idx="1"/>
          </p:nvPr>
        </p:nvSpPr>
        <p:spPr/>
        <p:txBody>
          <a:bodyPr>
            <a:normAutofit/>
          </a:bodyPr>
          <a:p>
            <a:r>
              <a:rPr lang="zh-CN" altLang="en-US"/>
              <a:t>再散列可以用平方探测以多种方法实现。一种做法是只要</a:t>
            </a:r>
            <a:r>
              <a:rPr lang="zh-CN" altLang="en-US">
                <a:solidFill>
                  <a:srgbClr val="FF0000"/>
                </a:solidFill>
              </a:rPr>
              <a:t>表满到一半就再散列</a:t>
            </a:r>
            <a:r>
              <a:rPr lang="zh-CN" altLang="en-US"/>
              <a:t>。另一种极端的方法是</a:t>
            </a:r>
            <a:r>
              <a:rPr lang="zh-CN" altLang="en-US">
                <a:solidFill>
                  <a:srgbClr val="FF0000"/>
                </a:solidFill>
              </a:rPr>
              <a:t>只</a:t>
            </a:r>
            <a:endParaRPr lang="zh-CN" altLang="en-US">
              <a:solidFill>
                <a:srgbClr val="FF0000"/>
              </a:solidFill>
            </a:endParaRPr>
          </a:p>
          <a:p>
            <a:r>
              <a:rPr lang="zh-CN" altLang="en-US">
                <a:solidFill>
                  <a:srgbClr val="FF0000"/>
                </a:solidFill>
              </a:rPr>
              <a:t>有当插入失败时才再散列</a:t>
            </a:r>
            <a:r>
              <a:rPr lang="zh-CN" altLang="en-US"/>
              <a:t>。第三种方法即</a:t>
            </a:r>
            <a:r>
              <a:rPr lang="zh-CN" altLang="en-US">
                <a:solidFill>
                  <a:srgbClr val="FF0000"/>
                </a:solidFill>
              </a:rPr>
              <a:t>途中(middle-o</a:t>
            </a:r>
            <a:r>
              <a:rPr lang="en-US" altLang="zh-CN">
                <a:solidFill>
                  <a:srgbClr val="FF0000"/>
                </a:solidFill>
              </a:rPr>
              <a:t>f</a:t>
            </a:r>
            <a:r>
              <a:rPr lang="zh-CN" altLang="en-US">
                <a:solidFill>
                  <a:srgbClr val="FF0000"/>
                </a:solidFill>
              </a:rPr>
              <a:t>-the-road)策略</a:t>
            </a:r>
            <a:r>
              <a:rPr lang="zh-CN" altLang="en-US"/>
              <a:t>：当表到达某一个装填因子时</a:t>
            </a:r>
            <a:endParaRPr lang="zh-CN" altLang="en-US"/>
          </a:p>
          <a:p>
            <a:r>
              <a:rPr lang="zh-CN" altLang="en-US"/>
              <a:t>进行再散列。由于随着装填因子的增加表的性能的确有下降，因此，以好的截止手段实现的第三种策略，</a:t>
            </a:r>
            <a:endParaRPr lang="zh-CN" altLang="en-US"/>
          </a:p>
          <a:p>
            <a:r>
              <a:rPr lang="zh-CN" altLang="en-US"/>
              <a:t>可能是最好的策略。</a:t>
            </a:r>
            <a:endParaRPr lang="zh-CN" altLang="en-US"/>
          </a:p>
          <a:p>
            <a:endParaRPr lang="zh-CN" altLang="en-US"/>
          </a:p>
          <a:p>
            <a:r>
              <a:rPr lang="zh-CN" altLang="en-US"/>
              <a:t>再散列把程序员从表大小的担心中解放出来，这一点很重要，因为在复杂的程序中散列表不能够做得任</a:t>
            </a:r>
            <a:endParaRPr lang="zh-CN" altLang="en-US"/>
          </a:p>
          <a:p>
            <a:r>
              <a:rPr lang="zh-CN" altLang="en-US"/>
              <a:t>意地大。后面的练习让你考查再散列与懒惰删除联合使用的情况。再散列还可以用在其他的数据结构中。</a:t>
            </a:r>
            <a:endParaRPr lang="zh-CN" altLang="en-US"/>
          </a:p>
          <a:p>
            <a:r>
              <a:rPr lang="zh-CN" altLang="en-US"/>
              <a:t>例如，如果第3章队列数据结构变满时，那么我们可以声明一个双倍大小的数组，并将每一个成员拷贝</a:t>
            </a:r>
            <a:endParaRPr lang="zh-CN" altLang="en-US"/>
          </a:p>
          <a:p>
            <a:r>
              <a:rPr lang="zh-CN" altLang="en-US"/>
              <a:t>过来，同时释放原来的队列。</a:t>
            </a:r>
            <a:endParaRPr lang="zh-CN" altLang="en-US"/>
          </a:p>
        </p:txBody>
      </p:sp>
    </p:spTree>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a:sym typeface="+mn-ea"/>
              </a:rPr>
              <a:t>5.5 再散列</a:t>
            </a:r>
            <a:endParaRPr>
              <a:sym typeface="+mn-ea"/>
            </a:endParaRPr>
          </a:p>
        </p:txBody>
      </p:sp>
      <p:sp>
        <p:nvSpPr>
          <p:cNvPr id="3" name="内容占位符 2"/>
          <p:cNvSpPr/>
          <p:nvPr>
            <p:ph idx="1"/>
          </p:nvPr>
        </p:nvSpPr>
        <p:spPr/>
        <p:txBody>
          <a:bodyPr>
            <a:normAutofit/>
          </a:bodyPr>
          <a:p>
            <a:r>
              <a:rPr lang="zh-CN" altLang="en-US"/>
              <a:t>图5-22表明，再散列的实现很简单。</a:t>
            </a:r>
            <a:endParaRPr lang="zh-CN" altLang="en-US"/>
          </a:p>
        </p:txBody>
      </p:sp>
      <p:pic>
        <p:nvPicPr>
          <p:cNvPr id="4" name="图片 3"/>
          <p:cNvPicPr>
            <a:picLocks noChangeAspect="1"/>
          </p:cNvPicPr>
          <p:nvPr/>
        </p:nvPicPr>
        <p:blipFill>
          <a:blip r:embed="rId1"/>
          <a:stretch>
            <a:fillRect/>
          </a:stretch>
        </p:blipFill>
        <p:spPr>
          <a:xfrm>
            <a:off x="3496945" y="2213610"/>
            <a:ext cx="5648325" cy="3686175"/>
          </a:xfrm>
          <a:prstGeom prst="rect">
            <a:avLst/>
          </a:prstGeom>
        </p:spPr>
      </p:pic>
      <p:pic>
        <p:nvPicPr>
          <p:cNvPr id="5" name="图片 4"/>
          <p:cNvPicPr>
            <a:picLocks noChangeAspect="1"/>
          </p:cNvPicPr>
          <p:nvPr/>
        </p:nvPicPr>
        <p:blipFill>
          <a:blip r:embed="rId2"/>
          <a:stretch>
            <a:fillRect/>
          </a:stretch>
        </p:blipFill>
        <p:spPr>
          <a:xfrm>
            <a:off x="4557395" y="6127115"/>
            <a:ext cx="3076575" cy="295275"/>
          </a:xfrm>
          <a:prstGeom prst="rect">
            <a:avLst/>
          </a:prstGeom>
        </p:spPr>
      </p:pic>
    </p:spTree>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a:sym typeface="+mn-ea"/>
              </a:rPr>
              <a:t>5.6</a:t>
            </a:r>
            <a:r>
              <a:rPr lang="en-US">
                <a:sym typeface="+mn-ea"/>
              </a:rPr>
              <a:t> </a:t>
            </a:r>
            <a:r>
              <a:rPr>
                <a:sym typeface="+mn-ea"/>
              </a:rPr>
              <a:t>可扩散列</a:t>
            </a:r>
            <a:endParaRPr>
              <a:sym typeface="+mn-ea"/>
            </a:endParaRPr>
          </a:p>
        </p:txBody>
      </p:sp>
      <p:sp>
        <p:nvSpPr>
          <p:cNvPr id="3" name="内容占位符 2"/>
          <p:cNvSpPr/>
          <p:nvPr>
            <p:ph idx="1"/>
          </p:nvPr>
        </p:nvSpPr>
        <p:spPr/>
        <p:txBody>
          <a:bodyPr>
            <a:normAutofit lnSpcReduction="10000"/>
          </a:bodyPr>
          <a:p>
            <a:r>
              <a:rPr lang="zh-CN" altLang="en-US"/>
              <a:t>本章最后的论题</a:t>
            </a:r>
            <a:r>
              <a:rPr lang="zh-CN" altLang="en-US">
                <a:solidFill>
                  <a:srgbClr val="FF0000"/>
                </a:solidFill>
              </a:rPr>
              <a:t>处理数据量太大以至于装不进主存的情况</a:t>
            </a:r>
            <a:r>
              <a:rPr lang="zh-CN" altLang="en-US"/>
              <a:t>。正如我们在第4章看到的，此时主要考虑的</a:t>
            </a:r>
            <a:endParaRPr lang="zh-CN" altLang="en-US"/>
          </a:p>
          <a:p>
            <a:r>
              <a:rPr lang="zh-CN" altLang="en-US"/>
              <a:t>是检索数据所需的磁盘存取次数。</a:t>
            </a:r>
            <a:endParaRPr lang="zh-CN" altLang="en-US"/>
          </a:p>
          <a:p>
            <a:endParaRPr lang="zh-CN" altLang="en-US"/>
          </a:p>
          <a:p>
            <a:r>
              <a:rPr lang="zh-CN" altLang="en-US"/>
              <a:t>与前面一样，我们假设在任一时刻都有N个记录要存储；N的值随时间而变化。此外，最多可把M个记录</a:t>
            </a:r>
            <a:endParaRPr lang="zh-CN" altLang="en-US"/>
          </a:p>
          <a:p>
            <a:r>
              <a:rPr lang="zh-CN" altLang="en-US"/>
              <a:t>放入一个磁盘区块，本节将设M=4。</a:t>
            </a:r>
            <a:endParaRPr lang="zh-CN" altLang="en-US"/>
          </a:p>
          <a:p>
            <a:endParaRPr lang="zh-CN" altLang="en-US"/>
          </a:p>
          <a:p>
            <a:r>
              <a:rPr lang="zh-CN" altLang="en-US"/>
              <a:t>如果使用开放定址散列法或分离链接散列法，那么主要的问题在于，在一次Find操作期间，冲突可能引</a:t>
            </a:r>
            <a:endParaRPr lang="zh-CN" altLang="en-US"/>
          </a:p>
          <a:p>
            <a:r>
              <a:rPr lang="zh-CN" altLang="en-US"/>
              <a:t>起多个区块被考察，甚至对于理想分布的散列表也在所难免。不仅如此，当表变得过满的时候，必须执</a:t>
            </a:r>
            <a:endParaRPr lang="zh-CN" altLang="en-US"/>
          </a:p>
          <a:p>
            <a:r>
              <a:rPr lang="zh-CN" altLang="en-US"/>
              <a:t>行代价巨大的再散列这一步，它需要</a:t>
            </a:r>
            <a:r>
              <a:rPr lang="zh-CN" altLang="en-US" b="1"/>
              <a:t>O</a:t>
            </a:r>
            <a:r>
              <a:rPr lang="zh-CN" altLang="en-US"/>
              <a:t>(N)次磁盘访问。</a:t>
            </a:r>
            <a:endParaRPr lang="zh-CN" altLang="en-US"/>
          </a:p>
          <a:p>
            <a:endParaRPr lang="zh-CN" altLang="en-US"/>
          </a:p>
          <a:p>
            <a:r>
              <a:rPr lang="zh-CN" altLang="en-US"/>
              <a:t>一种聪明的选择叫做</a:t>
            </a:r>
            <a:r>
              <a:rPr lang="zh-CN" altLang="en-US">
                <a:solidFill>
                  <a:srgbClr val="FF0000"/>
                </a:solidFill>
              </a:rPr>
              <a:t>可扩散列(</a:t>
            </a:r>
            <a:r>
              <a:rPr lang="zh-CN" altLang="en-US"/>
              <a:t>extendible hashing)，它允许用两次磁盘访问执行一次Find。插</a:t>
            </a:r>
            <a:r>
              <a:rPr lang="zh-CN" altLang="en-US">
                <a:sym typeface="+mn-ea"/>
              </a:rPr>
              <a:t>入</a:t>
            </a:r>
            <a:r>
              <a:rPr lang="zh-CN" altLang="en-US"/>
              <a:t>操作</a:t>
            </a:r>
            <a:endParaRPr lang="zh-CN" altLang="en-US"/>
          </a:p>
          <a:p>
            <a:r>
              <a:rPr lang="zh-CN" altLang="en-US"/>
              <a:t>也需要很少的磁盘访问。</a:t>
            </a:r>
            <a:endParaRPr lang="zh-CN" altLang="en-US"/>
          </a:p>
        </p:txBody>
      </p:sp>
    </p:spTree>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a:sym typeface="+mn-ea"/>
              </a:rPr>
              <a:t>5.6</a:t>
            </a:r>
            <a:r>
              <a:rPr lang="en-US">
                <a:sym typeface="+mn-ea"/>
              </a:rPr>
              <a:t> </a:t>
            </a:r>
            <a:r>
              <a:rPr>
                <a:sym typeface="+mn-ea"/>
              </a:rPr>
              <a:t>可扩散列</a:t>
            </a:r>
            <a:endParaRPr>
              <a:sym typeface="+mn-ea"/>
            </a:endParaRPr>
          </a:p>
        </p:txBody>
      </p:sp>
      <p:sp>
        <p:nvSpPr>
          <p:cNvPr id="3" name="内容占位符 2"/>
          <p:cNvSpPr/>
          <p:nvPr>
            <p:ph idx="1"/>
          </p:nvPr>
        </p:nvSpPr>
        <p:spPr/>
        <p:txBody>
          <a:bodyPr>
            <a:normAutofit lnSpcReduction="20000"/>
          </a:bodyPr>
          <a:p>
            <a:r>
              <a:rPr lang="zh-CN" altLang="en-US"/>
              <a:t>回忆第4章，B-树具有深度</a:t>
            </a:r>
            <a:r>
              <a:rPr lang="zh-CN" altLang="en-US" b="1"/>
              <a:t>O</a:t>
            </a:r>
            <a:r>
              <a:rPr lang="zh-CN" altLang="en-US"/>
              <a:t>(logM/2N)。随着</a:t>
            </a:r>
            <a:r>
              <a:rPr lang="en-US" altLang="zh-CN"/>
              <a:t>M</a:t>
            </a:r>
            <a:r>
              <a:rPr lang="zh-CN" altLang="en-US"/>
              <a:t>的增加，B-树的深度降低。理论上我们可以选择</a:t>
            </a:r>
            <a:r>
              <a:rPr lang="en-US" altLang="zh-CN"/>
              <a:t>M</a:t>
            </a:r>
            <a:r>
              <a:rPr lang="zh-CN" altLang="en-US"/>
              <a:t>如此的</a:t>
            </a:r>
            <a:endParaRPr lang="zh-CN" altLang="en-US"/>
          </a:p>
          <a:p>
            <a:r>
              <a:rPr lang="zh-CN" altLang="en-US"/>
              <a:t>大，使得B-树的深度为1。此时，在第一次以后的任何Find都将花费一次磁盘访问，因为据推测根节点</a:t>
            </a:r>
            <a:endParaRPr lang="zh-CN" altLang="en-US"/>
          </a:p>
          <a:p>
            <a:r>
              <a:rPr lang="zh-CN" altLang="en-US"/>
              <a:t>可能存在主存中。这种方法的问题在于</a:t>
            </a:r>
            <a:r>
              <a:rPr lang="zh-CN" altLang="en-US">
                <a:solidFill>
                  <a:srgbClr val="FF0000"/>
                </a:solidFill>
              </a:rPr>
              <a:t>分支系数</a:t>
            </a:r>
            <a:r>
              <a:rPr lang="zh-CN" altLang="en-US"/>
              <a:t>(branching</a:t>
            </a:r>
            <a:r>
              <a:rPr lang="en-US" altLang="zh-CN"/>
              <a:t> </a:t>
            </a:r>
            <a:r>
              <a:rPr lang="zh-CN" altLang="en-US"/>
              <a:t>factor)太高，以至于为了确定数据在哪片</a:t>
            </a:r>
            <a:endParaRPr lang="zh-CN" altLang="en-US"/>
          </a:p>
          <a:p>
            <a:r>
              <a:rPr lang="zh-CN" altLang="en-US"/>
              <a:t>树叶上要进行大量的处理工作。如果运行这一步的时间可以减缩，那么我们就将有一个实际的方案。这</a:t>
            </a:r>
            <a:endParaRPr lang="zh-CN" altLang="en-US"/>
          </a:p>
          <a:p>
            <a:r>
              <a:rPr lang="zh-CN" altLang="en-US"/>
              <a:t>正是可扩散列使用的策略。</a:t>
            </a:r>
            <a:endParaRPr lang="zh-CN" altLang="en-US"/>
          </a:p>
          <a:p>
            <a:endParaRPr lang="zh-CN" altLang="en-US"/>
          </a:p>
          <a:p>
            <a:endParaRPr lang="zh-CN" altLang="en-US"/>
          </a:p>
        </p:txBody>
      </p:sp>
    </p:spTree>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a:sym typeface="+mn-ea"/>
              </a:rPr>
              <a:t>5.6</a:t>
            </a:r>
            <a:r>
              <a:rPr lang="en-US">
                <a:sym typeface="+mn-ea"/>
              </a:rPr>
              <a:t> </a:t>
            </a:r>
            <a:r>
              <a:rPr>
                <a:sym typeface="+mn-ea"/>
              </a:rPr>
              <a:t>可扩散列</a:t>
            </a:r>
            <a:endParaRPr>
              <a:sym typeface="+mn-ea"/>
            </a:endParaRPr>
          </a:p>
        </p:txBody>
      </p:sp>
      <p:sp>
        <p:nvSpPr>
          <p:cNvPr id="3" name="内容占位符 2"/>
          <p:cNvSpPr/>
          <p:nvPr>
            <p:ph idx="1"/>
          </p:nvPr>
        </p:nvSpPr>
        <p:spPr/>
        <p:txBody>
          <a:bodyPr>
            <a:normAutofit lnSpcReduction="20000"/>
          </a:bodyPr>
          <a:p>
            <a:r>
              <a:rPr lang="zh-CN" altLang="en-US"/>
              <a:t>现在让我们假设，我们的数据由几个6比特整数组成。图5-23显示这些数据的可扩散列格式。“树”的</a:t>
            </a:r>
            <a:endParaRPr lang="zh-CN" altLang="en-US"/>
          </a:p>
          <a:p>
            <a:r>
              <a:rPr lang="zh-CN" altLang="en-US"/>
              <a:t>根含有4个指针，它们由这些数据的</a:t>
            </a:r>
            <a:r>
              <a:rPr lang="zh-CN" altLang="en-US">
                <a:solidFill>
                  <a:srgbClr val="FF0000"/>
                </a:solidFill>
              </a:rPr>
              <a:t>前两个比特确定</a:t>
            </a:r>
            <a:r>
              <a:rPr lang="zh-CN" altLang="en-US"/>
              <a:t>。每片树叶有直到M=</a:t>
            </a:r>
            <a:r>
              <a:rPr lang="en-US" altLang="zh-CN"/>
              <a:t>4</a:t>
            </a:r>
            <a:r>
              <a:rPr lang="zh-CN" altLang="en-US"/>
              <a:t>个元素。碰巧这里每片树叶中</a:t>
            </a:r>
            <a:endParaRPr lang="zh-CN" altLang="en-US"/>
          </a:p>
          <a:p>
            <a:r>
              <a:rPr lang="zh-CN" altLang="en-US"/>
              <a:t>数据的前两个比特都是相同的；这由圆括号内的数指出。为了更正式，用D代表根所使用的比特数，有</a:t>
            </a:r>
            <a:endParaRPr lang="zh-CN" altLang="en-US"/>
          </a:p>
          <a:p>
            <a:r>
              <a:rPr lang="zh-CN" altLang="en-US"/>
              <a:t>时称其为目录(directory)。于是，目录中的项数为2</a:t>
            </a:r>
            <a:r>
              <a:rPr lang="en-US" altLang="zh-CN" baseline="30000"/>
              <a:t>D</a:t>
            </a:r>
            <a:r>
              <a:rPr lang="zh-CN" altLang="en-US"/>
              <a:t>。d</a:t>
            </a:r>
            <a:r>
              <a:rPr lang="zh-CN" altLang="en-US" baseline="-25000"/>
              <a:t>L</a:t>
            </a:r>
            <a:r>
              <a:rPr lang="zh-CN" altLang="en-US"/>
              <a:t>为树叶L所有元素共有的最高位的位数。</a:t>
            </a:r>
            <a:endParaRPr lang="zh-CN" altLang="en-US"/>
          </a:p>
          <a:p>
            <a:r>
              <a:rPr lang="zh-CN" altLang="en-US"/>
              <a:t>d</a:t>
            </a:r>
            <a:r>
              <a:rPr lang="en-US" altLang="zh-CN" baseline="-25000"/>
              <a:t>L</a:t>
            </a:r>
            <a:r>
              <a:rPr lang="zh-CN" altLang="en-US"/>
              <a:t>将依赖于特定的树叶，因此d</a:t>
            </a:r>
            <a:r>
              <a:rPr lang="en-US" altLang="zh-CN" baseline="-25000"/>
              <a:t>L</a:t>
            </a:r>
            <a:r>
              <a:rPr lang="zh-CN" altLang="en-US"/>
              <a:t>≤D。</a:t>
            </a:r>
            <a:endParaRPr lang="zh-CN" altLang="en-US"/>
          </a:p>
        </p:txBody>
      </p:sp>
      <p:pic>
        <p:nvPicPr>
          <p:cNvPr id="5" name="图片 4"/>
          <p:cNvPicPr>
            <a:picLocks noChangeAspect="1"/>
          </p:cNvPicPr>
          <p:nvPr/>
        </p:nvPicPr>
        <p:blipFill>
          <a:blip r:embed="rId1"/>
          <a:stretch>
            <a:fillRect/>
          </a:stretch>
        </p:blipFill>
        <p:spPr>
          <a:xfrm>
            <a:off x="4469130" y="3545840"/>
            <a:ext cx="2886075" cy="2876550"/>
          </a:xfrm>
          <a:prstGeom prst="rect">
            <a:avLst/>
          </a:prstGeom>
        </p:spPr>
      </p:pic>
      <p:pic>
        <p:nvPicPr>
          <p:cNvPr id="6" name="图片 5"/>
          <p:cNvPicPr>
            <a:picLocks noChangeAspect="1"/>
          </p:cNvPicPr>
          <p:nvPr/>
        </p:nvPicPr>
        <p:blipFill>
          <a:blip r:embed="rId2"/>
          <a:stretch>
            <a:fillRect/>
          </a:stretch>
        </p:blipFill>
        <p:spPr>
          <a:xfrm>
            <a:off x="4583430" y="6422390"/>
            <a:ext cx="2657475" cy="371475"/>
          </a:xfrm>
          <a:prstGeom prst="rect">
            <a:avLst/>
          </a:prstGeom>
        </p:spPr>
      </p:pic>
    </p:spTree>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a:sym typeface="+mn-ea"/>
              </a:rPr>
              <a:t>5.6</a:t>
            </a:r>
            <a:r>
              <a:rPr lang="en-US">
                <a:sym typeface="+mn-ea"/>
              </a:rPr>
              <a:t> </a:t>
            </a:r>
            <a:r>
              <a:rPr>
                <a:sym typeface="+mn-ea"/>
              </a:rPr>
              <a:t>可扩散列</a:t>
            </a:r>
            <a:endParaRPr>
              <a:sym typeface="+mn-ea"/>
            </a:endParaRPr>
          </a:p>
        </p:txBody>
      </p:sp>
      <p:sp>
        <p:nvSpPr>
          <p:cNvPr id="3" name="内容占位符 2"/>
          <p:cNvSpPr/>
          <p:nvPr>
            <p:ph idx="1"/>
          </p:nvPr>
        </p:nvSpPr>
        <p:spPr/>
        <p:txBody>
          <a:bodyPr>
            <a:normAutofit lnSpcReduction="20000"/>
          </a:bodyPr>
          <a:p>
            <a:r>
              <a:t>设欲插</a:t>
            </a:r>
            <a:r>
              <a:rPr lang="zh-CN" altLang="en-US">
                <a:sym typeface="+mn-ea"/>
              </a:rPr>
              <a:t>入</a:t>
            </a:r>
            <a:r>
              <a:t>关键字100100。它将进</a:t>
            </a:r>
            <a:r>
              <a:rPr lang="zh-CN" altLang="en-US">
                <a:sym typeface="+mn-ea"/>
              </a:rPr>
              <a:t>入</a:t>
            </a:r>
            <a:r>
              <a:t>第三片树叶，但是第三片树叶已经满了，没有空间存放它。因此我们</a:t>
            </a:r>
          </a:p>
          <a:p>
            <a:r>
              <a:t>将这片树叶分裂成两片树叶，它们</a:t>
            </a:r>
            <a:r>
              <a:rPr>
                <a:solidFill>
                  <a:srgbClr val="FF0000"/>
                </a:solidFill>
              </a:rPr>
              <a:t>由前三个比特确定</a:t>
            </a:r>
            <a:r>
              <a:t>。这需要将目录的大小增加到3。这些变化通过图</a:t>
            </a:r>
          </a:p>
          <a:p>
            <a:r>
              <a:t>5-24反映出来。</a:t>
            </a:r>
          </a:p>
        </p:txBody>
      </p:sp>
      <p:pic>
        <p:nvPicPr>
          <p:cNvPr id="5" name="图片 4"/>
          <p:cNvPicPr>
            <a:picLocks noChangeAspect="1"/>
          </p:cNvPicPr>
          <p:nvPr/>
        </p:nvPicPr>
        <p:blipFill>
          <a:blip r:embed="rId1"/>
          <a:stretch>
            <a:fillRect/>
          </a:stretch>
        </p:blipFill>
        <p:spPr>
          <a:xfrm>
            <a:off x="3440430" y="2926715"/>
            <a:ext cx="5029200" cy="2895600"/>
          </a:xfrm>
          <a:prstGeom prst="rect">
            <a:avLst/>
          </a:prstGeom>
        </p:spPr>
      </p:pic>
      <p:pic>
        <p:nvPicPr>
          <p:cNvPr id="6" name="图片 5"/>
          <p:cNvPicPr>
            <a:picLocks noChangeAspect="1"/>
          </p:cNvPicPr>
          <p:nvPr/>
        </p:nvPicPr>
        <p:blipFill>
          <a:blip r:embed="rId2"/>
          <a:stretch>
            <a:fillRect/>
          </a:stretch>
        </p:blipFill>
        <p:spPr>
          <a:xfrm>
            <a:off x="4088765" y="6137275"/>
            <a:ext cx="3790950" cy="257175"/>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lnSpcReduction="20000"/>
          </a:bodyPr>
          <a:lstStyle/>
          <a:p>
            <a:r>
              <a:rPr lang="zh-CN" dirty="0">
                <a:solidFill>
                  <a:srgbClr val="FF0000"/>
                </a:solidFill>
              </a:rPr>
              <a:t>算法</a:t>
            </a:r>
            <a:r>
              <a:rPr lang="zh-CN" dirty="0"/>
              <a:t>(algorithni) 是为求解一个问题需要遵循的、被清楚地指定的简单指令的集合。对于一个问题，</a:t>
            </a:r>
            <a:endParaRPr lang="zh-CN" dirty="0"/>
          </a:p>
          <a:p>
            <a:r>
              <a:rPr lang="zh-CN" dirty="0"/>
              <a:t>一旦给定某种算法并(以某种方式)确定其是正确的，那么重要的一步就是确定该算法将需要多少诸如</a:t>
            </a:r>
            <a:r>
              <a:rPr lang="zh-CN" dirty="0">
                <a:solidFill>
                  <a:srgbClr val="FF0000"/>
                </a:solidFill>
              </a:rPr>
              <a:t>时</a:t>
            </a:r>
            <a:endParaRPr lang="zh-CN" dirty="0">
              <a:solidFill>
                <a:srgbClr val="FF0000"/>
              </a:solidFill>
            </a:endParaRPr>
          </a:p>
          <a:p>
            <a:r>
              <a:rPr lang="zh-CN" dirty="0">
                <a:solidFill>
                  <a:srgbClr val="FF0000"/>
                </a:solidFill>
              </a:rPr>
              <a:t>间或空间</a:t>
            </a:r>
            <a:r>
              <a:rPr lang="zh-CN" dirty="0"/>
              <a:t>等资源量的问题，如果一个问题的求解算法需要长达一年时间，那么这种算法就很难能有什么</a:t>
            </a:r>
            <a:endParaRPr lang="zh-CN" dirty="0"/>
          </a:p>
          <a:p>
            <a:r>
              <a:rPr lang="zh-CN" dirty="0"/>
              <a:t>用处。同样，一个需要1G字节内存的算法在当前的大多数机器上也是没法使用的。</a:t>
            </a:r>
            <a:endParaRPr lang="zh-CN" dirty="0"/>
          </a:p>
          <a:p>
            <a:endParaRPr lang="zh-CN" dirty="0"/>
          </a:p>
          <a:p>
            <a:endParaRPr lang="zh-CN" dirty="0"/>
          </a:p>
          <a:p>
            <a:r>
              <a:rPr lang="zh-CN" dirty="0"/>
              <a:t>在这一章，我们将讨论：</a:t>
            </a:r>
            <a:endParaRPr lang="zh-CN" dirty="0"/>
          </a:p>
          <a:p>
            <a:pPr marL="285750" indent="-285750">
              <a:buFont typeface="Arial" panose="020B0604020202020204" pitchFamily="34" charset="0"/>
              <a:buChar char="•"/>
            </a:pPr>
            <a:r>
              <a:rPr lang="zh-CN" dirty="0"/>
              <a:t>如何</a:t>
            </a:r>
            <a:r>
              <a:rPr lang="zh-CN" dirty="0">
                <a:solidFill>
                  <a:srgbClr val="FF0000"/>
                </a:solidFill>
              </a:rPr>
              <a:t>估计</a:t>
            </a:r>
            <a:r>
              <a:rPr lang="zh-CN" dirty="0">
                <a:solidFill>
                  <a:srgbClr val="FF0000"/>
                </a:solidFill>
              </a:rPr>
              <a:t>一个程序所需要的时间</a:t>
            </a:r>
            <a:r>
              <a:rPr lang="zh-CN" dirty="0"/>
              <a:t>。</a:t>
            </a:r>
            <a:endParaRPr lang="zh-CN" dirty="0"/>
          </a:p>
          <a:p>
            <a:pPr marL="285750" indent="-285750">
              <a:buFont typeface="Arial" panose="020B0604020202020204" pitchFamily="34" charset="0"/>
              <a:buChar char="•"/>
            </a:pPr>
            <a:r>
              <a:rPr lang="zh-CN" dirty="0"/>
              <a:t>如何将一个程序的运行时间从天或年降低到秒。</a:t>
            </a:r>
            <a:endParaRPr lang="zh-CN" dirty="0"/>
          </a:p>
          <a:p>
            <a:pPr marL="285750" indent="-285750">
              <a:buFont typeface="Arial" panose="020B0604020202020204" pitchFamily="34" charset="0"/>
              <a:buChar char="•"/>
            </a:pPr>
            <a:r>
              <a:rPr lang="zh-CN" dirty="0"/>
              <a:t>粗心地使用递归的后果。</a:t>
            </a:r>
            <a:endParaRPr lang="zh-CN" dirty="0"/>
          </a:p>
          <a:p>
            <a:pPr marL="285750" indent="-285750">
              <a:buFont typeface="Arial" panose="020B0604020202020204" pitchFamily="34" charset="0"/>
              <a:buChar char="•"/>
            </a:pPr>
            <a:r>
              <a:rPr lang="zh-CN" dirty="0"/>
              <a:t>将一个数自乘得到其幂以及计算两个数的最大公因数的非常有效的算法。</a:t>
            </a:r>
            <a:endParaRPr lang="zh-CN" dirty="0"/>
          </a:p>
        </p:txBody>
      </p:sp>
      <p:sp>
        <p:nvSpPr>
          <p:cNvPr id="2" name="标题 1"/>
          <p:cNvSpPr>
            <a:spLocks noGrp="1"/>
          </p:cNvSpPr>
          <p:nvPr>
            <p:ph type="title"/>
          </p:nvPr>
        </p:nvSpPr>
        <p:spPr/>
        <p:txBody>
          <a:bodyPr/>
          <a:lstStyle/>
          <a:p>
            <a:r>
              <a:rPr dirty="0"/>
              <a:t>第二章 算法分析</a:t>
            </a:r>
            <a:endParaRPr dirty="0"/>
          </a:p>
        </p:txBody>
      </p:sp>
    </p:spTree>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a:sym typeface="+mn-ea"/>
              </a:rPr>
              <a:t>5.6</a:t>
            </a:r>
            <a:r>
              <a:rPr lang="en-US">
                <a:sym typeface="+mn-ea"/>
              </a:rPr>
              <a:t> </a:t>
            </a:r>
            <a:r>
              <a:rPr>
                <a:sym typeface="+mn-ea"/>
              </a:rPr>
              <a:t>可扩散列</a:t>
            </a:r>
            <a:endParaRPr>
              <a:sym typeface="+mn-ea"/>
            </a:endParaRPr>
          </a:p>
        </p:txBody>
      </p:sp>
      <p:sp>
        <p:nvSpPr>
          <p:cNvPr id="3" name="内容占位符 2"/>
          <p:cNvSpPr/>
          <p:nvPr>
            <p:ph idx="1"/>
          </p:nvPr>
        </p:nvSpPr>
        <p:spPr/>
        <p:txBody>
          <a:bodyPr>
            <a:normAutofit lnSpcReduction="20000"/>
          </a:bodyPr>
          <a:p>
            <a:r>
              <a:t>注意，所有未被分裂的树叶现在各由两个相邻目录项所指。因此</a:t>
            </a:r>
            <a:r>
              <a:rPr lang="zh-CN"/>
              <a:t>，</a:t>
            </a:r>
            <a:r>
              <a:t>虽然整个目录被重写，但是其他树叶</a:t>
            </a:r>
          </a:p>
          <a:p>
            <a:r>
              <a:t>都没有被实际访问。</a:t>
            </a:r>
          </a:p>
          <a:p/>
          <a:p>
            <a:r>
              <a:t>如果现在插入关键字000000，那么第</a:t>
            </a:r>
            <a:r>
              <a:rPr lang="zh-CN"/>
              <a:t>一</a:t>
            </a:r>
            <a:r>
              <a:t>片树叶就要被分裂</a:t>
            </a:r>
            <a:r>
              <a:rPr lang="zh-CN"/>
              <a:t>，</a:t>
            </a:r>
            <a:r>
              <a:t>生成d</a:t>
            </a:r>
            <a:r>
              <a:rPr lang="en-US" baseline="-25000"/>
              <a:t>L</a:t>
            </a:r>
            <a:r>
              <a:t>=3的两片树叶。由于D=3，故在目录</a:t>
            </a:r>
          </a:p>
          <a:p>
            <a:r>
              <a:t>中所做的惟一变化是000和001指针的更新。见图5-25。</a:t>
            </a:r>
          </a:p>
          <a:p/>
          <a:p/>
        </p:txBody>
      </p:sp>
      <p:pic>
        <p:nvPicPr>
          <p:cNvPr id="4" name="图片 3"/>
          <p:cNvPicPr>
            <a:picLocks noChangeAspect="1"/>
          </p:cNvPicPr>
          <p:nvPr/>
        </p:nvPicPr>
        <p:blipFill>
          <a:blip r:embed="rId1"/>
          <a:stretch>
            <a:fillRect/>
          </a:stretch>
        </p:blipFill>
        <p:spPr>
          <a:xfrm>
            <a:off x="3562350" y="3526790"/>
            <a:ext cx="5067300" cy="2895600"/>
          </a:xfrm>
          <a:prstGeom prst="rect">
            <a:avLst/>
          </a:prstGeom>
        </p:spPr>
      </p:pic>
      <p:pic>
        <p:nvPicPr>
          <p:cNvPr id="7" name="图片 6"/>
          <p:cNvPicPr>
            <a:picLocks noChangeAspect="1"/>
          </p:cNvPicPr>
          <p:nvPr/>
        </p:nvPicPr>
        <p:blipFill>
          <a:blip r:embed="rId2"/>
          <a:stretch>
            <a:fillRect/>
          </a:stretch>
        </p:blipFill>
        <p:spPr>
          <a:xfrm>
            <a:off x="4163695" y="6522085"/>
            <a:ext cx="3695700" cy="247650"/>
          </a:xfrm>
          <a:prstGeom prst="rect">
            <a:avLst/>
          </a:prstGeom>
        </p:spPr>
      </p:pic>
    </p:spTree>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a:sym typeface="+mn-ea"/>
              </a:rPr>
              <a:t>5.6</a:t>
            </a:r>
            <a:r>
              <a:rPr lang="en-US">
                <a:sym typeface="+mn-ea"/>
              </a:rPr>
              <a:t> </a:t>
            </a:r>
            <a:r>
              <a:rPr>
                <a:sym typeface="+mn-ea"/>
              </a:rPr>
              <a:t>可扩散列</a:t>
            </a:r>
            <a:endParaRPr>
              <a:sym typeface="+mn-ea"/>
            </a:endParaRPr>
          </a:p>
        </p:txBody>
      </p:sp>
      <p:sp>
        <p:nvSpPr>
          <p:cNvPr id="3" name="内容占位符 2"/>
          <p:cNvSpPr/>
          <p:nvPr>
            <p:ph idx="1"/>
          </p:nvPr>
        </p:nvSpPr>
        <p:spPr/>
        <p:txBody>
          <a:bodyPr>
            <a:normAutofit/>
          </a:bodyPr>
          <a:p>
            <a:r>
              <a:rPr lang="zh-CN"/>
              <a:t>这个非常简单的方法提供了对大型数据库Insert操作和Find操作的快速存取时间。这里，还有一些重要</a:t>
            </a:r>
            <a:endParaRPr lang="zh-CN"/>
          </a:p>
          <a:p>
            <a:r>
              <a:rPr lang="zh-CN"/>
              <a:t>细节我们尚未考虑。</a:t>
            </a:r>
            <a:endParaRPr lang="zh-CN"/>
          </a:p>
          <a:p>
            <a:endParaRPr lang="zh-CN"/>
          </a:p>
          <a:p>
            <a:r>
              <a:rPr lang="zh-CN"/>
              <a:t>首先，有可能当一片树叶的元素有多于D+1个前导位相同时需要多个目录分裂。例如，从原先的例子开</a:t>
            </a:r>
            <a:endParaRPr lang="zh-CN"/>
          </a:p>
          <a:p>
            <a:r>
              <a:rPr lang="zh-CN"/>
              <a:t>始，D=2，如果插入111010，111011，并在最后插</a:t>
            </a:r>
            <a:r>
              <a:rPr lang="zh-CN" altLang="en-US">
                <a:sym typeface="+mn-ea"/>
              </a:rPr>
              <a:t>入</a:t>
            </a:r>
            <a:r>
              <a:rPr lang="zh-CN"/>
              <a:t>111100，那么目录大小必须增加到4以区分五个关键</a:t>
            </a:r>
            <a:endParaRPr lang="zh-CN"/>
          </a:p>
          <a:p>
            <a:r>
              <a:rPr lang="zh-CN"/>
              <a:t>字。这是一个容易考虑到的细节，但是千万不要忘记它。</a:t>
            </a:r>
            <a:endParaRPr lang="zh-CN"/>
          </a:p>
          <a:p>
            <a:endParaRPr lang="zh-CN"/>
          </a:p>
          <a:p>
            <a:r>
              <a:rPr lang="zh-CN"/>
              <a:t>其次，存在重复关键字(duplicate key)的可能性；若存在多于</a:t>
            </a:r>
            <a:r>
              <a:rPr lang="en-US" altLang="zh-CN"/>
              <a:t>M</a:t>
            </a:r>
            <a:r>
              <a:rPr lang="zh-CN"/>
              <a:t>个重复关键字，则该算法根本无效。</a:t>
            </a:r>
            <a:endParaRPr lang="zh-CN"/>
          </a:p>
          <a:p>
            <a:r>
              <a:rPr lang="zh-CN"/>
              <a:t>此时，需要做出某些其他的安排。</a:t>
            </a:r>
            <a:endParaRPr lang="zh-CN"/>
          </a:p>
        </p:txBody>
      </p:sp>
    </p:spTree>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a:sym typeface="+mn-ea"/>
              </a:rPr>
              <a:t>5.6</a:t>
            </a:r>
            <a:r>
              <a:rPr lang="en-US">
                <a:sym typeface="+mn-ea"/>
              </a:rPr>
              <a:t> </a:t>
            </a:r>
            <a:r>
              <a:rPr>
                <a:sym typeface="+mn-ea"/>
              </a:rPr>
              <a:t>可扩散列</a:t>
            </a:r>
            <a:endParaRPr>
              <a:sym typeface="+mn-ea"/>
            </a:endParaRPr>
          </a:p>
        </p:txBody>
      </p:sp>
      <p:sp>
        <p:nvSpPr>
          <p:cNvPr id="3" name="内容占位符 2"/>
          <p:cNvSpPr/>
          <p:nvPr>
            <p:ph idx="1"/>
          </p:nvPr>
        </p:nvSpPr>
        <p:spPr/>
        <p:txBody>
          <a:bodyPr>
            <a:normAutofit lnSpcReduction="10000"/>
          </a:bodyPr>
          <a:p>
            <a:r>
              <a:t>这些可能性指出，这些比特完全随机是相当重要的，这可以通过把这些关键字散列到合理长的整数(因</a:t>
            </a:r>
          </a:p>
          <a:p>
            <a:r>
              <a:t>而是名字)来完成。</a:t>
            </a:r>
          </a:p>
          <a:p>
            <a:endParaRPr lang="zh-CN"/>
          </a:p>
          <a:p>
            <a:r>
              <a:rPr lang="zh-CN"/>
              <a:t>最后，我们介绍可扩散列的某些性能，这些性能是经过非常困难的分析后得到的。这些结果基于合理的</a:t>
            </a:r>
            <a:endParaRPr lang="zh-CN"/>
          </a:p>
          <a:p>
            <a:r>
              <a:rPr lang="zh-CN"/>
              <a:t>假设：位模式(bit pattern)是均匀分布的。</a:t>
            </a:r>
            <a:endParaRPr lang="zh-CN"/>
          </a:p>
          <a:p>
            <a:endParaRPr lang="zh-CN"/>
          </a:p>
          <a:p>
            <a:r>
              <a:rPr lang="zh-CN"/>
              <a:t>树叶的期望个数为(N/M)log</a:t>
            </a:r>
            <a:r>
              <a:rPr lang="en-US" altLang="zh-CN" baseline="-25000"/>
              <a:t>2</a:t>
            </a:r>
            <a:r>
              <a:rPr lang="zh-CN"/>
              <a:t>e。因此，平均树叶满的程度为ln2=0.69。这和B树是一样的，其实这完全</a:t>
            </a:r>
            <a:endParaRPr lang="zh-CN"/>
          </a:p>
          <a:p>
            <a:r>
              <a:rPr lang="zh-CN"/>
              <a:t>不奇怪，因为对于两种数据结构，当第(</a:t>
            </a:r>
            <a:r>
              <a:rPr lang="en-US" altLang="zh-CN"/>
              <a:t>M</a:t>
            </a:r>
            <a:r>
              <a:rPr lang="zh-CN"/>
              <a:t>+1)项被添加时，一些新的节点就建立起来。</a:t>
            </a:r>
            <a:endParaRPr lang="zh-CN"/>
          </a:p>
          <a:p>
            <a:endParaRPr lang="zh-CN"/>
          </a:p>
        </p:txBody>
      </p:sp>
    </p:spTree>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a:sym typeface="+mn-ea"/>
              </a:rPr>
              <a:t>5.6</a:t>
            </a:r>
            <a:r>
              <a:rPr lang="en-US">
                <a:sym typeface="+mn-ea"/>
              </a:rPr>
              <a:t> </a:t>
            </a:r>
            <a:r>
              <a:rPr>
                <a:sym typeface="+mn-ea"/>
              </a:rPr>
              <a:t>可扩散列</a:t>
            </a:r>
            <a:endParaRPr>
              <a:sym typeface="+mn-ea"/>
            </a:endParaRPr>
          </a:p>
        </p:txBody>
      </p:sp>
      <p:sp>
        <p:nvSpPr>
          <p:cNvPr id="3" name="内容占位符 2"/>
          <p:cNvSpPr/>
          <p:nvPr>
            <p:ph idx="1"/>
          </p:nvPr>
        </p:nvSpPr>
        <p:spPr/>
        <p:txBody>
          <a:bodyPr>
            <a:normAutofit lnSpcReduction="10000"/>
          </a:bodyPr>
          <a:p>
            <a:r>
              <a:rPr lang="zh-CN"/>
              <a:t>更惊奇的结果是，目录的期望大小(换句话说即2</a:t>
            </a:r>
            <a:r>
              <a:rPr lang="zh-CN" baseline="30000"/>
              <a:t>D</a:t>
            </a:r>
            <a:r>
              <a:rPr lang="zh-CN"/>
              <a:t>)为</a:t>
            </a:r>
            <a:r>
              <a:rPr lang="zh-CN" b="1"/>
              <a:t>O</a:t>
            </a:r>
            <a:r>
              <a:rPr lang="zh-CN"/>
              <a:t>(N</a:t>
            </a:r>
            <a:r>
              <a:rPr lang="zh-CN" baseline="30000"/>
              <a:t>1+1/M</a:t>
            </a:r>
            <a:r>
              <a:rPr lang="en-US" altLang="zh-CN" baseline="30000"/>
              <a:t> </a:t>
            </a:r>
            <a:r>
              <a:rPr lang="zh-CN"/>
              <a:t>/</a:t>
            </a:r>
            <a:r>
              <a:rPr lang="en-US" altLang="zh-CN"/>
              <a:t> </a:t>
            </a:r>
            <a:r>
              <a:rPr lang="zh-CN"/>
              <a:t>M)。如果</a:t>
            </a:r>
            <a:r>
              <a:rPr lang="en-US" altLang="zh-CN"/>
              <a:t>M</a:t>
            </a:r>
            <a:r>
              <a:rPr lang="zh-CN"/>
              <a:t>很小，那么目录可能过分地大。</a:t>
            </a:r>
            <a:endParaRPr lang="zh-CN"/>
          </a:p>
          <a:p>
            <a:r>
              <a:rPr lang="zh-CN"/>
              <a:t>在这种情况下，我们可以让树叶包含指向记录的指针而不是实际的记录，这样可以增加M的值。为了维</a:t>
            </a:r>
            <a:endParaRPr lang="zh-CN"/>
          </a:p>
          <a:p>
            <a:r>
              <a:rPr lang="zh-CN"/>
              <a:t>持更小的目录，可以把第二个磁盘访问添加到每个Find操作中去。如果目录太大装不进主存，那么第二</a:t>
            </a:r>
            <a:endParaRPr lang="zh-CN"/>
          </a:p>
          <a:p>
            <a:r>
              <a:rPr lang="zh-CN"/>
              <a:t>个磁盘访问怎么说也还是需要的。</a:t>
            </a:r>
            <a:endParaRPr lang="zh-CN"/>
          </a:p>
        </p:txBody>
      </p:sp>
    </p:spTree>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a:sym typeface="+mn-ea"/>
              </a:rPr>
              <a:t>总结</a:t>
            </a:r>
            <a:endParaRPr>
              <a:sym typeface="+mn-ea"/>
            </a:endParaRPr>
          </a:p>
        </p:txBody>
      </p:sp>
      <p:sp>
        <p:nvSpPr>
          <p:cNvPr id="3" name="内容占位符 2"/>
          <p:cNvSpPr/>
          <p:nvPr>
            <p:ph idx="1"/>
          </p:nvPr>
        </p:nvSpPr>
        <p:spPr/>
        <p:txBody>
          <a:bodyPr>
            <a:normAutofit lnSpcReduction="10000"/>
          </a:bodyPr>
          <a:p>
            <a:r>
              <a:t>散列表可以用来以</a:t>
            </a:r>
            <a:r>
              <a:rPr>
                <a:solidFill>
                  <a:srgbClr val="FF0000"/>
                </a:solidFill>
              </a:rPr>
              <a:t>常数平均时间</a:t>
            </a:r>
            <a:r>
              <a:t>实现Insert和Find操作。当使用散列表时，注意诸如</a:t>
            </a:r>
            <a:r>
              <a:rPr>
                <a:solidFill>
                  <a:srgbClr val="FF0000"/>
                </a:solidFill>
              </a:rPr>
              <a:t>装填因子</a:t>
            </a:r>
            <a:r>
              <a:t>这样的细</a:t>
            </a:r>
          </a:p>
          <a:p>
            <a:r>
              <a:t>节是特别重要的，否则时间界将不再有效。当关键字不是短串或整数时，仔细选择散列函数也是很重要</a:t>
            </a:r>
          </a:p>
          <a:p>
            <a:r>
              <a:t>的。</a:t>
            </a:r>
          </a:p>
          <a:p/>
          <a:p>
            <a:r>
              <a:t>对于</a:t>
            </a:r>
            <a:r>
              <a:rPr>
                <a:solidFill>
                  <a:srgbClr val="FF0000"/>
                </a:solidFill>
              </a:rPr>
              <a:t>分离连接散列法</a:t>
            </a:r>
            <a:r>
              <a:t>，虽然装填因子不很大时性能并不明显降低，但装填因子还是应该接近于1。对于</a:t>
            </a:r>
          </a:p>
          <a:p>
            <a:r>
              <a:rPr>
                <a:solidFill>
                  <a:srgbClr val="FF0000"/>
                </a:solidFill>
              </a:rPr>
              <a:t>开放定址散列算法</a:t>
            </a:r>
            <a:r>
              <a:t>，除非完全不可避免，否则装填因子</a:t>
            </a:r>
            <a:r>
              <a:rPr>
                <a:solidFill>
                  <a:srgbClr val="FF0000"/>
                </a:solidFill>
              </a:rPr>
              <a:t>不应该超过0.5</a:t>
            </a:r>
            <a:r>
              <a:t>。如果使用</a:t>
            </a:r>
            <a:r>
              <a:rPr>
                <a:solidFill>
                  <a:srgbClr val="FF0000"/>
                </a:solidFill>
              </a:rPr>
              <a:t>线性探测</a:t>
            </a:r>
            <a:r>
              <a:t>，那么性能</a:t>
            </a:r>
          </a:p>
          <a:p>
            <a:r>
              <a:t>随着装填因子接近于1将急速下降。</a:t>
            </a:r>
            <a:r>
              <a:rPr>
                <a:solidFill>
                  <a:srgbClr val="FF0000"/>
                </a:solidFill>
              </a:rPr>
              <a:t>再散列</a:t>
            </a:r>
            <a:r>
              <a:t>运算可以通过使表增长(或收缩)来实现，这样将会保持合理</a:t>
            </a:r>
          </a:p>
          <a:p>
            <a:r>
              <a:t>的装填因子。对于空间紧缺并且不可能声明巨大散列表的情况，这是很重要的。</a:t>
            </a:r>
          </a:p>
          <a:p/>
          <a:p/>
        </p:txBody>
      </p:sp>
    </p:spTree>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a:sym typeface="+mn-ea"/>
              </a:rPr>
              <a:t>总结</a:t>
            </a:r>
            <a:endParaRPr>
              <a:sym typeface="+mn-ea"/>
            </a:endParaRPr>
          </a:p>
        </p:txBody>
      </p:sp>
      <p:sp>
        <p:nvSpPr>
          <p:cNvPr id="3" name="内容占位符 2"/>
          <p:cNvSpPr/>
          <p:nvPr>
            <p:ph idx="1"/>
          </p:nvPr>
        </p:nvSpPr>
        <p:spPr/>
        <p:txBody>
          <a:bodyPr>
            <a:normAutofit lnSpcReduction="10000"/>
          </a:bodyPr>
          <a:p>
            <a:r>
              <a:t>二叉查找树也可以用来实现Insert和Find运算。虽然平均时间界为</a:t>
            </a:r>
            <a:r>
              <a:rPr b="1"/>
              <a:t>O</a:t>
            </a:r>
            <a:r>
              <a:t>(logN)，但是二叉查找树也支持那</a:t>
            </a:r>
          </a:p>
          <a:p>
            <a:r>
              <a:t>些需要序的例程从而更强大。</a:t>
            </a:r>
            <a:r>
              <a:rPr>
                <a:solidFill>
                  <a:srgbClr val="FF0000"/>
                </a:solidFill>
              </a:rPr>
              <a:t>使用散列表不可能找出最小元素</a:t>
            </a:r>
            <a:r>
              <a:t>。除非准确知道一个字符串，否则散列表</a:t>
            </a:r>
          </a:p>
          <a:p>
            <a:r>
              <a:t>也不可能有效地查找它。二叉查找树可以迅速找到在</a:t>
            </a:r>
            <a:r>
              <a:rPr>
                <a:solidFill>
                  <a:srgbClr val="FF0000"/>
                </a:solidFill>
              </a:rPr>
              <a:t>一定范围内</a:t>
            </a:r>
            <a:r>
              <a:t>的所有项，散列表是做不到的。不仅如</a:t>
            </a:r>
          </a:p>
          <a:p>
            <a:r>
              <a:t>此，</a:t>
            </a:r>
            <a:r>
              <a:rPr b="1"/>
              <a:t>O</a:t>
            </a:r>
            <a:r>
              <a:t>(logN)这个时间界也不必比</a:t>
            </a:r>
            <a:r>
              <a:rPr b="1"/>
              <a:t>O</a:t>
            </a:r>
            <a:r>
              <a:t>(1)大那么多、这特别是因为使用查找树不需要乘法和除法。</a:t>
            </a:r>
          </a:p>
          <a:p/>
          <a:p>
            <a:r>
              <a:t>另一方面，散列的最坏情况一般来自于实现的缺憾，而有序的输入却可能使二叉树运行得很差。平衡查</a:t>
            </a:r>
          </a:p>
          <a:p>
            <a:r>
              <a:t>找树实现的代价相当高，因此，如果不需要序的信息以及对输入是否被排序有怀疑，那么就应该选择散</a:t>
            </a:r>
          </a:p>
          <a:p>
            <a:r>
              <a:t>列这种数据结构。</a:t>
            </a:r>
          </a:p>
          <a:p/>
          <a:p>
            <a:r>
              <a:t>散列有着丰富的应用。编译器使用散列表跟踪源代码中声明的变量。这种数据结构叫做符号表</a:t>
            </a:r>
          </a:p>
          <a:p>
            <a:r>
              <a:t>(symboltable)。散列表是这种问题的理想应用，因为只有Insert和Find要运行。标识符一般都不长，</a:t>
            </a:r>
          </a:p>
          <a:p>
            <a:r>
              <a:t>因此其散列函数能够迅速被算出。</a:t>
            </a:r>
          </a:p>
        </p:txBody>
      </p:sp>
    </p:spTree>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a:sym typeface="+mn-ea"/>
              </a:rPr>
              <a:t>总结</a:t>
            </a:r>
            <a:endParaRPr>
              <a:sym typeface="+mn-ea"/>
            </a:endParaRPr>
          </a:p>
        </p:txBody>
      </p:sp>
      <p:sp>
        <p:nvSpPr>
          <p:cNvPr id="3" name="内容占位符 2"/>
          <p:cNvSpPr/>
          <p:nvPr>
            <p:ph idx="1"/>
          </p:nvPr>
        </p:nvSpPr>
        <p:spPr/>
        <p:txBody>
          <a:bodyPr>
            <a:normAutofit lnSpcReduction="10000"/>
          </a:bodyPr>
          <a:p>
            <a:r>
              <a:t>散列表对于任何</a:t>
            </a:r>
            <a:r>
              <a:rPr>
                <a:solidFill>
                  <a:srgbClr val="FF0000"/>
                </a:solidFill>
              </a:rPr>
              <a:t>图论问题</a:t>
            </a:r>
            <a:r>
              <a:t>都是有用的，在图论问题中，节点都有实际的名字而不是数字。这里，当输入</a:t>
            </a:r>
          </a:p>
          <a:p>
            <a:r>
              <a:t>被读进的时候，顶点则按照它们出现的顺序从1开始指定为一些整数再有，输</a:t>
            </a:r>
            <a:r>
              <a:rPr lang="zh-CN" altLang="en-US">
                <a:sym typeface="+mn-ea"/>
              </a:rPr>
              <a:t>入</a:t>
            </a:r>
            <a:r>
              <a:t>很可能有一组一组依字</a:t>
            </a:r>
          </a:p>
          <a:p>
            <a:r>
              <a:t>母顺序排列的项。例如，顶点可以是计算机。此时，如果一个特定的计算中心把它的计算机列表成为</a:t>
            </a:r>
          </a:p>
          <a:p>
            <a:r>
              <a:t>ibm1，ibm2，ibm3，等等，那么，若使用查找树则在效率方面可能会有戏剧性的效果。</a:t>
            </a:r>
          </a:p>
          <a:p/>
          <a:p>
            <a:r>
              <a:t>散列表的第三种常见的用途是在为</a:t>
            </a:r>
            <a:r>
              <a:rPr>
                <a:solidFill>
                  <a:srgbClr val="FF0000"/>
                </a:solidFill>
              </a:rPr>
              <a:t>游戏编制的程序</a:t>
            </a:r>
            <a:r>
              <a:t>中。当程序搜索游戏的不同的行时，它跟踪通过计算</a:t>
            </a:r>
          </a:p>
          <a:p>
            <a:r>
              <a:t>基于位置的散列函数而看到的一些位置。如果同样的位置再出现，程序通常通过简单移动变换来避免昂</a:t>
            </a:r>
          </a:p>
          <a:p>
            <a:r>
              <a:t>贵的重复计算。游戏程序的这种一般特点叫做变换表(trans</a:t>
            </a:r>
            <a:r>
              <a:rPr lang="en-US"/>
              <a:t>p</a:t>
            </a:r>
            <a:r>
              <a:t>osition table) 。</a:t>
            </a:r>
          </a:p>
        </p:txBody>
      </p:sp>
    </p:spTree>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a:sym typeface="+mn-ea"/>
              </a:rPr>
              <a:t>总结</a:t>
            </a:r>
            <a:endParaRPr>
              <a:sym typeface="+mn-ea"/>
            </a:endParaRPr>
          </a:p>
        </p:txBody>
      </p:sp>
      <p:sp>
        <p:nvSpPr>
          <p:cNvPr id="3" name="内容占位符 2"/>
          <p:cNvSpPr/>
          <p:nvPr>
            <p:ph idx="1"/>
          </p:nvPr>
        </p:nvSpPr>
        <p:spPr/>
        <p:txBody>
          <a:bodyPr>
            <a:normAutofit/>
          </a:bodyPr>
          <a:p>
            <a:r>
              <a:t>散列的另一个用途是</a:t>
            </a:r>
            <a:r>
              <a:rPr>
                <a:solidFill>
                  <a:srgbClr val="FF0000"/>
                </a:solidFill>
              </a:rPr>
              <a:t>在线拼写检验程序</a:t>
            </a:r>
            <a:r>
              <a:t>。如果错拼检测(与正确性相比)更重要.那么整个目录可以被再</a:t>
            </a:r>
          </a:p>
          <a:p>
            <a:r>
              <a:t>散列，单词则可以在常数时间内被检测。散列表很适合这项工作，因为以字母顺序排列单词并不重要；</a:t>
            </a:r>
          </a:p>
          <a:p>
            <a:r>
              <a:t>而以它们在文件中出现的顺序显示出错误拼写当然是可接受的</a:t>
            </a:r>
            <a:r>
              <a:rPr lang="zh-CN"/>
              <a:t>。</a:t>
            </a:r>
            <a:endParaRPr lang="zh-CN"/>
          </a:p>
          <a:p>
            <a:endParaRPr lang="zh-CN"/>
          </a:p>
          <a:p>
            <a:r>
              <a:rPr lang="zh-CN"/>
              <a:t>我们通过返回到第1章的字谜问题来结束这一章。如果使用第1章中描述的第二个算法，并且假设最大单</a:t>
            </a:r>
            <a:endParaRPr lang="zh-CN"/>
          </a:p>
          <a:p>
            <a:r>
              <a:rPr lang="zh-CN"/>
              <a:t>词的大小是某个小常数，那么读</a:t>
            </a:r>
            <a:r>
              <a:rPr lang="zh-CN" altLang="en-US">
                <a:sym typeface="+mn-ea"/>
              </a:rPr>
              <a:t>入</a:t>
            </a:r>
            <a:r>
              <a:rPr lang="zh-CN"/>
              <a:t>包含W个单词的词典并把它放</a:t>
            </a:r>
            <a:r>
              <a:rPr lang="zh-CN" altLang="en-US">
                <a:sym typeface="+mn-ea"/>
              </a:rPr>
              <a:t>入</a:t>
            </a:r>
            <a:r>
              <a:rPr lang="zh-CN"/>
              <a:t>散列表的时间是</a:t>
            </a:r>
            <a:r>
              <a:rPr lang="zh-CN" b="1"/>
              <a:t>O</a:t>
            </a:r>
            <a:r>
              <a:rPr lang="zh-CN"/>
              <a:t>(W)。这个时间很可</a:t>
            </a:r>
            <a:endParaRPr lang="zh-CN"/>
          </a:p>
          <a:p>
            <a:r>
              <a:rPr lang="zh-CN"/>
              <a:t>能由磁盘I/O而不是由那些散列例程起支配作用。算法的其余部分将对每一个四元组(行，列，方向，字</a:t>
            </a:r>
            <a:endParaRPr lang="zh-CN"/>
          </a:p>
          <a:p>
            <a:r>
              <a:rPr lang="zh-CN"/>
              <a:t>符数)测试一个单词是否出现。由于每次查询时间为</a:t>
            </a:r>
            <a:r>
              <a:rPr lang="zh-CN" b="1"/>
              <a:t>O</a:t>
            </a:r>
            <a:r>
              <a:rPr lang="zh-CN"/>
              <a:t>(1)，而只存在常数个方向(8)和每个单词的字符，</a:t>
            </a:r>
            <a:endParaRPr lang="zh-CN"/>
          </a:p>
          <a:p>
            <a:r>
              <a:rPr lang="zh-CN"/>
              <a:t>因此这一阶段的运行时间为</a:t>
            </a:r>
            <a:r>
              <a:rPr lang="zh-CN" b="1"/>
              <a:t>O</a:t>
            </a:r>
            <a:r>
              <a:rPr lang="zh-CN"/>
              <a:t>(R·C)。总的运行时间是</a:t>
            </a:r>
            <a:r>
              <a:rPr lang="zh-CN" b="1"/>
              <a:t>O</a:t>
            </a:r>
            <a:r>
              <a:rPr lang="zh-CN"/>
              <a:t>(R·C+W)，它是对原始</a:t>
            </a:r>
            <a:r>
              <a:rPr lang="zh-CN" b="1"/>
              <a:t>O</a:t>
            </a:r>
            <a:r>
              <a:rPr lang="zh-CN"/>
              <a:t>(R·C·W)的明显的改进。</a:t>
            </a:r>
            <a:endParaRPr lang="zh-CN"/>
          </a:p>
          <a:p>
            <a:r>
              <a:rPr lang="zh-CN"/>
              <a:t>我们还可以做进一步的优化，它能够降低实际的运行时间。这些将在练习中描述。</a:t>
            </a:r>
            <a:endParaRPr lang="zh-CN"/>
          </a:p>
        </p:txBody>
      </p:sp>
    </p:spTree>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sym typeface="+mn-ea"/>
              </a:rPr>
              <a:t>第</a:t>
            </a:r>
            <a:r>
              <a:rPr lang="en-US" altLang="zh-CN">
                <a:sym typeface="+mn-ea"/>
              </a:rPr>
              <a:t>6</a:t>
            </a:r>
            <a:r>
              <a:rPr lang="zh-CN" altLang="en-US">
                <a:sym typeface="+mn-ea"/>
              </a:rPr>
              <a:t>章</a:t>
            </a:r>
            <a:r>
              <a:rPr lang="en-US" altLang="zh-CN">
                <a:sym typeface="+mn-ea"/>
              </a:rPr>
              <a:t> </a:t>
            </a:r>
            <a:r>
              <a:rPr lang="zh-CN" altLang="en-US">
                <a:sym typeface="+mn-ea"/>
              </a:rPr>
              <a:t>优先队列（堆）</a:t>
            </a:r>
            <a:endParaRPr lang="zh-CN" altLang="en-US">
              <a:sym typeface="+mn-ea"/>
            </a:endParaRPr>
          </a:p>
        </p:txBody>
      </p:sp>
      <p:sp>
        <p:nvSpPr>
          <p:cNvPr id="3" name="内容占位符 2"/>
          <p:cNvSpPr/>
          <p:nvPr>
            <p:ph idx="1"/>
          </p:nvPr>
        </p:nvSpPr>
        <p:spPr/>
        <p:txBody>
          <a:bodyPr>
            <a:normAutofit/>
          </a:bodyPr>
          <a:p>
            <a:r>
              <a:rPr lang="zh-CN"/>
              <a:t>虽然发送到打印机的作业一般被放到队列中，但这未必总是最好的做法。例如，可能有一项作业</a:t>
            </a:r>
            <a:r>
              <a:rPr lang="zh-CN">
                <a:solidFill>
                  <a:srgbClr val="FF0000"/>
                </a:solidFill>
              </a:rPr>
              <a:t>特别重</a:t>
            </a:r>
            <a:endParaRPr lang="zh-CN">
              <a:solidFill>
                <a:srgbClr val="FF0000"/>
              </a:solidFill>
            </a:endParaRPr>
          </a:p>
          <a:p>
            <a:r>
              <a:rPr lang="zh-CN">
                <a:solidFill>
                  <a:srgbClr val="FF0000"/>
                </a:solidFill>
              </a:rPr>
              <a:t>要</a:t>
            </a:r>
            <a:r>
              <a:rPr lang="zh-CN"/>
              <a:t>，因此希望只要打印机一有空闲就来处理这项作业。反过来，若在打印机有空时正好有多个单页的作</a:t>
            </a:r>
            <a:endParaRPr lang="zh-CN"/>
          </a:p>
          <a:p>
            <a:r>
              <a:rPr lang="zh-CN"/>
              <a:t>业及一项100页的作业等待打印，则更合理的做法也许是最后处理长的作业，尽管它不是最后提交上来</a:t>
            </a:r>
            <a:endParaRPr lang="zh-CN"/>
          </a:p>
          <a:p>
            <a:r>
              <a:rPr lang="zh-CN"/>
              <a:t>的。(不幸的是，大多数系统并不这么做，有时可能特别令人烦恼。)</a:t>
            </a:r>
            <a:endParaRPr lang="zh-CN"/>
          </a:p>
          <a:p>
            <a:endParaRPr lang="zh-CN"/>
          </a:p>
          <a:p>
            <a:r>
              <a:rPr lang="zh-CN"/>
              <a:t>类似地，在多用户环境中，操作系统调度程序必须决定在若干进程中运行哪个进程。一般一个进程只能</a:t>
            </a:r>
            <a:endParaRPr lang="zh-CN"/>
          </a:p>
          <a:p>
            <a:r>
              <a:rPr lang="zh-CN"/>
              <a:t>被允许运行一个固定的时间片。一种算法是使用一个队列。开始时作业被放到队列的末尾。调度程序将</a:t>
            </a:r>
            <a:endParaRPr lang="zh-CN"/>
          </a:p>
          <a:p>
            <a:r>
              <a:rPr lang="zh-CN"/>
              <a:t>反复提取队列中的第一个作业并运行它，直到运行完毕或者该作业的时间片用完，并在作业未被运行完</a:t>
            </a:r>
            <a:endParaRPr lang="zh-CN"/>
          </a:p>
          <a:p>
            <a:r>
              <a:rPr lang="zh-CN"/>
              <a:t>毕时把它放到队列的末尾。这种策略一般并不太合适，因为一些很短的作业由于一味等待运行而要花费</a:t>
            </a:r>
            <a:endParaRPr lang="zh-CN"/>
          </a:p>
          <a:p>
            <a:r>
              <a:rPr lang="zh-CN"/>
              <a:t>很长的时间去处理。一般说来，短的作业要尽可能快地结束，这一点很重要，因此在已经被运行的作业</a:t>
            </a:r>
            <a:endParaRPr lang="zh-CN"/>
          </a:p>
          <a:p>
            <a:r>
              <a:rPr lang="zh-CN"/>
              <a:t>当中这些短作业应该拥有优先权。此外，有些作业虽不短小但也很重要，也应该拥有优先权。</a:t>
            </a:r>
            <a:endParaRPr lang="zh-CN"/>
          </a:p>
        </p:txBody>
      </p:sp>
    </p:spTree>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sym typeface="+mn-ea"/>
              </a:rPr>
              <a:t>第</a:t>
            </a:r>
            <a:r>
              <a:rPr lang="en-US" altLang="zh-CN">
                <a:sym typeface="+mn-ea"/>
              </a:rPr>
              <a:t>6</a:t>
            </a:r>
            <a:r>
              <a:rPr lang="zh-CN" altLang="en-US">
                <a:sym typeface="+mn-ea"/>
              </a:rPr>
              <a:t>章</a:t>
            </a:r>
            <a:r>
              <a:rPr lang="en-US" altLang="zh-CN">
                <a:sym typeface="+mn-ea"/>
              </a:rPr>
              <a:t> </a:t>
            </a:r>
            <a:r>
              <a:rPr lang="zh-CN" altLang="en-US">
                <a:sym typeface="+mn-ea"/>
              </a:rPr>
              <a:t>优先队列（堆）</a:t>
            </a:r>
            <a:endParaRPr lang="zh-CN" altLang="en-US">
              <a:sym typeface="+mn-ea"/>
            </a:endParaRPr>
          </a:p>
        </p:txBody>
      </p:sp>
      <p:sp>
        <p:nvSpPr>
          <p:cNvPr id="3" name="内容占位符 2"/>
          <p:cNvSpPr/>
          <p:nvPr>
            <p:ph idx="1"/>
          </p:nvPr>
        </p:nvSpPr>
        <p:spPr/>
        <p:txBody>
          <a:bodyPr>
            <a:normAutofit/>
          </a:bodyPr>
          <a:p>
            <a:r>
              <a:rPr lang="zh-CN"/>
              <a:t>这种特殊的应用似乎需要一类特殊的队列，我们称之为</a:t>
            </a:r>
            <a:r>
              <a:rPr lang="zh-CN">
                <a:solidFill>
                  <a:srgbClr val="FF0000"/>
                </a:solidFill>
              </a:rPr>
              <a:t>优先队列</a:t>
            </a:r>
            <a:r>
              <a:rPr lang="zh-CN"/>
              <a:t>(priority queue)。特别地，我们将讨</a:t>
            </a:r>
            <a:endParaRPr lang="zh-CN"/>
          </a:p>
          <a:p>
            <a:r>
              <a:rPr lang="zh-CN"/>
              <a:t>论</a:t>
            </a:r>
            <a:endParaRPr lang="zh-CN"/>
          </a:p>
          <a:p>
            <a:pPr marL="285750" indent="-285750">
              <a:buFont typeface="Arial" panose="020B0604020202020204" pitchFamily="34" charset="0"/>
              <a:buChar char="•"/>
            </a:pPr>
            <a:r>
              <a:rPr lang="zh-CN"/>
              <a:t>优先队列ADT的有效实现。</a:t>
            </a:r>
            <a:endParaRPr lang="zh-CN"/>
          </a:p>
          <a:p>
            <a:pPr marL="285750" indent="-285750">
              <a:buFont typeface="Arial" panose="020B0604020202020204" pitchFamily="34" charset="0"/>
              <a:buChar char="•"/>
            </a:pPr>
            <a:r>
              <a:rPr lang="zh-CN"/>
              <a:t>优先队列的使用。</a:t>
            </a:r>
            <a:endParaRPr lang="zh-CN"/>
          </a:p>
          <a:p>
            <a:pPr marL="285750" indent="-285750">
              <a:buFont typeface="Arial" panose="020B0604020202020204" pitchFamily="34" charset="0"/>
              <a:buChar char="•"/>
            </a:pPr>
            <a:r>
              <a:rPr lang="zh-CN"/>
              <a:t>优先队列的高级实现。</a:t>
            </a:r>
            <a:endParaRPr lang="zh-CN"/>
          </a:p>
          <a:p>
            <a:pPr marL="285750" indent="-285750"/>
            <a:endParaRPr lang="zh-CN"/>
          </a:p>
          <a:p>
            <a:r>
              <a:rPr lang="zh-CN"/>
              <a:t>我们将看到的这类数据结构属于计算机科学中最讲究的一种。</a:t>
            </a:r>
            <a:endParaRPr lang="zh-CN"/>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lnSpcReduction="20000"/>
          </a:bodyPr>
          <a:lstStyle/>
          <a:p>
            <a:r>
              <a:rPr lang="zh-CN" dirty="0">
                <a:solidFill>
                  <a:srgbClr val="FF0000"/>
                </a:solidFill>
              </a:rPr>
              <a:t>估计算法资源消耗</a:t>
            </a:r>
            <a:r>
              <a:rPr lang="zh-CN" dirty="0"/>
              <a:t>所需的分析是一个理论问题，因此</a:t>
            </a:r>
            <a:r>
              <a:rPr lang="zh-CN" dirty="0">
                <a:solidFill>
                  <a:srgbClr val="FF0000"/>
                </a:solidFill>
              </a:rPr>
              <a:t>需要一套正式的系统架构</a:t>
            </a:r>
            <a:r>
              <a:rPr lang="zh-CN" dirty="0"/>
              <a:t>。我们先从某些数学定义</a:t>
            </a:r>
            <a:endParaRPr lang="zh-CN" dirty="0"/>
          </a:p>
          <a:p>
            <a:r>
              <a:rPr lang="zh-CN" dirty="0"/>
              <a:t>开始。</a:t>
            </a:r>
            <a:endParaRPr lang="zh-CN" dirty="0"/>
          </a:p>
          <a:p>
            <a:endParaRPr lang="zh-CN" dirty="0"/>
          </a:p>
          <a:p>
            <a:r>
              <a:rPr lang="zh-CN" dirty="0"/>
              <a:t>全书将使用下列四个定义：</a:t>
            </a:r>
            <a:endParaRPr lang="zh-CN" dirty="0"/>
          </a:p>
          <a:p>
            <a:endParaRPr lang="zh-CN" dirty="0"/>
          </a:p>
          <a:p>
            <a:r>
              <a:rPr lang="zh-CN" b="1" dirty="0"/>
              <a:t>定义：</a:t>
            </a:r>
            <a:r>
              <a:rPr lang="zh-CN" dirty="0"/>
              <a:t>如果存在正常数c和n</a:t>
            </a:r>
            <a:r>
              <a:rPr lang="en-US" altLang="zh-CN" baseline="-25000" dirty="0"/>
              <a:t>0</a:t>
            </a:r>
            <a:r>
              <a:rPr lang="zh-CN" dirty="0"/>
              <a:t>，使得当N≥n</a:t>
            </a:r>
            <a:r>
              <a:rPr lang="en-US" altLang="zh-CN" baseline="-25000" dirty="0"/>
              <a:t>0</a:t>
            </a:r>
            <a:r>
              <a:rPr lang="zh-CN" dirty="0"/>
              <a:t>时T(N</a:t>
            </a:r>
            <a:r>
              <a:rPr lang="en-US" altLang="zh-CN" dirty="0"/>
              <a:t>)</a:t>
            </a:r>
            <a:r>
              <a:rPr lang="zh-CN" dirty="0"/>
              <a:t>≤cf(N)，则记为T(N)</a:t>
            </a:r>
            <a:r>
              <a:rPr lang="en-US" altLang="zh-CN" dirty="0"/>
              <a:t> </a:t>
            </a:r>
            <a:r>
              <a:rPr lang="zh-CN" dirty="0"/>
              <a:t>=</a:t>
            </a:r>
            <a:r>
              <a:rPr lang="en-US" altLang="zh-CN" dirty="0"/>
              <a:t> </a:t>
            </a:r>
            <a:r>
              <a:rPr lang="en-US" altLang="zh-CN" b="1" dirty="0"/>
              <a:t>O</a:t>
            </a:r>
            <a:r>
              <a:rPr lang="zh-CN" dirty="0"/>
              <a:t>(f(N))。</a:t>
            </a:r>
            <a:endParaRPr lang="zh-CN" dirty="0"/>
          </a:p>
          <a:p>
            <a:endParaRPr lang="zh-CN" dirty="0"/>
          </a:p>
          <a:p>
            <a:r>
              <a:rPr lang="zh-CN" b="1" dirty="0"/>
              <a:t>定义：</a:t>
            </a:r>
            <a:r>
              <a:rPr lang="zh-CN" dirty="0"/>
              <a:t>如果存在正常数</a:t>
            </a:r>
            <a:r>
              <a:rPr lang="en-US" altLang="zh-CN" dirty="0"/>
              <a:t>c</a:t>
            </a:r>
            <a:r>
              <a:rPr lang="zh-CN" dirty="0"/>
              <a:t>和n</a:t>
            </a:r>
            <a:r>
              <a:rPr lang="en-US" altLang="zh-CN" baseline="-25000" dirty="0"/>
              <a:t>0</a:t>
            </a:r>
            <a:r>
              <a:rPr lang="zh-CN" altLang="en-US" dirty="0"/>
              <a:t>，</a:t>
            </a:r>
            <a:r>
              <a:rPr lang="zh-CN" dirty="0">
                <a:sym typeface="+mn-ea"/>
              </a:rPr>
              <a:t>使得当N≥n</a:t>
            </a:r>
            <a:r>
              <a:rPr lang="en-US" altLang="zh-CN" baseline="-25000" dirty="0">
                <a:sym typeface="+mn-ea"/>
              </a:rPr>
              <a:t>0</a:t>
            </a:r>
            <a:r>
              <a:rPr lang="zh-CN" dirty="0">
                <a:sym typeface="+mn-ea"/>
              </a:rPr>
              <a:t>时</a:t>
            </a:r>
            <a:r>
              <a:rPr lang="zh-CN" dirty="0"/>
              <a:t>T(N)</a:t>
            </a:r>
            <a:r>
              <a:rPr lang="zh-CN" dirty="0">
                <a:sym typeface="+mn-ea"/>
              </a:rPr>
              <a:t>≥</a:t>
            </a:r>
            <a:r>
              <a:rPr lang="zh-CN" dirty="0"/>
              <a:t>cg(N)，则记为T(N) =</a:t>
            </a:r>
            <a:r>
              <a:rPr lang="en-US" altLang="zh-CN" dirty="0"/>
              <a:t> </a:t>
            </a:r>
            <a:r>
              <a:rPr lang="en-US" altLang="zh-CN" dirty="0">
                <a:latin typeface="宋体" panose="02010600030101010101" pitchFamily="2" charset="-122"/>
                <a:ea typeface="宋体" panose="02010600030101010101" pitchFamily="2" charset="-122"/>
                <a:cs typeface="Arial" panose="020B0604020202020204" pitchFamily="34" charset="0"/>
              </a:rPr>
              <a:t>Ω</a:t>
            </a:r>
            <a:r>
              <a:rPr lang="zh-CN" dirty="0"/>
              <a:t>(g(N))。</a:t>
            </a:r>
            <a:endParaRPr lang="zh-CN" dirty="0"/>
          </a:p>
          <a:p>
            <a:endParaRPr lang="en-US" altLang="zh-CN" dirty="0"/>
          </a:p>
          <a:p>
            <a:r>
              <a:rPr lang="en-US" altLang="zh-CN" b="1" dirty="0"/>
              <a:t>定义：</a:t>
            </a:r>
            <a:r>
              <a:rPr lang="en-US" altLang="zh-CN" dirty="0"/>
              <a:t>T(N) = </a:t>
            </a:r>
            <a:r>
              <a:rPr lang="en-US" altLang="zh-CN" b="1" dirty="0">
                <a:latin typeface="宋体" panose="02010600030101010101" pitchFamily="2" charset="-122"/>
                <a:ea typeface="宋体" panose="02010600030101010101" pitchFamily="2" charset="-122"/>
              </a:rPr>
              <a:t>Θ</a:t>
            </a:r>
            <a:r>
              <a:rPr lang="en-US" altLang="zh-CN" dirty="0"/>
              <a:t>(h(N))</a:t>
            </a:r>
            <a:r>
              <a:rPr lang="zh-CN" altLang="en-US" dirty="0"/>
              <a:t>，</a:t>
            </a:r>
            <a:r>
              <a:rPr lang="en-US" altLang="zh-CN" dirty="0"/>
              <a:t>当</a:t>
            </a:r>
            <a:r>
              <a:rPr lang="zh-CN" altLang="en-US" dirty="0"/>
              <a:t>且</a:t>
            </a:r>
            <a:r>
              <a:rPr lang="en-US" altLang="zh-CN" dirty="0"/>
              <a:t>仅当T(N) = </a:t>
            </a:r>
            <a:r>
              <a:rPr lang="en-US" altLang="zh-CN" b="1" dirty="0"/>
              <a:t>O</a:t>
            </a:r>
            <a:r>
              <a:rPr lang="en-US" altLang="zh-CN" dirty="0"/>
              <a:t>(h(N))</a:t>
            </a:r>
            <a:r>
              <a:rPr lang="zh-CN" altLang="en-US" dirty="0"/>
              <a:t>且</a:t>
            </a:r>
            <a:r>
              <a:rPr lang="en-US" altLang="zh-CN" dirty="0"/>
              <a:t>T(N) = </a:t>
            </a:r>
            <a:r>
              <a:rPr lang="en-US" altLang="zh-CN" dirty="0">
                <a:latin typeface="宋体" panose="02010600030101010101" pitchFamily="2" charset="-122"/>
                <a:ea typeface="宋体" panose="02010600030101010101" pitchFamily="2" charset="-122"/>
                <a:cs typeface="Arial" panose="020B0604020202020204" pitchFamily="34" charset="0"/>
                <a:sym typeface="+mn-ea"/>
              </a:rPr>
              <a:t>Ω</a:t>
            </a:r>
            <a:r>
              <a:rPr lang="en-US" altLang="zh-CN" dirty="0"/>
              <a:t>(h(N))。</a:t>
            </a:r>
            <a:endParaRPr lang="en-US" altLang="zh-CN" dirty="0"/>
          </a:p>
          <a:p>
            <a:endParaRPr lang="en-US" altLang="zh-CN" dirty="0"/>
          </a:p>
          <a:p>
            <a:r>
              <a:rPr lang="en-US" altLang="zh-CN" b="1" dirty="0"/>
              <a:t>定义：</a:t>
            </a:r>
            <a:r>
              <a:rPr lang="en-US" altLang="zh-CN" dirty="0"/>
              <a:t>如果T(N) = </a:t>
            </a:r>
            <a:r>
              <a:rPr lang="en-US" altLang="zh-CN" b="1" dirty="0"/>
              <a:t>O</a:t>
            </a:r>
            <a:r>
              <a:rPr lang="en-US" altLang="zh-CN" dirty="0"/>
              <a:t>(p(N))</a:t>
            </a:r>
            <a:r>
              <a:rPr lang="zh-CN" altLang="en-US" dirty="0"/>
              <a:t>且</a:t>
            </a:r>
            <a:r>
              <a:rPr lang="en-US" altLang="zh-CN" dirty="0"/>
              <a:t>T(N) </a:t>
            </a:r>
            <a:r>
              <a:rPr lang="en-US" altLang="zh-CN" dirty="0">
                <a:latin typeface="Arial" panose="020B0604020202020204" pitchFamily="34" charset="0"/>
                <a:cs typeface="Arial" panose="020B0604020202020204" pitchFamily="34" charset="0"/>
              </a:rPr>
              <a:t>≠ </a:t>
            </a:r>
            <a:r>
              <a:rPr lang="en-US" altLang="zh-CN" b="1" dirty="0">
                <a:latin typeface="宋体" panose="02010600030101010101" pitchFamily="2" charset="-122"/>
                <a:ea typeface="宋体" panose="02010600030101010101" pitchFamily="2" charset="-122"/>
                <a:sym typeface="+mn-ea"/>
              </a:rPr>
              <a:t>Θ</a:t>
            </a:r>
            <a:r>
              <a:rPr lang="en-US" altLang="zh-CN" dirty="0"/>
              <a:t>(p(N))，则T(N) = </a:t>
            </a:r>
            <a:r>
              <a:rPr lang="en-US" altLang="zh-CN" b="1" dirty="0"/>
              <a:t>o</a:t>
            </a:r>
            <a:r>
              <a:rPr lang="en-US" altLang="zh-CN" dirty="0"/>
              <a:t>(p(N))</a:t>
            </a:r>
            <a:r>
              <a:rPr lang="zh-CN" altLang="en-US" dirty="0"/>
              <a:t>。</a:t>
            </a:r>
            <a:endParaRPr lang="zh-CN" altLang="en-US" dirty="0"/>
          </a:p>
          <a:p>
            <a:endParaRPr lang="zh-CN" altLang="en-US" dirty="0"/>
          </a:p>
        </p:txBody>
      </p:sp>
      <p:sp>
        <p:nvSpPr>
          <p:cNvPr id="2" name="标题 1"/>
          <p:cNvSpPr>
            <a:spLocks noGrp="1"/>
          </p:cNvSpPr>
          <p:nvPr>
            <p:ph type="title"/>
          </p:nvPr>
        </p:nvSpPr>
        <p:spPr/>
        <p:txBody>
          <a:bodyPr/>
          <a:lstStyle/>
          <a:p>
            <a:r>
              <a:rPr dirty="0"/>
              <a:t>2.1 数学基础</a:t>
            </a:r>
            <a:endParaRPr dirty="0"/>
          </a:p>
        </p:txBody>
      </p:sp>
    </p:spTree>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sym typeface="+mn-ea"/>
              </a:rPr>
              <a:t>6.1 模型</a:t>
            </a:r>
            <a:endParaRPr lang="en-US">
              <a:sym typeface="+mn-ea"/>
            </a:endParaRPr>
          </a:p>
        </p:txBody>
      </p:sp>
      <p:sp>
        <p:nvSpPr>
          <p:cNvPr id="3" name="内容占位符 2"/>
          <p:cNvSpPr/>
          <p:nvPr>
            <p:ph idx="1"/>
          </p:nvPr>
        </p:nvSpPr>
        <p:spPr/>
        <p:txBody>
          <a:bodyPr>
            <a:normAutofit/>
          </a:bodyPr>
          <a:p>
            <a:r>
              <a:rPr lang="zh-CN"/>
              <a:t>优先队列是允许至少下列两种操作的数据结构：</a:t>
            </a:r>
            <a:r>
              <a:rPr lang="zh-CN">
                <a:solidFill>
                  <a:srgbClr val="FF0000"/>
                </a:solidFill>
              </a:rPr>
              <a:t>Insert</a:t>
            </a:r>
            <a:r>
              <a:rPr lang="zh-CN"/>
              <a:t>(插入)，它的工作是显而易见的，以及</a:t>
            </a:r>
            <a:endParaRPr lang="zh-CN"/>
          </a:p>
          <a:p>
            <a:r>
              <a:rPr lang="zh-CN">
                <a:solidFill>
                  <a:srgbClr val="FF0000"/>
                </a:solidFill>
              </a:rPr>
              <a:t>DeleteMin</a:t>
            </a:r>
            <a:r>
              <a:rPr lang="zh-CN"/>
              <a:t>(删除最小者)，它的工作是找出、返回和删除优先队列中</a:t>
            </a:r>
            <a:r>
              <a:rPr lang="zh-CN">
                <a:solidFill>
                  <a:srgbClr val="FF0000"/>
                </a:solidFill>
              </a:rPr>
              <a:t>最小的元素</a:t>
            </a:r>
            <a:r>
              <a:rPr lang="zh-CN"/>
              <a:t>。Insert操作等价于</a:t>
            </a:r>
            <a:endParaRPr lang="zh-CN"/>
          </a:p>
          <a:p>
            <a:r>
              <a:rPr lang="zh-CN"/>
              <a:t>Enqueue(</a:t>
            </a:r>
            <a:r>
              <a:rPr lang="zh-CN">
                <a:sym typeface="+mn-ea"/>
              </a:rPr>
              <a:t>入</a:t>
            </a:r>
            <a:r>
              <a:rPr lang="zh-CN"/>
              <a:t>队)，而DeleteMin则是队列中Dequeue(出队)在优先队列中的等价操作。DeleteMin函数也</a:t>
            </a:r>
            <a:endParaRPr lang="zh-CN"/>
          </a:p>
          <a:p>
            <a:r>
              <a:rPr lang="zh-CN"/>
              <a:t>变更它的输</a:t>
            </a:r>
            <a:r>
              <a:rPr lang="zh-CN">
                <a:sym typeface="+mn-ea"/>
              </a:rPr>
              <a:t>入</a:t>
            </a:r>
            <a:r>
              <a:rPr lang="zh-CN"/>
              <a:t>。软件工程界当前的想法认为这不再是一个好的思路。不过，出于历史的原因我们将继续</a:t>
            </a:r>
            <a:endParaRPr lang="zh-CN"/>
          </a:p>
          <a:p>
            <a:r>
              <a:rPr lang="zh-CN"/>
              <a:t>使用这个函数；许多程序设计员期望DeleteMin以这种方式运行。</a:t>
            </a:r>
            <a:endParaRPr lang="zh-CN"/>
          </a:p>
          <a:p>
            <a:endParaRPr lang="zh-CN"/>
          </a:p>
          <a:p>
            <a:r>
              <a:rPr lang="zh-CN"/>
              <a:t>如同大多数数据结构那样，有时可能要添加一些操作，但这些添加的操作属于扩展的操作，而不属于图</a:t>
            </a:r>
            <a:endParaRPr lang="zh-CN"/>
          </a:p>
          <a:p>
            <a:r>
              <a:rPr lang="zh-CN"/>
              <a:t>6-1所描述的基本模型。</a:t>
            </a:r>
            <a:endParaRPr lang="zh-CN"/>
          </a:p>
        </p:txBody>
      </p:sp>
      <p:pic>
        <p:nvPicPr>
          <p:cNvPr id="4" name="图片 3"/>
          <p:cNvPicPr>
            <a:picLocks noChangeAspect="1"/>
          </p:cNvPicPr>
          <p:nvPr/>
        </p:nvPicPr>
        <p:blipFill>
          <a:blip r:embed="rId1"/>
          <a:stretch>
            <a:fillRect/>
          </a:stretch>
        </p:blipFill>
        <p:spPr>
          <a:xfrm>
            <a:off x="3449955" y="4871085"/>
            <a:ext cx="5010150" cy="1038225"/>
          </a:xfrm>
          <a:prstGeom prst="rect">
            <a:avLst/>
          </a:prstGeom>
        </p:spPr>
      </p:pic>
      <p:pic>
        <p:nvPicPr>
          <p:cNvPr id="5" name="图片 4"/>
          <p:cNvPicPr>
            <a:picLocks noChangeAspect="1"/>
          </p:cNvPicPr>
          <p:nvPr/>
        </p:nvPicPr>
        <p:blipFill>
          <a:blip r:embed="rId2"/>
          <a:stretch>
            <a:fillRect/>
          </a:stretch>
        </p:blipFill>
        <p:spPr>
          <a:xfrm>
            <a:off x="4871720" y="6098540"/>
            <a:ext cx="2447925" cy="323850"/>
          </a:xfrm>
          <a:prstGeom prst="rect">
            <a:avLst/>
          </a:prstGeom>
        </p:spPr>
      </p:pic>
    </p:spTree>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sym typeface="+mn-ea"/>
              </a:rPr>
              <a:t>6.1 模型</a:t>
            </a:r>
            <a:endParaRPr lang="en-US">
              <a:sym typeface="+mn-ea"/>
            </a:endParaRPr>
          </a:p>
        </p:txBody>
      </p:sp>
      <p:sp>
        <p:nvSpPr>
          <p:cNvPr id="3" name="内容占位符 2"/>
          <p:cNvSpPr/>
          <p:nvPr>
            <p:ph idx="1"/>
          </p:nvPr>
        </p:nvSpPr>
        <p:spPr/>
        <p:txBody>
          <a:bodyPr>
            <a:normAutofit/>
          </a:bodyPr>
          <a:p>
            <a:r>
              <a:rPr lang="zh-CN"/>
              <a:t>除了操作系统外，优先队列还有许多应用。在第7章，我们将看到优先队列是如何用于外部排序的。在</a:t>
            </a:r>
            <a:endParaRPr lang="zh-CN"/>
          </a:p>
          <a:p>
            <a:r>
              <a:rPr lang="zh-CN">
                <a:solidFill>
                  <a:srgbClr val="FF0000"/>
                </a:solidFill>
              </a:rPr>
              <a:t>贪婪算法</a:t>
            </a:r>
            <a:r>
              <a:rPr lang="zh-CN"/>
              <a:t>(greedy algorithm)的实现方面优先队列也很重要，该算法通过反复求出最小元来进行计算；</a:t>
            </a:r>
            <a:endParaRPr lang="zh-CN"/>
          </a:p>
          <a:p>
            <a:r>
              <a:rPr lang="zh-CN"/>
              <a:t>在第9章和第10章我们将看到一些特殊的例子。本章将介绍优先队列在离散事件模拟中的一个应用。</a:t>
            </a:r>
            <a:endParaRPr lang="zh-CN"/>
          </a:p>
        </p:txBody>
      </p:sp>
    </p:spTree>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sym typeface="+mn-ea"/>
              </a:rPr>
              <a:t>6.2 一些简单的实现</a:t>
            </a:r>
            <a:endParaRPr lang="en-US">
              <a:sym typeface="+mn-ea"/>
            </a:endParaRPr>
          </a:p>
        </p:txBody>
      </p:sp>
      <p:sp>
        <p:nvSpPr>
          <p:cNvPr id="3" name="内容占位符 2"/>
          <p:cNvSpPr/>
          <p:nvPr>
            <p:ph idx="1"/>
          </p:nvPr>
        </p:nvSpPr>
        <p:spPr/>
        <p:txBody>
          <a:bodyPr>
            <a:normAutofit/>
          </a:bodyPr>
          <a:p>
            <a:r>
              <a:rPr lang="zh-CN"/>
              <a:t>有几种明显的方法实现优先队列。我们可以使用一个简单链表在表头以</a:t>
            </a:r>
            <a:r>
              <a:rPr lang="zh-CN" b="1"/>
              <a:t>O</a:t>
            </a:r>
            <a:r>
              <a:rPr lang="zh-CN"/>
              <a:t>(1)执行插入操作，并遍历该链</a:t>
            </a:r>
            <a:endParaRPr lang="zh-CN"/>
          </a:p>
          <a:p>
            <a:r>
              <a:rPr lang="zh-CN"/>
              <a:t>表以删除最小元，这又需要</a:t>
            </a:r>
            <a:r>
              <a:rPr lang="zh-CN" b="1"/>
              <a:t>O</a:t>
            </a:r>
            <a:r>
              <a:rPr lang="zh-CN"/>
              <a:t>(N)时间。另一种方法是，始终让表保持排序状态；这使得插</a:t>
            </a:r>
            <a:r>
              <a:rPr lang="zh-CN">
                <a:sym typeface="+mn-ea"/>
              </a:rPr>
              <a:t>入</a:t>
            </a:r>
            <a:r>
              <a:rPr lang="zh-CN"/>
              <a:t>代价高昂</a:t>
            </a:r>
            <a:endParaRPr lang="zh-CN"/>
          </a:p>
          <a:p>
            <a:r>
              <a:rPr lang="zh-CN" b="1"/>
              <a:t>O</a:t>
            </a:r>
            <a:r>
              <a:rPr lang="zh-CN"/>
              <a:t>(N)而DeleteMin花费低廉</a:t>
            </a:r>
            <a:r>
              <a:rPr lang="en-US" altLang="zh-CN" b="1"/>
              <a:t>O</a:t>
            </a:r>
            <a:r>
              <a:rPr lang="zh-CN"/>
              <a:t>(1)。基于DeleteMin的操作次数从不多于删除操作次数的事实，因此前</a:t>
            </a:r>
            <a:endParaRPr lang="zh-CN"/>
          </a:p>
          <a:p>
            <a:r>
              <a:rPr lang="zh-CN"/>
              <a:t>者恐怕是更好的想法。</a:t>
            </a:r>
            <a:endParaRPr lang="zh-CN"/>
          </a:p>
          <a:p>
            <a:endParaRPr lang="zh-CN"/>
          </a:p>
          <a:p>
            <a:r>
              <a:rPr lang="zh-CN"/>
              <a:t>再一种实现优先队列的方法是使用二叉查找树，它对这两种操作的平均运行时间都是</a:t>
            </a:r>
            <a:r>
              <a:rPr lang="zh-CN" b="1"/>
              <a:t>O</a:t>
            </a:r>
            <a:r>
              <a:rPr lang="zh-CN"/>
              <a:t>(logN)。尽管插</a:t>
            </a:r>
            <a:endParaRPr lang="zh-CN"/>
          </a:p>
          <a:p>
            <a:r>
              <a:rPr lang="zh-CN"/>
              <a:t>入是随机的，而删除则不是，但这个结论还是成立的。记住我们删除的惟一元素是最小元。反复除去左</a:t>
            </a:r>
            <a:endParaRPr lang="zh-CN"/>
          </a:p>
          <a:p>
            <a:r>
              <a:rPr lang="zh-CN"/>
              <a:t>子树中的节点似乎损害树的平衡，使得右子树加重。然而，右子树是随机的。在最坏的情形，即</a:t>
            </a:r>
            <a:endParaRPr lang="zh-CN"/>
          </a:p>
          <a:p>
            <a:r>
              <a:rPr lang="zh-CN"/>
              <a:t>DeleteMin将左子树删空的情形下，右子树拥有的元素最多也就是它应具有的两倍。这只是在其期望的</a:t>
            </a:r>
            <a:endParaRPr lang="zh-CN"/>
          </a:p>
          <a:p>
            <a:r>
              <a:rPr lang="zh-CN"/>
              <a:t>深度上加了一个小常数。注意，通过使用平衡树，可以把界变成最坏情形的界，这将防止出现坏的插人</a:t>
            </a:r>
            <a:endParaRPr lang="zh-CN"/>
          </a:p>
          <a:p>
            <a:r>
              <a:rPr lang="zh-CN"/>
              <a:t>序列。</a:t>
            </a:r>
            <a:endParaRPr lang="zh-CN"/>
          </a:p>
        </p:txBody>
      </p:sp>
    </p:spTree>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sym typeface="+mn-ea"/>
              </a:rPr>
              <a:t>6.2 一些简单的实现</a:t>
            </a:r>
            <a:endParaRPr lang="en-US">
              <a:sym typeface="+mn-ea"/>
            </a:endParaRPr>
          </a:p>
        </p:txBody>
      </p:sp>
      <p:sp>
        <p:nvSpPr>
          <p:cNvPr id="3" name="内容占位符 2"/>
          <p:cNvSpPr/>
          <p:nvPr>
            <p:ph idx="1"/>
          </p:nvPr>
        </p:nvSpPr>
        <p:spPr/>
        <p:txBody>
          <a:bodyPr>
            <a:normAutofit/>
          </a:bodyPr>
          <a:p>
            <a:r>
              <a:rPr lang="zh-CN"/>
              <a:t>使用查找树可能有些过分，因为它支持许许多多并不需要的操作。我们将要使用的基本的数据结构不需</a:t>
            </a:r>
            <a:endParaRPr lang="zh-CN"/>
          </a:p>
          <a:p>
            <a:r>
              <a:rPr lang="zh-CN"/>
              <a:t>要指针，它以最坏情形时间</a:t>
            </a:r>
            <a:r>
              <a:rPr lang="zh-CN" b="1"/>
              <a:t>O</a:t>
            </a:r>
            <a:r>
              <a:rPr lang="zh-CN"/>
              <a:t>(logN)支持上述两种操作。插</a:t>
            </a:r>
            <a:r>
              <a:rPr lang="zh-CN">
                <a:sym typeface="+mn-ea"/>
              </a:rPr>
              <a:t>入</a:t>
            </a:r>
            <a:r>
              <a:rPr lang="zh-CN"/>
              <a:t>实际上将花费常数平均时间，若无删除干</a:t>
            </a:r>
            <a:endParaRPr lang="zh-CN"/>
          </a:p>
          <a:p>
            <a:r>
              <a:rPr lang="zh-CN"/>
              <a:t>扰，该结构的实现将以线性时间建立一个具有</a:t>
            </a:r>
            <a:r>
              <a:rPr lang="en-US" altLang="zh-CN"/>
              <a:t>N</a:t>
            </a:r>
            <a:r>
              <a:rPr lang="zh-CN"/>
              <a:t>项的优先队列。然后，我们将讨论如何实现优先队列以</a:t>
            </a:r>
            <a:endParaRPr lang="zh-CN"/>
          </a:p>
          <a:p>
            <a:r>
              <a:rPr lang="zh-CN"/>
              <a:t>支持有效的合并。这个附加的操作似乎有些复杂，它显然需要使用指针。</a:t>
            </a:r>
            <a:endParaRPr lang="zh-CN"/>
          </a:p>
        </p:txBody>
      </p:sp>
    </p:spTree>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sym typeface="+mn-ea"/>
              </a:rPr>
              <a:t>6.3 二叉堆</a:t>
            </a:r>
            <a:endParaRPr lang="en-US">
              <a:sym typeface="+mn-ea"/>
            </a:endParaRPr>
          </a:p>
        </p:txBody>
      </p:sp>
      <p:sp>
        <p:nvSpPr>
          <p:cNvPr id="3" name="内容占位符 2"/>
          <p:cNvSpPr/>
          <p:nvPr>
            <p:ph idx="1"/>
          </p:nvPr>
        </p:nvSpPr>
        <p:spPr/>
        <p:txBody>
          <a:bodyPr>
            <a:normAutofit/>
          </a:bodyPr>
          <a:p>
            <a:r>
              <a:rPr lang="zh-CN"/>
              <a:t>我们将要使用的这种工具叫做</a:t>
            </a:r>
            <a:r>
              <a:rPr lang="zh-CN">
                <a:solidFill>
                  <a:srgbClr val="FF0000"/>
                </a:solidFill>
              </a:rPr>
              <a:t>二叉堆</a:t>
            </a:r>
            <a:r>
              <a:rPr lang="zh-CN"/>
              <a:t>(binary heap)，它的使用对于优先队列的实现是如此的普遍，以</a:t>
            </a:r>
            <a:endParaRPr lang="zh-CN"/>
          </a:p>
          <a:p>
            <a:r>
              <a:rPr lang="zh-CN"/>
              <a:t>至于当</a:t>
            </a:r>
            <a:r>
              <a:rPr lang="zh-CN">
                <a:solidFill>
                  <a:srgbClr val="FF0000"/>
                </a:solidFill>
              </a:rPr>
              <a:t>堆(heap)</a:t>
            </a:r>
            <a:r>
              <a:rPr lang="zh-CN"/>
              <a:t>这个词不加修饰地使用时一般都是指该数据结构的这种实现。在本小节，我们把二叉</a:t>
            </a:r>
            <a:endParaRPr lang="zh-CN"/>
          </a:p>
          <a:p>
            <a:r>
              <a:rPr lang="zh-CN"/>
              <a:t>堆只叫做堆。同二叉查找树一样，堆也有两个性质，即</a:t>
            </a:r>
            <a:r>
              <a:rPr lang="zh-CN">
                <a:solidFill>
                  <a:srgbClr val="FF0000"/>
                </a:solidFill>
              </a:rPr>
              <a:t>结构性</a:t>
            </a:r>
            <a:r>
              <a:rPr lang="zh-CN"/>
              <a:t>和</a:t>
            </a:r>
            <a:r>
              <a:rPr lang="zh-CN">
                <a:solidFill>
                  <a:srgbClr val="FF0000"/>
                </a:solidFill>
              </a:rPr>
              <a:t>堆序性</a:t>
            </a:r>
            <a:r>
              <a:rPr lang="zh-CN"/>
              <a:t>。正如AVL树一样，对堆的一次</a:t>
            </a:r>
            <a:endParaRPr lang="zh-CN"/>
          </a:p>
          <a:p>
            <a:r>
              <a:rPr lang="zh-CN"/>
              <a:t>操作可能破坏这两个性质中的一个，因此，堆的操作必须要到堆的所有性质都被满足时才能终止。事实</a:t>
            </a:r>
            <a:endParaRPr lang="zh-CN"/>
          </a:p>
          <a:p>
            <a:r>
              <a:rPr lang="zh-CN"/>
              <a:t>上这并不难做到。</a:t>
            </a:r>
            <a:endParaRPr lang="zh-CN"/>
          </a:p>
        </p:txBody>
      </p:sp>
    </p:spTree>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sym typeface="+mn-ea"/>
              </a:rPr>
              <a:t>6.3.1 结构性质</a:t>
            </a:r>
            <a:endParaRPr lang="en-US">
              <a:sym typeface="+mn-ea"/>
            </a:endParaRPr>
          </a:p>
        </p:txBody>
      </p:sp>
      <p:sp>
        <p:nvSpPr>
          <p:cNvPr id="3" name="内容占位符 2"/>
          <p:cNvSpPr/>
          <p:nvPr>
            <p:ph idx="1"/>
          </p:nvPr>
        </p:nvSpPr>
        <p:spPr/>
        <p:txBody>
          <a:bodyPr>
            <a:normAutofit/>
          </a:bodyPr>
          <a:p>
            <a:r>
              <a:rPr lang="zh-CN">
                <a:solidFill>
                  <a:srgbClr val="FF0000"/>
                </a:solidFill>
              </a:rPr>
              <a:t>堆是一棵被完全填满的二叉树</a:t>
            </a:r>
            <a:r>
              <a:rPr lang="zh-CN"/>
              <a:t>，有可能的例外是在底层，底层上的元素从左到右填</a:t>
            </a:r>
            <a:r>
              <a:rPr lang="zh-CN">
                <a:sym typeface="+mn-ea"/>
              </a:rPr>
              <a:t>入</a:t>
            </a:r>
            <a:r>
              <a:rPr lang="zh-CN"/>
              <a:t>。这样的树称为</a:t>
            </a:r>
            <a:r>
              <a:rPr lang="zh-CN">
                <a:solidFill>
                  <a:srgbClr val="FF0000"/>
                </a:solidFill>
              </a:rPr>
              <a:t>完</a:t>
            </a:r>
            <a:endParaRPr lang="zh-CN">
              <a:solidFill>
                <a:srgbClr val="FF0000"/>
              </a:solidFill>
            </a:endParaRPr>
          </a:p>
          <a:p>
            <a:r>
              <a:rPr lang="zh-CN">
                <a:solidFill>
                  <a:srgbClr val="FF0000"/>
                </a:solidFill>
              </a:rPr>
              <a:t>全二叉树</a:t>
            </a:r>
            <a:r>
              <a:rPr lang="zh-CN"/>
              <a:t>(complete binary tree)。图6-2出示了这样一个例子。</a:t>
            </a:r>
            <a:endParaRPr lang="zh-CN"/>
          </a:p>
        </p:txBody>
      </p:sp>
      <p:pic>
        <p:nvPicPr>
          <p:cNvPr id="4" name="图片 3"/>
          <p:cNvPicPr>
            <a:picLocks noChangeAspect="1"/>
          </p:cNvPicPr>
          <p:nvPr/>
        </p:nvPicPr>
        <p:blipFill>
          <a:blip r:embed="rId1"/>
          <a:stretch>
            <a:fillRect/>
          </a:stretch>
        </p:blipFill>
        <p:spPr>
          <a:xfrm>
            <a:off x="3986530" y="2702560"/>
            <a:ext cx="4219575" cy="2524125"/>
          </a:xfrm>
          <a:prstGeom prst="rect">
            <a:avLst/>
          </a:prstGeom>
        </p:spPr>
      </p:pic>
      <p:pic>
        <p:nvPicPr>
          <p:cNvPr id="5" name="图片 4"/>
          <p:cNvPicPr>
            <a:picLocks noChangeAspect="1"/>
          </p:cNvPicPr>
          <p:nvPr/>
        </p:nvPicPr>
        <p:blipFill>
          <a:blip r:embed="rId2"/>
          <a:stretch>
            <a:fillRect/>
          </a:stretch>
        </p:blipFill>
        <p:spPr>
          <a:xfrm>
            <a:off x="5077460" y="5567045"/>
            <a:ext cx="1866900" cy="323850"/>
          </a:xfrm>
          <a:prstGeom prst="rect">
            <a:avLst/>
          </a:prstGeom>
        </p:spPr>
      </p:pic>
    </p:spTree>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sym typeface="+mn-ea"/>
              </a:rPr>
              <a:t>6.3.1 结构性质</a:t>
            </a:r>
            <a:endParaRPr lang="en-US">
              <a:sym typeface="+mn-ea"/>
            </a:endParaRPr>
          </a:p>
        </p:txBody>
      </p:sp>
      <p:sp>
        <p:nvSpPr>
          <p:cNvPr id="3" name="内容占位符 2"/>
          <p:cNvSpPr/>
          <p:nvPr>
            <p:ph idx="1"/>
          </p:nvPr>
        </p:nvSpPr>
        <p:spPr/>
        <p:txBody>
          <a:bodyPr>
            <a:normAutofit/>
          </a:bodyPr>
          <a:p>
            <a:r>
              <a:rPr lang="zh-CN"/>
              <a:t>容易证明，一棵高为h的</a:t>
            </a:r>
            <a:r>
              <a:rPr lang="zh-CN">
                <a:solidFill>
                  <a:srgbClr val="FF0000"/>
                </a:solidFill>
              </a:rPr>
              <a:t>完全二叉树</a:t>
            </a:r>
            <a:r>
              <a:rPr lang="zh-CN"/>
              <a:t>有2</a:t>
            </a:r>
            <a:r>
              <a:rPr lang="en-US" altLang="zh-CN" baseline="30000"/>
              <a:t>h</a:t>
            </a:r>
            <a:r>
              <a:rPr lang="zh-CN"/>
              <a:t>到2</a:t>
            </a:r>
            <a:r>
              <a:rPr lang="zh-CN" baseline="30000"/>
              <a:t>h+1</a:t>
            </a:r>
            <a:r>
              <a:rPr lang="zh-CN"/>
              <a:t>-1个节点。这意味着，完全二叉树的高是</a:t>
            </a:r>
            <a:r>
              <a:rPr lang="en-US" altLang="zh-CN"/>
              <a:t>        </a:t>
            </a:r>
            <a:r>
              <a:rPr lang="zh-CN"/>
              <a:t>，显然</a:t>
            </a:r>
            <a:endParaRPr lang="zh-CN"/>
          </a:p>
          <a:p>
            <a:r>
              <a:rPr lang="zh-CN"/>
              <a:t>它是</a:t>
            </a:r>
            <a:r>
              <a:rPr lang="zh-CN" b="1"/>
              <a:t>O</a:t>
            </a:r>
            <a:r>
              <a:rPr lang="zh-CN"/>
              <a:t>(logN) 。</a:t>
            </a:r>
            <a:endParaRPr lang="zh-CN"/>
          </a:p>
          <a:p>
            <a:endParaRPr lang="zh-CN"/>
          </a:p>
          <a:p>
            <a:r>
              <a:rPr lang="zh-CN"/>
              <a:t>一项重要的观察发现，因为完全二叉树</a:t>
            </a:r>
            <a:r>
              <a:rPr lang="zh-CN">
                <a:solidFill>
                  <a:srgbClr val="FF0000"/>
                </a:solidFill>
              </a:rPr>
              <a:t>很有规律</a:t>
            </a:r>
            <a:r>
              <a:rPr lang="zh-CN"/>
              <a:t>，所以它</a:t>
            </a:r>
            <a:r>
              <a:rPr lang="zh-CN">
                <a:solidFill>
                  <a:srgbClr val="FF0000"/>
                </a:solidFill>
              </a:rPr>
              <a:t>可以用一个数组表示</a:t>
            </a:r>
            <a:r>
              <a:rPr lang="zh-CN"/>
              <a:t>而不需要指针。图6-3中</a:t>
            </a:r>
            <a:endParaRPr lang="zh-CN"/>
          </a:p>
          <a:p>
            <a:r>
              <a:rPr lang="zh-CN"/>
              <a:t>的数组对应图6-2中的堆。</a:t>
            </a:r>
            <a:endParaRPr lang="zh-CN"/>
          </a:p>
          <a:p>
            <a:endParaRPr lang="zh-CN"/>
          </a:p>
          <a:p>
            <a:endParaRPr lang="zh-CN"/>
          </a:p>
        </p:txBody>
      </p:sp>
      <p:pic>
        <p:nvPicPr>
          <p:cNvPr id="6" name="图片 5"/>
          <p:cNvPicPr>
            <a:picLocks noChangeAspect="1"/>
          </p:cNvPicPr>
          <p:nvPr/>
        </p:nvPicPr>
        <p:blipFill>
          <a:blip r:embed="rId1"/>
          <a:stretch>
            <a:fillRect/>
          </a:stretch>
        </p:blipFill>
        <p:spPr>
          <a:xfrm>
            <a:off x="3178175" y="4077970"/>
            <a:ext cx="5553075" cy="762000"/>
          </a:xfrm>
          <a:prstGeom prst="rect">
            <a:avLst/>
          </a:prstGeom>
        </p:spPr>
      </p:pic>
      <p:pic>
        <p:nvPicPr>
          <p:cNvPr id="7" name="图片 6"/>
          <p:cNvPicPr>
            <a:picLocks noChangeAspect="1"/>
          </p:cNvPicPr>
          <p:nvPr/>
        </p:nvPicPr>
        <p:blipFill>
          <a:blip r:embed="rId2"/>
          <a:stretch>
            <a:fillRect/>
          </a:stretch>
        </p:blipFill>
        <p:spPr>
          <a:xfrm>
            <a:off x="4621530" y="5128895"/>
            <a:ext cx="2667000" cy="352425"/>
          </a:xfrm>
          <a:prstGeom prst="rect">
            <a:avLst/>
          </a:prstGeom>
        </p:spPr>
      </p:pic>
      <p:pic>
        <p:nvPicPr>
          <p:cNvPr id="4" name="图片 3"/>
          <p:cNvPicPr>
            <a:picLocks noChangeAspect="1"/>
          </p:cNvPicPr>
          <p:nvPr/>
        </p:nvPicPr>
        <p:blipFill>
          <a:blip r:embed="rId3"/>
          <a:stretch>
            <a:fillRect/>
          </a:stretch>
        </p:blipFill>
        <p:spPr>
          <a:xfrm>
            <a:off x="9561195" y="1691005"/>
            <a:ext cx="942975" cy="285750"/>
          </a:xfrm>
          <a:prstGeom prst="rect">
            <a:avLst/>
          </a:prstGeom>
        </p:spPr>
      </p:pic>
    </p:spTree>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sym typeface="+mn-ea"/>
              </a:rPr>
              <a:t>6.3.1 结构性质</a:t>
            </a:r>
            <a:endParaRPr lang="en-US">
              <a:sym typeface="+mn-ea"/>
            </a:endParaRPr>
          </a:p>
        </p:txBody>
      </p:sp>
      <p:sp>
        <p:nvSpPr>
          <p:cNvPr id="3" name="内容占位符 2"/>
          <p:cNvSpPr/>
          <p:nvPr>
            <p:ph idx="1"/>
          </p:nvPr>
        </p:nvSpPr>
        <p:spPr/>
        <p:txBody>
          <a:bodyPr>
            <a:normAutofit/>
          </a:bodyPr>
          <a:p>
            <a:r>
              <a:rPr lang="zh-CN"/>
              <a:t>对于数组中任一位置i上的元素，其左儿子在位置2i上，右儿子在左儿子后的单元(2i+1)中，它的父亲</a:t>
            </a:r>
            <a:endParaRPr lang="zh-CN"/>
          </a:p>
          <a:p>
            <a:r>
              <a:rPr lang="zh-CN"/>
              <a:t>则在位置</a:t>
            </a:r>
            <a:r>
              <a:rPr lang="en-US" altLang="zh-CN"/>
              <a:t>     </a:t>
            </a:r>
            <a:r>
              <a:rPr lang="zh-CN"/>
              <a:t>上。因此，不仅指针这里不需要，而且遍历该树所需要的操作也极简单，在大部分计算</a:t>
            </a:r>
            <a:endParaRPr lang="zh-CN"/>
          </a:p>
          <a:p>
            <a:r>
              <a:rPr lang="zh-CN"/>
              <a:t>机上运行很可能非常快。这种实现方法的惟一问题在于，</a:t>
            </a:r>
            <a:r>
              <a:rPr lang="zh-CN">
                <a:solidFill>
                  <a:srgbClr val="FF0000"/>
                </a:solidFill>
              </a:rPr>
              <a:t>最大的堆大小需要事先估计</a:t>
            </a:r>
            <a:r>
              <a:rPr lang="zh-CN"/>
              <a:t>，但对于典型的情</a:t>
            </a:r>
            <a:endParaRPr lang="zh-CN"/>
          </a:p>
          <a:p>
            <a:r>
              <a:rPr lang="zh-CN"/>
              <a:t>况这并不成问题。在图6-3中，堆的大小界限是13个元素。该数组有一个</a:t>
            </a:r>
            <a:r>
              <a:rPr lang="zh-CN">
                <a:solidFill>
                  <a:srgbClr val="FF0000"/>
                </a:solidFill>
              </a:rPr>
              <a:t>位置0</a:t>
            </a:r>
            <a:r>
              <a:rPr lang="zh-CN"/>
              <a:t>；后面将详细叙述。</a:t>
            </a:r>
            <a:endParaRPr lang="zh-CN"/>
          </a:p>
          <a:p>
            <a:endParaRPr lang="zh-CN"/>
          </a:p>
          <a:p>
            <a:r>
              <a:rPr lang="zh-CN">
                <a:sym typeface="+mn-ea"/>
              </a:rPr>
              <a:t>因此，一个堆数据结构将由一个数组(不管关键字是什么类型)、一个代表最大值的整数以及当前的堆大</a:t>
            </a:r>
            <a:endParaRPr lang="zh-CN"/>
          </a:p>
          <a:p>
            <a:r>
              <a:rPr lang="zh-CN">
                <a:sym typeface="+mn-ea"/>
              </a:rPr>
              <a:t>小组成。图6-4显示一个典型的优先队列声明。注意与图3-47中栈声明的相似性。图6-4a创建一个空堆。</a:t>
            </a:r>
            <a:endParaRPr lang="zh-CN"/>
          </a:p>
          <a:p>
            <a:r>
              <a:rPr lang="zh-CN">
                <a:sym typeface="+mn-ea"/>
              </a:rPr>
              <a:t>第11行将在后面解释。</a:t>
            </a:r>
            <a:endParaRPr lang="zh-CN">
              <a:sym typeface="+mn-ea"/>
            </a:endParaRPr>
          </a:p>
          <a:p>
            <a:endParaRPr lang="zh-CN">
              <a:sym typeface="+mn-ea"/>
            </a:endParaRPr>
          </a:p>
          <a:p>
            <a:r>
              <a:rPr lang="zh-CN">
                <a:sym typeface="+mn-ea"/>
              </a:rPr>
              <a:t>本章我们将始终把堆画成树，这意味着，具体的实现将使用简单的数组。</a:t>
            </a:r>
            <a:endParaRPr lang="zh-CN">
              <a:sym typeface="+mn-ea"/>
            </a:endParaRPr>
          </a:p>
          <a:p>
            <a:endParaRPr lang="zh-CN">
              <a:sym typeface="+mn-ea"/>
            </a:endParaRPr>
          </a:p>
          <a:p>
            <a:endParaRPr lang="zh-CN"/>
          </a:p>
          <a:p>
            <a:endParaRPr lang="zh-CN"/>
          </a:p>
        </p:txBody>
      </p:sp>
      <p:pic>
        <p:nvPicPr>
          <p:cNvPr id="4" name="图片 3"/>
          <p:cNvPicPr>
            <a:picLocks noChangeAspect="1"/>
          </p:cNvPicPr>
          <p:nvPr/>
        </p:nvPicPr>
        <p:blipFill>
          <a:blip r:embed="rId1"/>
          <a:stretch>
            <a:fillRect/>
          </a:stretch>
        </p:blipFill>
        <p:spPr>
          <a:xfrm>
            <a:off x="1850390" y="2143125"/>
            <a:ext cx="533400" cy="257175"/>
          </a:xfrm>
          <a:prstGeom prst="rect">
            <a:avLst/>
          </a:prstGeom>
        </p:spPr>
      </p:pic>
    </p:spTree>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sym typeface="+mn-ea"/>
              </a:rPr>
              <a:t>6.3.1 结构性质</a:t>
            </a:r>
            <a:endParaRPr lang="en-US">
              <a:sym typeface="+mn-ea"/>
            </a:endParaRPr>
          </a:p>
        </p:txBody>
      </p:sp>
      <p:pic>
        <p:nvPicPr>
          <p:cNvPr id="4" name="图片 3"/>
          <p:cNvPicPr>
            <a:picLocks noChangeAspect="1"/>
          </p:cNvPicPr>
          <p:nvPr/>
        </p:nvPicPr>
        <p:blipFill>
          <a:blip r:embed="rId1"/>
          <a:stretch>
            <a:fillRect/>
          </a:stretch>
        </p:blipFill>
        <p:spPr>
          <a:xfrm>
            <a:off x="4034155" y="1845945"/>
            <a:ext cx="4124325" cy="4124325"/>
          </a:xfrm>
          <a:prstGeom prst="rect">
            <a:avLst/>
          </a:prstGeom>
        </p:spPr>
      </p:pic>
      <p:pic>
        <p:nvPicPr>
          <p:cNvPr id="5" name="内容占位符 4"/>
          <p:cNvPicPr>
            <a:picLocks noChangeAspect="1"/>
          </p:cNvPicPr>
          <p:nvPr>
            <p:ph idx="1"/>
          </p:nvPr>
        </p:nvPicPr>
        <p:blipFill>
          <a:blip r:embed="rId2"/>
          <a:stretch>
            <a:fillRect/>
          </a:stretch>
        </p:blipFill>
        <p:spPr>
          <a:xfrm>
            <a:off x="4540250" y="6330950"/>
            <a:ext cx="2066925" cy="276225"/>
          </a:xfrm>
          <a:prstGeom prst="rect">
            <a:avLst/>
          </a:prstGeom>
        </p:spPr>
      </p:pic>
    </p:spTree>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sym typeface="+mn-ea"/>
              </a:rPr>
              <a:t>6.3.1 结构性质</a:t>
            </a:r>
            <a:endParaRPr lang="en-US">
              <a:sym typeface="+mn-ea"/>
            </a:endParaRPr>
          </a:p>
        </p:txBody>
      </p:sp>
      <p:pic>
        <p:nvPicPr>
          <p:cNvPr id="7" name="内容占位符 6"/>
          <p:cNvPicPr>
            <a:picLocks noChangeAspect="1"/>
          </p:cNvPicPr>
          <p:nvPr>
            <p:ph idx="1"/>
          </p:nvPr>
        </p:nvPicPr>
        <p:blipFill>
          <a:blip r:embed="rId1"/>
          <a:stretch>
            <a:fillRect/>
          </a:stretch>
        </p:blipFill>
        <p:spPr>
          <a:xfrm>
            <a:off x="3214370" y="1691005"/>
            <a:ext cx="5762625" cy="4143375"/>
          </a:xfrm>
          <a:prstGeom prst="rect">
            <a:avLst/>
          </a:prstGeom>
        </p:spPr>
      </p:pic>
      <p:pic>
        <p:nvPicPr>
          <p:cNvPr id="8" name="图片 7"/>
          <p:cNvPicPr>
            <a:picLocks noChangeAspect="1"/>
          </p:cNvPicPr>
          <p:nvPr/>
        </p:nvPicPr>
        <p:blipFill>
          <a:blip r:embed="rId2"/>
          <a:stretch>
            <a:fillRect/>
          </a:stretch>
        </p:blipFill>
        <p:spPr>
          <a:xfrm>
            <a:off x="4407535" y="6164580"/>
            <a:ext cx="2247900" cy="285750"/>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a:bodyPr>
          <a:lstStyle/>
          <a:p>
            <a:r>
              <a:rPr lang="zh-CN" dirty="0"/>
              <a:t>这些定义的目的是要在函数间建立一种</a:t>
            </a:r>
            <a:r>
              <a:rPr lang="zh-CN" dirty="0">
                <a:solidFill>
                  <a:srgbClr val="FF0000"/>
                </a:solidFill>
              </a:rPr>
              <a:t>相对的级别</a:t>
            </a:r>
            <a:r>
              <a:rPr lang="zh-CN" dirty="0"/>
              <a:t>。给定两个函数，通常存在一些点，在这些点上一个</a:t>
            </a:r>
            <a:endParaRPr lang="zh-CN" dirty="0"/>
          </a:p>
          <a:p>
            <a:r>
              <a:rPr lang="zh-CN" dirty="0"/>
              <a:t>函数的值小于另一个函数的值，因此，像</a:t>
            </a:r>
            <a:r>
              <a:rPr lang="en-US" altLang="zh-CN" dirty="0"/>
              <a:t>f</a:t>
            </a:r>
            <a:r>
              <a:rPr lang="zh-CN" dirty="0"/>
              <a:t>(N)&lt;g(N)这样的声明是没有什么意义的。于是，我们比较它</a:t>
            </a:r>
            <a:endParaRPr lang="zh-CN" dirty="0"/>
          </a:p>
          <a:p>
            <a:r>
              <a:rPr lang="zh-CN" dirty="0"/>
              <a:t>们的</a:t>
            </a:r>
            <a:r>
              <a:rPr lang="zh-CN" dirty="0">
                <a:solidFill>
                  <a:srgbClr val="FF0000"/>
                </a:solidFill>
              </a:rPr>
              <a:t>相对增长率</a:t>
            </a:r>
            <a:r>
              <a:rPr lang="zh-CN" dirty="0"/>
              <a:t>(relative rate of growth)。当将相对增长率应用到算法分析的时候，我们将会明白</a:t>
            </a:r>
            <a:endParaRPr lang="zh-CN" dirty="0"/>
          </a:p>
          <a:p>
            <a:r>
              <a:rPr lang="zh-CN" dirty="0"/>
              <a:t>为什么它是重要的度量。</a:t>
            </a:r>
            <a:endParaRPr lang="zh-CN" dirty="0"/>
          </a:p>
          <a:p>
            <a:endParaRPr lang="zh-CN" dirty="0"/>
          </a:p>
          <a:p>
            <a:endParaRPr lang="zh-CN" altLang="en-US" dirty="0">
              <a:sym typeface="+mn-ea"/>
            </a:endParaRPr>
          </a:p>
        </p:txBody>
      </p:sp>
      <p:sp>
        <p:nvSpPr>
          <p:cNvPr id="2" name="标题 1"/>
          <p:cNvSpPr>
            <a:spLocks noGrp="1"/>
          </p:cNvSpPr>
          <p:nvPr>
            <p:ph type="title"/>
          </p:nvPr>
        </p:nvSpPr>
        <p:spPr/>
        <p:txBody>
          <a:bodyPr/>
          <a:lstStyle/>
          <a:p>
            <a:r>
              <a:rPr dirty="0"/>
              <a:t>2.1 数学基础</a:t>
            </a:r>
            <a:endParaRPr dirty="0"/>
          </a:p>
        </p:txBody>
      </p:sp>
    </p:spTree>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sym typeface="+mn-ea"/>
              </a:rPr>
              <a:t>6.3.2 堆序性质</a:t>
            </a:r>
            <a:endParaRPr lang="en-US">
              <a:sym typeface="+mn-ea"/>
            </a:endParaRPr>
          </a:p>
        </p:txBody>
      </p:sp>
      <p:sp>
        <p:nvSpPr>
          <p:cNvPr id="4" name="内容占位符 3"/>
          <p:cNvSpPr/>
          <p:nvPr>
            <p:ph idx="1"/>
          </p:nvPr>
        </p:nvSpPr>
        <p:spPr/>
        <p:txBody>
          <a:bodyPr/>
          <a:p>
            <a:r>
              <a:rPr lang="zh-CN" altLang="en-US"/>
              <a:t>使操作被快速执行的性质是</a:t>
            </a:r>
            <a:r>
              <a:rPr lang="zh-CN" altLang="en-US">
                <a:solidFill>
                  <a:srgbClr val="FF0000"/>
                </a:solidFill>
              </a:rPr>
              <a:t>堆序(heap order)性</a:t>
            </a:r>
            <a:r>
              <a:rPr lang="zh-CN" altLang="en-US"/>
              <a:t>。由于我们想要快速地找出最小元，因此最小元应该在</a:t>
            </a:r>
            <a:endParaRPr lang="zh-CN" altLang="en-US"/>
          </a:p>
          <a:p>
            <a:r>
              <a:rPr lang="zh-CN" altLang="en-US"/>
              <a:t>根上。如果我们考虑任意子树也应该是一个堆，那么</a:t>
            </a:r>
            <a:r>
              <a:rPr lang="zh-CN" altLang="en-US">
                <a:solidFill>
                  <a:srgbClr val="FF0000"/>
                </a:solidFill>
              </a:rPr>
              <a:t>任意节点就应该小于它的所有后裔</a:t>
            </a:r>
            <a:r>
              <a:rPr lang="zh-CN" altLang="en-US"/>
              <a:t>。</a:t>
            </a:r>
            <a:endParaRPr lang="zh-CN" altLang="en-US"/>
          </a:p>
          <a:p>
            <a:endParaRPr lang="zh-CN" altLang="en-US"/>
          </a:p>
          <a:p>
            <a:r>
              <a:rPr lang="zh-CN" altLang="en-US"/>
              <a:t>应用这个逻辑，我们得到堆序性质。在一个堆中，对于每一个节点X，X的父亲中的关键字小于(或等</a:t>
            </a:r>
            <a:endParaRPr lang="zh-CN" altLang="en-US"/>
          </a:p>
          <a:p>
            <a:r>
              <a:rPr lang="zh-CN" altLang="en-US"/>
              <a:t>于)X中的关键字，根节点除外(它没有父亲)。在图6-5中左边的树是一个堆，但是，右边的树则不是(虚</a:t>
            </a:r>
            <a:endParaRPr lang="zh-CN" altLang="en-US"/>
          </a:p>
          <a:p>
            <a:r>
              <a:rPr lang="zh-CN" altLang="en-US"/>
              <a:t>线表示堆有性质被破坏)。我们照惯例假设，关键字是整数，虽然它们可能任意复杂。</a:t>
            </a:r>
            <a:endParaRPr lang="zh-CN" altLang="en-US"/>
          </a:p>
          <a:p>
            <a:endParaRPr lang="zh-CN" altLang="en-US"/>
          </a:p>
        </p:txBody>
      </p:sp>
      <p:pic>
        <p:nvPicPr>
          <p:cNvPr id="6" name="图片 5"/>
          <p:cNvPicPr>
            <a:picLocks noChangeAspect="1"/>
          </p:cNvPicPr>
          <p:nvPr/>
        </p:nvPicPr>
        <p:blipFill>
          <a:blip r:embed="rId1"/>
          <a:stretch>
            <a:fillRect/>
          </a:stretch>
        </p:blipFill>
        <p:spPr>
          <a:xfrm>
            <a:off x="4171950" y="6108065"/>
            <a:ext cx="3086100" cy="314325"/>
          </a:xfrm>
          <a:prstGeom prst="rect">
            <a:avLst/>
          </a:prstGeom>
        </p:spPr>
      </p:pic>
      <p:pic>
        <p:nvPicPr>
          <p:cNvPr id="3" name="图片 2"/>
          <p:cNvPicPr>
            <a:picLocks noChangeAspect="1"/>
          </p:cNvPicPr>
          <p:nvPr/>
        </p:nvPicPr>
        <p:blipFill>
          <a:blip r:embed="rId2"/>
          <a:stretch>
            <a:fillRect/>
          </a:stretch>
        </p:blipFill>
        <p:spPr>
          <a:xfrm>
            <a:off x="3333750" y="4194175"/>
            <a:ext cx="5524500" cy="1771650"/>
          </a:xfrm>
          <a:prstGeom prst="rect">
            <a:avLst/>
          </a:prstGeom>
        </p:spPr>
      </p:pic>
    </p:spTree>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sym typeface="+mn-ea"/>
              </a:rPr>
              <a:t>6.3.2 堆序性质</a:t>
            </a:r>
            <a:endParaRPr lang="en-US">
              <a:sym typeface="+mn-ea"/>
            </a:endParaRPr>
          </a:p>
        </p:txBody>
      </p:sp>
      <p:sp>
        <p:nvSpPr>
          <p:cNvPr id="4" name="内容占位符 3"/>
          <p:cNvSpPr/>
          <p:nvPr>
            <p:ph idx="1"/>
          </p:nvPr>
        </p:nvSpPr>
        <p:spPr/>
        <p:txBody>
          <a:bodyPr/>
          <a:p>
            <a:r>
              <a:rPr lang="zh-CN" altLang="en-US"/>
              <a:t>根据堆序性质，最小元总可以在根处找到。因此，我们以常数时间完成附加运算FindMin。</a:t>
            </a:r>
            <a:endParaRPr lang="zh-CN" altLang="en-US"/>
          </a:p>
        </p:txBody>
      </p:sp>
    </p:spTree>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sym typeface="+mn-ea"/>
              </a:rPr>
              <a:t>6.3.3 基本的堆操作</a:t>
            </a:r>
            <a:endParaRPr lang="en-US">
              <a:sym typeface="+mn-ea"/>
            </a:endParaRPr>
          </a:p>
        </p:txBody>
      </p:sp>
      <p:sp>
        <p:nvSpPr>
          <p:cNvPr id="4" name="内容占位符 3"/>
          <p:cNvSpPr/>
          <p:nvPr>
            <p:ph idx="1"/>
          </p:nvPr>
        </p:nvSpPr>
        <p:spPr/>
        <p:txBody>
          <a:bodyPr/>
          <a:p>
            <a:r>
              <a:rPr lang="zh-CN" altLang="en-US"/>
              <a:t>无论从概念上还是实际上考虑，执行这两种所要求的操作都是容易的，</a:t>
            </a:r>
            <a:r>
              <a:rPr lang="zh-CN" altLang="en-US">
                <a:solidFill>
                  <a:srgbClr val="FF0000"/>
                </a:solidFill>
              </a:rPr>
              <a:t>只需要始终保持堆序性质</a:t>
            </a:r>
            <a:r>
              <a:rPr lang="zh-CN" altLang="en-US"/>
              <a:t>。</a:t>
            </a:r>
            <a:endParaRPr lang="zh-CN" altLang="en-US"/>
          </a:p>
        </p:txBody>
      </p:sp>
    </p:spTree>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sym typeface="+mn-ea"/>
              </a:rPr>
              <a:t>Insert(插入)</a:t>
            </a:r>
            <a:endParaRPr lang="en-US">
              <a:sym typeface="+mn-ea"/>
            </a:endParaRPr>
          </a:p>
        </p:txBody>
      </p:sp>
      <p:sp>
        <p:nvSpPr>
          <p:cNvPr id="4" name="内容占位符 3"/>
          <p:cNvSpPr/>
          <p:nvPr>
            <p:ph idx="1"/>
          </p:nvPr>
        </p:nvSpPr>
        <p:spPr>
          <a:xfrm>
            <a:off x="838200" y="1690688"/>
            <a:ext cx="10515600" cy="4731477"/>
          </a:xfrm>
        </p:spPr>
        <p:txBody>
          <a:bodyPr/>
          <a:p>
            <a:r>
              <a:rPr lang="zh-CN" altLang="en-US"/>
              <a:t>为将一个元素X插</a:t>
            </a:r>
            <a:r>
              <a:rPr lang="zh-CN">
                <a:sym typeface="+mn-ea"/>
              </a:rPr>
              <a:t>入</a:t>
            </a:r>
            <a:r>
              <a:rPr lang="zh-CN" altLang="en-US"/>
              <a:t>到堆中，我们</a:t>
            </a:r>
            <a:r>
              <a:rPr lang="zh-CN" altLang="en-US">
                <a:solidFill>
                  <a:srgbClr val="FF0000"/>
                </a:solidFill>
              </a:rPr>
              <a:t>在下一个空闲位置创建一个空穴</a:t>
            </a:r>
            <a:r>
              <a:rPr lang="zh-CN" altLang="en-US"/>
              <a:t>，否则该堆将不是完全树。如果X可以</a:t>
            </a:r>
            <a:endParaRPr lang="zh-CN" altLang="en-US"/>
          </a:p>
          <a:p>
            <a:r>
              <a:rPr lang="zh-CN" altLang="en-US"/>
              <a:t>放在该空穴中而并</a:t>
            </a:r>
            <a:r>
              <a:rPr lang="zh-CN" altLang="en-US">
                <a:solidFill>
                  <a:srgbClr val="FF0000"/>
                </a:solidFill>
              </a:rPr>
              <a:t>不破坏堆的序</a:t>
            </a:r>
            <a:r>
              <a:rPr lang="zh-CN" altLang="en-US"/>
              <a:t>，那么插</a:t>
            </a:r>
            <a:r>
              <a:rPr lang="zh-CN">
                <a:sym typeface="+mn-ea"/>
              </a:rPr>
              <a:t>入</a:t>
            </a:r>
            <a:r>
              <a:rPr lang="zh-CN" altLang="en-US"/>
              <a:t>完成。否则，我们把空穴的父节点上的元素移</a:t>
            </a:r>
            <a:r>
              <a:rPr lang="zh-CN">
                <a:sym typeface="+mn-ea"/>
              </a:rPr>
              <a:t>入</a:t>
            </a:r>
            <a:r>
              <a:rPr lang="zh-CN" altLang="en-US"/>
              <a:t>该空穴中，</a:t>
            </a:r>
            <a:endParaRPr lang="zh-CN" altLang="en-US"/>
          </a:p>
          <a:p>
            <a:r>
              <a:rPr lang="zh-CN" altLang="en-US"/>
              <a:t>这样，空穴就朝着根的方向上行一步。继续该过程直到X能被放入空穴中为止。图6-6表示，为了插入14，</a:t>
            </a:r>
            <a:endParaRPr lang="zh-CN" altLang="en-US"/>
          </a:p>
          <a:p>
            <a:r>
              <a:rPr lang="zh-CN" altLang="en-US"/>
              <a:t>我们在堆的下一个可用位置建立一个空穴。由于将14插</a:t>
            </a:r>
            <a:r>
              <a:rPr lang="zh-CN">
                <a:sym typeface="+mn-ea"/>
              </a:rPr>
              <a:t>入</a:t>
            </a:r>
            <a:r>
              <a:rPr lang="zh-CN" altLang="en-US"/>
              <a:t>空穴破坏了堆序性质，因此将31移</a:t>
            </a:r>
            <a:r>
              <a:rPr lang="zh-CN">
                <a:sym typeface="+mn-ea"/>
              </a:rPr>
              <a:t>入</a:t>
            </a:r>
            <a:r>
              <a:rPr lang="zh-CN" altLang="en-US"/>
              <a:t>该空穴。</a:t>
            </a:r>
            <a:endParaRPr lang="zh-CN" altLang="en-US"/>
          </a:p>
          <a:p>
            <a:r>
              <a:rPr lang="zh-CN" altLang="en-US"/>
              <a:t>在图6-7中继续这种策略，直到找出置入14的正确位置。</a:t>
            </a:r>
            <a:endParaRPr lang="zh-CN" altLang="en-US"/>
          </a:p>
          <a:p>
            <a:endParaRPr lang="zh-CN" altLang="en-US"/>
          </a:p>
          <a:p>
            <a:endParaRPr lang="zh-CN" altLang="en-US"/>
          </a:p>
        </p:txBody>
      </p:sp>
    </p:spTree>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sym typeface="+mn-ea"/>
              </a:rPr>
              <a:t>Insert(插入)</a:t>
            </a:r>
            <a:endParaRPr lang="en-US">
              <a:sym typeface="+mn-ea"/>
            </a:endParaRPr>
          </a:p>
        </p:txBody>
      </p:sp>
      <p:sp>
        <p:nvSpPr>
          <p:cNvPr id="4" name="内容占位符 3"/>
          <p:cNvSpPr/>
          <p:nvPr>
            <p:ph idx="1"/>
          </p:nvPr>
        </p:nvSpPr>
        <p:spPr>
          <a:xfrm>
            <a:off x="838200" y="1690688"/>
            <a:ext cx="10515600" cy="4731477"/>
          </a:xfrm>
        </p:spPr>
        <p:txBody>
          <a:bodyPr/>
          <a:p>
            <a:endParaRPr lang="zh-CN" altLang="en-US"/>
          </a:p>
        </p:txBody>
      </p:sp>
      <p:pic>
        <p:nvPicPr>
          <p:cNvPr id="3" name="图片 2"/>
          <p:cNvPicPr>
            <a:picLocks noChangeAspect="1"/>
          </p:cNvPicPr>
          <p:nvPr/>
        </p:nvPicPr>
        <p:blipFill>
          <a:blip r:embed="rId1"/>
          <a:stretch>
            <a:fillRect/>
          </a:stretch>
        </p:blipFill>
        <p:spPr>
          <a:xfrm>
            <a:off x="3267075" y="1908810"/>
            <a:ext cx="5657850" cy="4295775"/>
          </a:xfrm>
          <a:prstGeom prst="rect">
            <a:avLst/>
          </a:prstGeom>
        </p:spPr>
      </p:pic>
    </p:spTree>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sym typeface="+mn-ea"/>
              </a:rPr>
              <a:t>Insert(插入)</a:t>
            </a:r>
            <a:endParaRPr lang="en-US">
              <a:sym typeface="+mn-ea"/>
            </a:endParaRPr>
          </a:p>
        </p:txBody>
      </p:sp>
      <p:sp>
        <p:nvSpPr>
          <p:cNvPr id="4" name="内容占位符 3"/>
          <p:cNvSpPr/>
          <p:nvPr>
            <p:ph idx="1"/>
          </p:nvPr>
        </p:nvSpPr>
        <p:spPr>
          <a:xfrm>
            <a:off x="838200" y="1690688"/>
            <a:ext cx="10515600" cy="4731477"/>
          </a:xfrm>
        </p:spPr>
        <p:txBody>
          <a:bodyPr/>
          <a:p>
            <a:r>
              <a:rPr lang="zh-CN" altLang="en-US"/>
              <a:t>这种一般的策略叫做</a:t>
            </a:r>
            <a:r>
              <a:rPr lang="zh-CN" altLang="en-US">
                <a:solidFill>
                  <a:srgbClr val="FF0000"/>
                </a:solidFill>
              </a:rPr>
              <a:t>上滤</a:t>
            </a:r>
            <a:r>
              <a:rPr lang="zh-CN" altLang="en-US"/>
              <a:t>(percolate up)；</a:t>
            </a:r>
            <a:r>
              <a:rPr lang="zh-CN" altLang="en-US">
                <a:solidFill>
                  <a:srgbClr val="FF0000"/>
                </a:solidFill>
              </a:rPr>
              <a:t>新元素在堆中上滤直到找出正确的位置</a:t>
            </a:r>
            <a:r>
              <a:rPr lang="zh-CN" altLang="en-US"/>
              <a:t>。使用图6-8所示的</a:t>
            </a:r>
            <a:endParaRPr lang="zh-CN" altLang="en-US"/>
          </a:p>
          <a:p>
            <a:r>
              <a:rPr lang="zh-CN" altLang="en-US"/>
              <a:t>代码很容易实现插</a:t>
            </a:r>
            <a:r>
              <a:rPr lang="zh-CN">
                <a:sym typeface="+mn-ea"/>
              </a:rPr>
              <a:t>入</a:t>
            </a:r>
            <a:r>
              <a:rPr lang="zh-CN" altLang="en-US"/>
              <a:t>。</a:t>
            </a:r>
            <a:endParaRPr lang="zh-CN" altLang="en-US"/>
          </a:p>
        </p:txBody>
      </p:sp>
      <p:pic>
        <p:nvPicPr>
          <p:cNvPr id="3" name="图片 2"/>
          <p:cNvPicPr>
            <a:picLocks noChangeAspect="1"/>
          </p:cNvPicPr>
          <p:nvPr/>
        </p:nvPicPr>
        <p:blipFill>
          <a:blip r:embed="rId1"/>
          <a:stretch>
            <a:fillRect/>
          </a:stretch>
        </p:blipFill>
        <p:spPr>
          <a:xfrm>
            <a:off x="3471545" y="2570480"/>
            <a:ext cx="5248275" cy="2971800"/>
          </a:xfrm>
          <a:prstGeom prst="rect">
            <a:avLst/>
          </a:prstGeom>
        </p:spPr>
      </p:pic>
      <p:pic>
        <p:nvPicPr>
          <p:cNvPr id="5" name="图片 4"/>
          <p:cNvPicPr>
            <a:picLocks noChangeAspect="1"/>
          </p:cNvPicPr>
          <p:nvPr/>
        </p:nvPicPr>
        <p:blipFill>
          <a:blip r:embed="rId2"/>
          <a:stretch>
            <a:fillRect/>
          </a:stretch>
        </p:blipFill>
        <p:spPr>
          <a:xfrm>
            <a:off x="4555490" y="5915025"/>
            <a:ext cx="2686050" cy="333375"/>
          </a:xfrm>
          <a:prstGeom prst="rect">
            <a:avLst/>
          </a:prstGeom>
        </p:spPr>
      </p:pic>
    </p:spTree>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sym typeface="+mn-ea"/>
              </a:rPr>
              <a:t>Insert(插入)</a:t>
            </a:r>
            <a:endParaRPr lang="en-US">
              <a:sym typeface="+mn-ea"/>
            </a:endParaRPr>
          </a:p>
        </p:txBody>
      </p:sp>
      <p:sp>
        <p:nvSpPr>
          <p:cNvPr id="4" name="内容占位符 3"/>
          <p:cNvSpPr/>
          <p:nvPr>
            <p:ph idx="1"/>
          </p:nvPr>
        </p:nvSpPr>
        <p:spPr>
          <a:xfrm>
            <a:off x="838200" y="1690688"/>
            <a:ext cx="10515600" cy="4731477"/>
          </a:xfrm>
        </p:spPr>
        <p:txBody>
          <a:bodyPr>
            <a:normAutofit/>
          </a:bodyPr>
          <a:p>
            <a:r>
              <a:rPr lang="zh-CN" altLang="en-US"/>
              <a:t>其实我们本可以使用Insert例程通过反复实施交换操作直至建立正确的序来实现上滤过程，可是一次交</a:t>
            </a:r>
            <a:endParaRPr lang="zh-CN" altLang="en-US"/>
          </a:p>
          <a:p>
            <a:r>
              <a:rPr lang="zh-CN" altLang="en-US"/>
              <a:t>换需要3条赋值语句。如果一个元素上滤d层，那么由于交换而实施的赋值的次数就达到3d，而我们这里</a:t>
            </a:r>
            <a:endParaRPr lang="zh-CN" altLang="en-US"/>
          </a:p>
          <a:p>
            <a:r>
              <a:rPr lang="zh-CN" altLang="en-US"/>
              <a:t>的方法却只用d+1次赋值。</a:t>
            </a:r>
            <a:endParaRPr lang="zh-CN" altLang="en-US"/>
          </a:p>
          <a:p>
            <a:endParaRPr lang="zh-CN" altLang="en-US"/>
          </a:p>
          <a:p>
            <a:r>
              <a:rPr lang="zh-CN" altLang="en-US"/>
              <a:t>如果要插入的元素是新的最小值，那么它将一直被推向顶端。这样在某一时刻，i将是1，我们就需要令</a:t>
            </a:r>
            <a:endParaRPr lang="zh-CN" altLang="en-US"/>
          </a:p>
          <a:p>
            <a:r>
              <a:rPr lang="zh-CN" altLang="en-US"/>
              <a:t>程序跳出while循环。当然我们可以用明确的测试做到这一点，不过，我们采用的是</a:t>
            </a:r>
            <a:r>
              <a:rPr lang="zh-CN" altLang="en-US">
                <a:solidFill>
                  <a:srgbClr val="FF0000"/>
                </a:solidFill>
              </a:rPr>
              <a:t>把一个很小的值放</a:t>
            </a:r>
            <a:endParaRPr lang="zh-CN" altLang="en-US">
              <a:solidFill>
                <a:srgbClr val="FF0000"/>
              </a:solidFill>
            </a:endParaRPr>
          </a:p>
          <a:p>
            <a:r>
              <a:rPr lang="zh-CN" altLang="en-US">
                <a:solidFill>
                  <a:srgbClr val="FF0000"/>
                </a:solidFill>
              </a:rPr>
              <a:t>到位置0处</a:t>
            </a:r>
            <a:r>
              <a:rPr lang="zh-CN" altLang="en-US"/>
              <a:t>以使while循环得以终止。这个值必须保证小于(或等于)堆中的任何值；我们称之为</a:t>
            </a:r>
            <a:r>
              <a:rPr lang="zh-CN" altLang="en-US">
                <a:solidFill>
                  <a:srgbClr val="FF0000"/>
                </a:solidFill>
              </a:rPr>
              <a:t>标记</a:t>
            </a:r>
            <a:endParaRPr lang="zh-CN" altLang="en-US"/>
          </a:p>
          <a:p>
            <a:r>
              <a:rPr lang="zh-CN" altLang="en-US"/>
              <a:t>(sentinel)。这种想法类似于链表中头节点的使用。通过添加一条</a:t>
            </a:r>
            <a:r>
              <a:rPr lang="zh-CN" altLang="en-US">
                <a:solidFill>
                  <a:srgbClr val="FF0000"/>
                </a:solidFill>
              </a:rPr>
              <a:t>哑信息</a:t>
            </a:r>
            <a:r>
              <a:rPr lang="zh-CN" altLang="en-US"/>
              <a:t>(dummy piece of</a:t>
            </a:r>
            <a:r>
              <a:rPr lang="en-US" altLang="zh-CN"/>
              <a:t> </a:t>
            </a:r>
            <a:endParaRPr lang="en-US" altLang="zh-CN"/>
          </a:p>
          <a:p>
            <a:r>
              <a:rPr lang="zh-CN" altLang="en-US"/>
              <a:t>information)，我们避免了每个循环都要执行一次的测试，从而节省了一些时间。</a:t>
            </a:r>
            <a:endParaRPr lang="zh-CN" altLang="en-US"/>
          </a:p>
        </p:txBody>
      </p:sp>
    </p:spTree>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sym typeface="+mn-ea"/>
              </a:rPr>
              <a:t>Insert(插入)</a:t>
            </a:r>
            <a:endParaRPr lang="en-US">
              <a:sym typeface="+mn-ea"/>
            </a:endParaRPr>
          </a:p>
        </p:txBody>
      </p:sp>
      <p:sp>
        <p:nvSpPr>
          <p:cNvPr id="4" name="内容占位符 3"/>
          <p:cNvSpPr/>
          <p:nvPr>
            <p:ph idx="1"/>
          </p:nvPr>
        </p:nvSpPr>
        <p:spPr>
          <a:xfrm>
            <a:off x="838200" y="1690688"/>
            <a:ext cx="10515600" cy="4731477"/>
          </a:xfrm>
        </p:spPr>
        <p:txBody>
          <a:bodyPr>
            <a:normAutofit/>
          </a:bodyPr>
          <a:p>
            <a:r>
              <a:rPr lang="zh-CN" altLang="en-US"/>
              <a:t>如果欲插</a:t>
            </a:r>
            <a:r>
              <a:rPr lang="zh-CN">
                <a:sym typeface="+mn-ea"/>
              </a:rPr>
              <a:t>入</a:t>
            </a:r>
            <a:r>
              <a:rPr lang="zh-CN" altLang="en-US"/>
              <a:t>的元素是新的最小元从而一直上滤到根处，那么这种插</a:t>
            </a:r>
            <a:r>
              <a:rPr lang="zh-CN">
                <a:sym typeface="+mn-ea"/>
              </a:rPr>
              <a:t>入</a:t>
            </a:r>
            <a:r>
              <a:rPr lang="zh-CN" altLang="en-US"/>
              <a:t>的时间高达</a:t>
            </a:r>
            <a:r>
              <a:rPr lang="zh-CN" altLang="en-US" b="1"/>
              <a:t>O</a:t>
            </a:r>
            <a:r>
              <a:rPr lang="zh-CN" altLang="en-US"/>
              <a:t>(logN)。平均看来， </a:t>
            </a:r>
            <a:endParaRPr lang="zh-CN" altLang="en-US"/>
          </a:p>
          <a:p>
            <a:r>
              <a:rPr lang="zh-CN" altLang="en-US"/>
              <a:t>这种上滤终止得要早；业已证明，执行一次插入平均需要2.607次比较，因此Insert将元素平均上移</a:t>
            </a:r>
            <a:endParaRPr lang="zh-CN" altLang="en-US"/>
          </a:p>
          <a:p>
            <a:r>
              <a:rPr lang="zh-CN" altLang="en-US"/>
              <a:t>1.607层。</a:t>
            </a:r>
            <a:endParaRPr lang="zh-CN" altLang="en-US"/>
          </a:p>
        </p:txBody>
      </p:sp>
    </p:spTree>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sym typeface="+mn-ea"/>
              </a:rPr>
              <a:t>DeleteMin(删除最小元)</a:t>
            </a:r>
            <a:endParaRPr lang="en-US">
              <a:sym typeface="+mn-ea"/>
            </a:endParaRPr>
          </a:p>
        </p:txBody>
      </p:sp>
      <p:sp>
        <p:nvSpPr>
          <p:cNvPr id="4" name="内容占位符 3"/>
          <p:cNvSpPr/>
          <p:nvPr>
            <p:ph idx="1"/>
          </p:nvPr>
        </p:nvSpPr>
        <p:spPr>
          <a:xfrm>
            <a:off x="838200" y="1690688"/>
            <a:ext cx="10515600" cy="4731477"/>
          </a:xfrm>
        </p:spPr>
        <p:txBody>
          <a:bodyPr>
            <a:normAutofit/>
          </a:bodyPr>
          <a:p>
            <a:r>
              <a:rPr lang="zh-CN" altLang="en-US"/>
              <a:t>DeleteMin以类似于插入的方式处理。找出最小元是容易的；困难的部分是删除它。当删除一个最小元</a:t>
            </a:r>
            <a:endParaRPr lang="zh-CN" altLang="en-US"/>
          </a:p>
          <a:p>
            <a:r>
              <a:rPr lang="zh-CN" altLang="en-US"/>
              <a:t>时，</a:t>
            </a:r>
            <a:r>
              <a:rPr lang="zh-CN" altLang="en-US">
                <a:solidFill>
                  <a:srgbClr val="FF0000"/>
                </a:solidFill>
              </a:rPr>
              <a:t>在根节点处产生了一个空穴</a:t>
            </a:r>
            <a:r>
              <a:rPr lang="zh-CN" altLang="en-US"/>
              <a:t>。由于现在堆少了一个元素，因此</a:t>
            </a:r>
            <a:r>
              <a:rPr lang="zh-CN" altLang="en-US">
                <a:solidFill>
                  <a:srgbClr val="FF0000"/>
                </a:solidFill>
              </a:rPr>
              <a:t>堆中最后一个元素X</a:t>
            </a:r>
            <a:r>
              <a:rPr lang="zh-CN" altLang="en-US"/>
              <a:t>必须移动到该堆</a:t>
            </a:r>
            <a:endParaRPr lang="zh-CN" altLang="en-US"/>
          </a:p>
          <a:p>
            <a:r>
              <a:rPr lang="zh-CN" altLang="en-US"/>
              <a:t>的某个地方。如果X可以被放到空穴中，那么DeleteMin完成。不过这一般不太可能，因此我们将空穴的</a:t>
            </a:r>
            <a:endParaRPr lang="zh-CN" altLang="en-US"/>
          </a:p>
          <a:p>
            <a:r>
              <a:rPr lang="zh-CN" altLang="en-US"/>
              <a:t>两个儿子中较小者移</a:t>
            </a:r>
            <a:r>
              <a:rPr lang="zh-CN">
                <a:sym typeface="+mn-ea"/>
              </a:rPr>
              <a:t>入</a:t>
            </a:r>
            <a:r>
              <a:rPr lang="zh-CN" altLang="en-US"/>
              <a:t>空穴，这样就把空穴向下推了一层。重复该步骤直到X可以被放入空穴中。因此，</a:t>
            </a:r>
            <a:endParaRPr lang="zh-CN" altLang="en-US"/>
          </a:p>
          <a:p>
            <a:r>
              <a:rPr lang="zh-CN" altLang="en-US"/>
              <a:t>我们的作法是将</a:t>
            </a:r>
            <a:r>
              <a:rPr lang="en-US" altLang="zh-CN"/>
              <a:t>X</a:t>
            </a:r>
            <a:r>
              <a:rPr lang="zh-CN" altLang="en-US"/>
              <a:t>置入沿着</a:t>
            </a:r>
            <a:r>
              <a:rPr lang="zh-CN" altLang="en-US">
                <a:solidFill>
                  <a:srgbClr val="FF0000"/>
                </a:solidFill>
              </a:rPr>
              <a:t>从根开始包含最小儿子的一条路径上的一个正确的位置</a:t>
            </a:r>
            <a:r>
              <a:rPr lang="zh-CN" altLang="en-US"/>
              <a:t>。</a:t>
            </a:r>
            <a:endParaRPr lang="zh-CN" altLang="en-US"/>
          </a:p>
        </p:txBody>
      </p:sp>
    </p:spTree>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sym typeface="+mn-ea"/>
              </a:rPr>
              <a:t>DeleteMin(删除最小元)</a:t>
            </a:r>
            <a:endParaRPr lang="en-US">
              <a:sym typeface="+mn-ea"/>
            </a:endParaRPr>
          </a:p>
        </p:txBody>
      </p:sp>
      <p:sp>
        <p:nvSpPr>
          <p:cNvPr id="4" name="内容占位符 3"/>
          <p:cNvSpPr/>
          <p:nvPr>
            <p:ph idx="1"/>
          </p:nvPr>
        </p:nvSpPr>
        <p:spPr>
          <a:xfrm>
            <a:off x="838200" y="1690688"/>
            <a:ext cx="10515600" cy="4731477"/>
          </a:xfrm>
        </p:spPr>
        <p:txBody>
          <a:bodyPr>
            <a:normAutofit/>
          </a:bodyPr>
          <a:p>
            <a:r>
              <a:rPr lang="zh-CN" altLang="en-US"/>
              <a:t>在图6-9中左边的图显示DeleteMin之前的堆。删除13后，我们必须要正确地将31放到堆中。31不能放</a:t>
            </a:r>
            <a:endParaRPr lang="zh-CN" altLang="en-US"/>
          </a:p>
          <a:p>
            <a:r>
              <a:rPr lang="zh-CN" altLang="en-US"/>
              <a:t>在空穴中，因为这将破坏堆序性质。于是，我们把较小的儿子14置入空穴，同时空穴</a:t>
            </a:r>
            <a:r>
              <a:rPr lang="zh-CN" altLang="en-US">
                <a:solidFill>
                  <a:srgbClr val="FF0000"/>
                </a:solidFill>
              </a:rPr>
              <a:t>下滑一层</a:t>
            </a:r>
            <a:r>
              <a:rPr lang="zh-CN" altLang="en-US"/>
              <a:t>(见图6-</a:t>
            </a:r>
            <a:endParaRPr lang="zh-CN" altLang="en-US"/>
          </a:p>
          <a:p>
            <a:r>
              <a:rPr lang="zh-CN" altLang="en-US"/>
              <a:t>10)。重复该过程，把19置</a:t>
            </a:r>
            <a:r>
              <a:rPr lang="zh-CN">
                <a:sym typeface="+mn-ea"/>
              </a:rPr>
              <a:t>入</a:t>
            </a:r>
            <a:r>
              <a:rPr lang="zh-CN" altLang="en-US"/>
              <a:t>空穴，在更下一层上建立一个新的空穴。然后，再把26置</a:t>
            </a:r>
            <a:r>
              <a:rPr lang="zh-CN">
                <a:sym typeface="+mn-ea"/>
              </a:rPr>
              <a:t>入</a:t>
            </a:r>
            <a:r>
              <a:rPr lang="zh-CN" altLang="en-US"/>
              <a:t>空穴，在底层</a:t>
            </a:r>
            <a:endParaRPr lang="zh-CN" altLang="en-US"/>
          </a:p>
          <a:p>
            <a:r>
              <a:rPr lang="zh-CN" altLang="en-US"/>
              <a:t>又建立一个新的空穴。最后，我们得以将31置入空穴中(图6-11)。这种一般的策略叫做</a:t>
            </a:r>
            <a:r>
              <a:rPr lang="zh-CN" altLang="en-US">
                <a:solidFill>
                  <a:srgbClr val="FF0000"/>
                </a:solidFill>
              </a:rPr>
              <a:t>下滤</a:t>
            </a:r>
            <a:endParaRPr lang="zh-CN" altLang="en-US">
              <a:solidFill>
                <a:srgbClr val="FF0000"/>
              </a:solidFill>
            </a:endParaRPr>
          </a:p>
          <a:p>
            <a:r>
              <a:rPr lang="zh-CN" altLang="en-US"/>
              <a:t>(percolate</a:t>
            </a:r>
            <a:r>
              <a:rPr lang="en-US" altLang="zh-CN"/>
              <a:t> </a:t>
            </a:r>
            <a:r>
              <a:rPr lang="zh-CN" altLang="en-US"/>
              <a:t>down)。在其实现例程中我们使用类似于在Insert例程中用过的技巧来避免进行交换操作。</a:t>
            </a:r>
            <a:endParaRPr lang="zh-CN" altLang="en-US"/>
          </a:p>
        </p:txBody>
      </p:sp>
      <p:pic>
        <p:nvPicPr>
          <p:cNvPr id="3" name="图片 2"/>
          <p:cNvPicPr>
            <a:picLocks noChangeAspect="1"/>
          </p:cNvPicPr>
          <p:nvPr/>
        </p:nvPicPr>
        <p:blipFill>
          <a:blip r:embed="rId1"/>
          <a:stretch>
            <a:fillRect/>
          </a:stretch>
        </p:blipFill>
        <p:spPr>
          <a:xfrm>
            <a:off x="2841625" y="3788410"/>
            <a:ext cx="5943600" cy="1962150"/>
          </a:xfrm>
          <a:prstGeom prst="rect">
            <a:avLst/>
          </a:prstGeom>
        </p:spPr>
      </p:pic>
      <p:pic>
        <p:nvPicPr>
          <p:cNvPr id="5" name="图片 4"/>
          <p:cNvPicPr>
            <a:picLocks noChangeAspect="1"/>
          </p:cNvPicPr>
          <p:nvPr/>
        </p:nvPicPr>
        <p:blipFill>
          <a:blip r:embed="rId2"/>
          <a:stretch>
            <a:fillRect/>
          </a:stretch>
        </p:blipFill>
        <p:spPr>
          <a:xfrm>
            <a:off x="4667885" y="6098540"/>
            <a:ext cx="2038350" cy="323850"/>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a:bodyPr>
          <a:lstStyle/>
          <a:p>
            <a:endParaRPr lang="zh-CN" dirty="0"/>
          </a:p>
          <a:p>
            <a:r>
              <a:rPr lang="zh-CN" dirty="0"/>
              <a:t>虽然N较小时，1000N要比</a:t>
            </a:r>
            <a:r>
              <a:rPr lang="en-US" altLang="zh-CN" dirty="0"/>
              <a:t>N</a:t>
            </a:r>
            <a:r>
              <a:rPr lang="en-US" altLang="zh-CN" baseline="30000" dirty="0"/>
              <a:t>2</a:t>
            </a:r>
            <a:r>
              <a:rPr lang="zh-CN" dirty="0"/>
              <a:t>大，但N²以更快的速度增长，因此</a:t>
            </a:r>
            <a:r>
              <a:rPr lang="en-US" altLang="zh-CN" dirty="0"/>
              <a:t>N</a:t>
            </a:r>
            <a:r>
              <a:rPr lang="en-US" altLang="zh-CN" baseline="30000" dirty="0"/>
              <a:t>2</a:t>
            </a:r>
            <a:r>
              <a:rPr lang="zh-CN" dirty="0"/>
              <a:t>最终将更大，在这种情况下，N=1000是</a:t>
            </a:r>
            <a:endParaRPr lang="zh-CN" dirty="0"/>
          </a:p>
          <a:p>
            <a:r>
              <a:rPr lang="zh-CN" dirty="0"/>
              <a:t>转折点。第一个定义是说，最后总会存在某个点n</a:t>
            </a:r>
            <a:r>
              <a:rPr lang="en-US" altLang="zh-CN" baseline="-25000" dirty="0"/>
              <a:t>0</a:t>
            </a:r>
            <a:r>
              <a:rPr lang="zh-CN" dirty="0"/>
              <a:t>，从它以后</a:t>
            </a:r>
            <a:r>
              <a:rPr lang="en-US" altLang="zh-CN" dirty="0"/>
              <a:t>c</a:t>
            </a:r>
            <a:r>
              <a:rPr lang="zh-CN" dirty="0"/>
              <a:t>·</a:t>
            </a:r>
            <a:r>
              <a:rPr lang="en-US" altLang="zh-CN" dirty="0"/>
              <a:t>f</a:t>
            </a:r>
            <a:r>
              <a:rPr lang="zh-CN" dirty="0"/>
              <a:t>(N)总是至少与T(N)一样大，从而若</a:t>
            </a:r>
            <a:endParaRPr lang="zh-CN" dirty="0"/>
          </a:p>
          <a:p>
            <a:r>
              <a:rPr lang="zh-CN" dirty="0"/>
              <a:t>忽略常数因子，则f(N)至少与</a:t>
            </a:r>
            <a:r>
              <a:rPr lang="en-US" altLang="zh-CN" dirty="0"/>
              <a:t>T</a:t>
            </a:r>
            <a:r>
              <a:rPr lang="zh-CN" dirty="0"/>
              <a:t>(N)一样大。在我们的例子中，T(N)=1000N，f(N)=N²，n</a:t>
            </a:r>
            <a:r>
              <a:rPr lang="en-US" altLang="zh-CN" baseline="-25000" dirty="0"/>
              <a:t>0</a:t>
            </a:r>
            <a:r>
              <a:rPr lang="zh-CN" dirty="0"/>
              <a:t>=1000而c=1，</a:t>
            </a:r>
            <a:endParaRPr lang="zh-CN" dirty="0"/>
          </a:p>
          <a:p>
            <a:r>
              <a:rPr lang="zh-CN" dirty="0"/>
              <a:t>我们也可以让n</a:t>
            </a:r>
            <a:r>
              <a:rPr lang="en-US" altLang="zh-CN" baseline="-25000" dirty="0"/>
              <a:t>0</a:t>
            </a:r>
            <a:r>
              <a:rPr lang="en-US" altLang="zh-CN" dirty="0"/>
              <a:t>=</a:t>
            </a:r>
            <a:r>
              <a:rPr lang="zh-CN" dirty="0"/>
              <a:t>10而c=100，因此，我们可以说1000N=</a:t>
            </a:r>
            <a:r>
              <a:rPr lang="zh-CN" b="1" dirty="0"/>
              <a:t>O</a:t>
            </a:r>
            <a:r>
              <a:rPr lang="zh-CN" dirty="0"/>
              <a:t>(</a:t>
            </a:r>
            <a:r>
              <a:rPr lang="en-US" altLang="zh-CN" dirty="0"/>
              <a:t>N</a:t>
            </a:r>
            <a:r>
              <a:rPr lang="en-US" altLang="zh-CN" baseline="30000" dirty="0"/>
              <a:t>2</a:t>
            </a:r>
            <a:r>
              <a:rPr lang="zh-CN" dirty="0"/>
              <a:t>)(N平方级)，这种记法称为</a:t>
            </a:r>
            <a:r>
              <a:rPr lang="zh-CN" dirty="0">
                <a:solidFill>
                  <a:srgbClr val="FF0000"/>
                </a:solidFill>
              </a:rPr>
              <a:t>大</a:t>
            </a:r>
            <a:r>
              <a:rPr lang="en-US" altLang="zh-CN" b="1" dirty="0">
                <a:solidFill>
                  <a:srgbClr val="FF0000"/>
                </a:solidFill>
              </a:rPr>
              <a:t>O</a:t>
            </a:r>
            <a:r>
              <a:rPr lang="zh-CN" dirty="0">
                <a:solidFill>
                  <a:srgbClr val="FF0000"/>
                </a:solidFill>
              </a:rPr>
              <a:t>记法</a:t>
            </a:r>
            <a:r>
              <a:rPr lang="zh-CN" dirty="0"/>
              <a:t>。人们常</a:t>
            </a:r>
            <a:endParaRPr lang="zh-CN" dirty="0"/>
          </a:p>
          <a:p>
            <a:r>
              <a:rPr lang="zh-CN" dirty="0"/>
              <a:t>常不说“…</a:t>
            </a:r>
            <a:r>
              <a:rPr lang="zh-CN" dirty="0">
                <a:sym typeface="+mn-ea"/>
              </a:rPr>
              <a:t>…</a:t>
            </a:r>
            <a:r>
              <a:rPr lang="zh-CN" dirty="0"/>
              <a:t>级的”，而是说“大</a:t>
            </a:r>
            <a:r>
              <a:rPr lang="en-US" altLang="zh-CN" b="1" dirty="0"/>
              <a:t>O</a:t>
            </a:r>
            <a:r>
              <a:rPr lang="zh-CN" dirty="0">
                <a:sym typeface="+mn-ea"/>
              </a:rPr>
              <a:t>…</a:t>
            </a:r>
            <a:r>
              <a:rPr lang="zh-CN" dirty="0">
                <a:sym typeface="+mn-ea"/>
              </a:rPr>
              <a:t>…</a:t>
            </a:r>
            <a:r>
              <a:rPr lang="en-US" altLang="zh-CN" dirty="0">
                <a:sym typeface="+mn-ea"/>
              </a:rPr>
              <a:t>”</a:t>
            </a:r>
            <a:r>
              <a:rPr lang="zh-CN" altLang="en-US" dirty="0">
                <a:sym typeface="+mn-ea"/>
              </a:rPr>
              <a:t>。</a:t>
            </a:r>
            <a:endParaRPr lang="zh-CN" altLang="en-US" dirty="0">
              <a:sym typeface="+mn-ea"/>
            </a:endParaRPr>
          </a:p>
        </p:txBody>
      </p:sp>
      <p:sp>
        <p:nvSpPr>
          <p:cNvPr id="2" name="标题 1"/>
          <p:cNvSpPr>
            <a:spLocks noGrp="1"/>
          </p:cNvSpPr>
          <p:nvPr>
            <p:ph type="title"/>
          </p:nvPr>
        </p:nvSpPr>
        <p:spPr/>
        <p:txBody>
          <a:bodyPr/>
          <a:lstStyle/>
          <a:p>
            <a:r>
              <a:rPr dirty="0"/>
              <a:t>2.1 数学基础</a:t>
            </a:r>
            <a:endParaRPr dirty="0"/>
          </a:p>
        </p:txBody>
      </p:sp>
    </p:spTree>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sym typeface="+mn-ea"/>
              </a:rPr>
              <a:t>DeleteMin(删除最小元)</a:t>
            </a:r>
            <a:endParaRPr lang="en-US">
              <a:sym typeface="+mn-ea"/>
            </a:endParaRPr>
          </a:p>
        </p:txBody>
      </p:sp>
      <p:pic>
        <p:nvPicPr>
          <p:cNvPr id="6" name="内容占位符 5"/>
          <p:cNvPicPr>
            <a:picLocks noChangeAspect="1"/>
          </p:cNvPicPr>
          <p:nvPr>
            <p:ph idx="1"/>
          </p:nvPr>
        </p:nvPicPr>
        <p:blipFill>
          <a:blip r:embed="rId1"/>
          <a:stretch>
            <a:fillRect/>
          </a:stretch>
        </p:blipFill>
        <p:spPr>
          <a:xfrm>
            <a:off x="3224530" y="1578610"/>
            <a:ext cx="5800725" cy="1971675"/>
          </a:xfrm>
          <a:prstGeom prst="rect">
            <a:avLst/>
          </a:prstGeom>
        </p:spPr>
      </p:pic>
      <p:pic>
        <p:nvPicPr>
          <p:cNvPr id="7" name="图片 6"/>
          <p:cNvPicPr>
            <a:picLocks noChangeAspect="1"/>
          </p:cNvPicPr>
          <p:nvPr/>
        </p:nvPicPr>
        <p:blipFill>
          <a:blip r:embed="rId2"/>
          <a:stretch>
            <a:fillRect/>
          </a:stretch>
        </p:blipFill>
        <p:spPr>
          <a:xfrm>
            <a:off x="4548505" y="3714115"/>
            <a:ext cx="3095625" cy="276225"/>
          </a:xfrm>
          <a:prstGeom prst="rect">
            <a:avLst/>
          </a:prstGeom>
        </p:spPr>
      </p:pic>
      <p:pic>
        <p:nvPicPr>
          <p:cNvPr id="8" name="图片 7"/>
          <p:cNvPicPr>
            <a:picLocks noChangeAspect="1"/>
          </p:cNvPicPr>
          <p:nvPr/>
        </p:nvPicPr>
        <p:blipFill>
          <a:blip r:embed="rId3"/>
          <a:stretch>
            <a:fillRect/>
          </a:stretch>
        </p:blipFill>
        <p:spPr>
          <a:xfrm>
            <a:off x="3195955" y="4239260"/>
            <a:ext cx="5857875" cy="1914525"/>
          </a:xfrm>
          <a:prstGeom prst="rect">
            <a:avLst/>
          </a:prstGeom>
        </p:spPr>
      </p:pic>
      <p:pic>
        <p:nvPicPr>
          <p:cNvPr id="9" name="图片 8"/>
          <p:cNvPicPr>
            <a:picLocks noChangeAspect="1"/>
          </p:cNvPicPr>
          <p:nvPr/>
        </p:nvPicPr>
        <p:blipFill>
          <a:blip r:embed="rId4"/>
          <a:stretch>
            <a:fillRect/>
          </a:stretch>
        </p:blipFill>
        <p:spPr>
          <a:xfrm>
            <a:off x="4548505" y="6195695"/>
            <a:ext cx="2809875" cy="352425"/>
          </a:xfrm>
          <a:prstGeom prst="rect">
            <a:avLst/>
          </a:prstGeom>
        </p:spPr>
      </p:pic>
    </p:spTree>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sym typeface="+mn-ea"/>
              </a:rPr>
              <a:t>DeleteMin(删除最小元)</a:t>
            </a:r>
            <a:endParaRPr lang="en-US">
              <a:sym typeface="+mn-ea"/>
            </a:endParaRPr>
          </a:p>
        </p:txBody>
      </p:sp>
      <p:sp>
        <p:nvSpPr>
          <p:cNvPr id="3" name="内容占位符 2"/>
          <p:cNvSpPr/>
          <p:nvPr>
            <p:ph idx="1"/>
          </p:nvPr>
        </p:nvSpPr>
        <p:spPr/>
        <p:txBody>
          <a:bodyPr>
            <a:normAutofit/>
          </a:bodyPr>
          <a:p>
            <a:r>
              <a:rPr lang="zh-CN" altLang="en-US"/>
              <a:t>在堆的实现中经常发生的错误是当堆中存在</a:t>
            </a:r>
            <a:r>
              <a:rPr lang="zh-CN" altLang="en-US">
                <a:solidFill>
                  <a:srgbClr val="FF0000"/>
                </a:solidFill>
              </a:rPr>
              <a:t>偶数个元素</a:t>
            </a:r>
            <a:r>
              <a:rPr lang="zh-CN" altLang="en-US"/>
              <a:t>的时候，此时将遇到一个节点只有一个儿子的情</a:t>
            </a:r>
            <a:endParaRPr lang="zh-CN" altLang="en-US"/>
          </a:p>
          <a:p>
            <a:r>
              <a:rPr lang="zh-CN" altLang="en-US"/>
              <a:t>况。我们必须保证假设节点不总有两个儿子，因此这就涉及到一个附加的测试。在图6-12描述的程序中，</a:t>
            </a:r>
            <a:endParaRPr lang="zh-CN" altLang="en-US"/>
          </a:p>
          <a:p>
            <a:r>
              <a:rPr lang="zh-CN" altLang="en-US"/>
              <a:t>我们已在第8行进行了这种测试。一种极其巧妙的解决方法是始终保证你的算法把每一个节点都看成有</a:t>
            </a:r>
            <a:endParaRPr lang="zh-CN" altLang="en-US"/>
          </a:p>
          <a:p>
            <a:r>
              <a:rPr lang="zh-CN" altLang="en-US"/>
              <a:t>两个儿子。为了实施这种解法，当堆的大小为偶数时，在每个下滤开始时，可将其值大于堆中任何元素</a:t>
            </a:r>
            <a:endParaRPr lang="zh-CN" altLang="en-US"/>
          </a:p>
          <a:p>
            <a:r>
              <a:rPr lang="zh-CN" altLang="en-US"/>
              <a:t>的标记放到堆的终端后面的位置上。你必须在深思熟虑以后再这么做，而且必须要判断你是否确实要使</a:t>
            </a:r>
            <a:endParaRPr lang="zh-CN" altLang="en-US"/>
          </a:p>
          <a:p>
            <a:r>
              <a:rPr lang="zh-CN" altLang="en-US"/>
              <a:t>用这种技巧。虽然这不再需要测试右儿子的存在性，但是你还是需要测试何时到达底层，因为对每一片</a:t>
            </a:r>
            <a:endParaRPr lang="zh-CN" altLang="en-US"/>
          </a:p>
          <a:p>
            <a:r>
              <a:rPr lang="zh-CN" altLang="en-US"/>
              <a:t>树叶算法将需要一个标记。</a:t>
            </a:r>
            <a:endParaRPr lang="zh-CN" altLang="en-US"/>
          </a:p>
        </p:txBody>
      </p:sp>
    </p:spTree>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sym typeface="+mn-ea"/>
              </a:rPr>
              <a:t>DeleteMin(删除最小元)</a:t>
            </a:r>
            <a:endParaRPr lang="en-US">
              <a:sym typeface="+mn-ea"/>
            </a:endParaRPr>
          </a:p>
        </p:txBody>
      </p:sp>
      <p:pic>
        <p:nvPicPr>
          <p:cNvPr id="4" name="图片 3"/>
          <p:cNvPicPr>
            <a:picLocks noChangeAspect="1"/>
          </p:cNvPicPr>
          <p:nvPr/>
        </p:nvPicPr>
        <p:blipFill>
          <a:blip r:embed="rId1"/>
          <a:stretch>
            <a:fillRect/>
          </a:stretch>
        </p:blipFill>
        <p:spPr>
          <a:xfrm>
            <a:off x="3538855" y="1301750"/>
            <a:ext cx="5570220" cy="5246370"/>
          </a:xfrm>
          <a:prstGeom prst="rect">
            <a:avLst/>
          </a:prstGeom>
        </p:spPr>
      </p:pic>
      <p:pic>
        <p:nvPicPr>
          <p:cNvPr id="5" name="内容占位符 4"/>
          <p:cNvPicPr>
            <a:picLocks noChangeAspect="1"/>
          </p:cNvPicPr>
          <p:nvPr>
            <p:ph idx="1"/>
          </p:nvPr>
        </p:nvPicPr>
        <p:blipFill>
          <a:blip r:embed="rId2"/>
          <a:stretch>
            <a:fillRect/>
          </a:stretch>
        </p:blipFill>
        <p:spPr>
          <a:xfrm>
            <a:off x="4169410" y="6543675"/>
            <a:ext cx="3400425" cy="314325"/>
          </a:xfrm>
          <a:prstGeom prst="rect">
            <a:avLst/>
          </a:prstGeom>
        </p:spPr>
      </p:pic>
    </p:spTree>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sym typeface="+mn-ea"/>
              </a:rPr>
              <a:t>DeleteMin(删除最小元)</a:t>
            </a:r>
            <a:endParaRPr lang="en-US">
              <a:sym typeface="+mn-ea"/>
            </a:endParaRPr>
          </a:p>
        </p:txBody>
      </p:sp>
      <p:sp>
        <p:nvSpPr>
          <p:cNvPr id="6" name="内容占位符 5"/>
          <p:cNvSpPr/>
          <p:nvPr>
            <p:ph idx="1"/>
          </p:nvPr>
        </p:nvSpPr>
        <p:spPr/>
        <p:txBody>
          <a:bodyPr/>
          <a:p>
            <a:r>
              <a:rPr lang="zh-CN" altLang="en-US"/>
              <a:t>这种算法的最坏情形运行时间为</a:t>
            </a:r>
            <a:r>
              <a:rPr lang="zh-CN" altLang="en-US" b="1"/>
              <a:t>O</a:t>
            </a:r>
            <a:r>
              <a:rPr lang="zh-CN" altLang="en-US"/>
              <a:t>(logN)。平均而言，被放到根处的元素几乎下滤到堆的底层(它所来自</a:t>
            </a:r>
            <a:endParaRPr lang="zh-CN" altLang="en-US"/>
          </a:p>
          <a:p>
            <a:r>
              <a:rPr lang="zh-CN" altLang="en-US"/>
              <a:t>的那层)，因此平均运行时间为</a:t>
            </a:r>
            <a:r>
              <a:rPr lang="zh-CN" altLang="en-US" b="1"/>
              <a:t>O</a:t>
            </a:r>
            <a:r>
              <a:rPr lang="zh-CN" altLang="en-US"/>
              <a:t>(logN) 。</a:t>
            </a:r>
            <a:endParaRPr lang="zh-CN" altLang="en-US"/>
          </a:p>
        </p:txBody>
      </p:sp>
    </p:spTree>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sym typeface="+mn-ea"/>
              </a:rPr>
              <a:t>6.3.4 其他的堆操作</a:t>
            </a:r>
            <a:endParaRPr lang="en-US">
              <a:sym typeface="+mn-ea"/>
            </a:endParaRPr>
          </a:p>
        </p:txBody>
      </p:sp>
      <p:sp>
        <p:nvSpPr>
          <p:cNvPr id="6" name="内容占位符 5"/>
          <p:cNvSpPr/>
          <p:nvPr>
            <p:ph idx="1"/>
          </p:nvPr>
        </p:nvSpPr>
        <p:spPr/>
        <p:txBody>
          <a:bodyPr>
            <a:normAutofit lnSpcReduction="20000"/>
          </a:bodyPr>
          <a:p>
            <a:r>
              <a:rPr lang="zh-CN" altLang="en-US"/>
              <a:t>注意，虽然求最小值操作可以在常数时间完成，但是，按照求最小元设计的堆(也称作</a:t>
            </a:r>
            <a:r>
              <a:rPr lang="zh-CN" altLang="en-US">
                <a:solidFill>
                  <a:srgbClr val="FF0000"/>
                </a:solidFill>
              </a:rPr>
              <a:t>最小值堆</a:t>
            </a:r>
            <a:r>
              <a:rPr lang="zh-CN" altLang="en-US"/>
              <a:t>(min </a:t>
            </a:r>
            <a:endParaRPr lang="zh-CN" altLang="en-US"/>
          </a:p>
          <a:p>
            <a:r>
              <a:rPr lang="zh-CN" altLang="en-US"/>
              <a:t>heap)在求最大元方面却无任何帮助。事实上，一个堆所蕴涵的关于序的信息很少，因此，若不对整个</a:t>
            </a:r>
            <a:endParaRPr lang="zh-CN" altLang="en-US"/>
          </a:p>
          <a:p>
            <a:r>
              <a:rPr lang="zh-CN" altLang="en-US"/>
              <a:t>堆进行线性搜索，是没有办法找出任何特定的关键字的。为说明这一点，考虑图6-13所示的大型堆结构</a:t>
            </a:r>
            <a:endParaRPr lang="zh-CN" altLang="en-US"/>
          </a:p>
          <a:p>
            <a:r>
              <a:rPr lang="zh-CN" altLang="en-US"/>
              <a:t>(具体元素没有标出)，我们看到，关于最大值的元素所知道的惟一信息是：该元素在树叶上。但是，半</a:t>
            </a:r>
            <a:endParaRPr lang="zh-CN" altLang="en-US"/>
          </a:p>
          <a:p>
            <a:r>
              <a:rPr lang="zh-CN" altLang="en-US"/>
              <a:t>数的元素位于树叶上，因此该信息是没什么用的。由于这个原因，如果重要的是要知道元素都在什么地</a:t>
            </a:r>
            <a:endParaRPr lang="zh-CN" altLang="en-US"/>
          </a:p>
          <a:p>
            <a:r>
              <a:rPr lang="zh-CN" altLang="en-US"/>
              <a:t>方，那么除堆之外，还必须用到诸如散列表等某些其他的数据结构。(回忆：该模型并不允许查看堆内</a:t>
            </a:r>
            <a:endParaRPr lang="zh-CN" altLang="en-US"/>
          </a:p>
          <a:p>
            <a:r>
              <a:rPr lang="zh-CN" altLang="en-US"/>
              <a:t>部。)</a:t>
            </a:r>
            <a:endParaRPr lang="zh-CN" altLang="en-US"/>
          </a:p>
          <a:p>
            <a:endParaRPr lang="zh-CN" altLang="en-US"/>
          </a:p>
          <a:p>
            <a:endParaRPr lang="zh-CN" altLang="en-US"/>
          </a:p>
          <a:p>
            <a:r>
              <a:rPr lang="zh-CN" altLang="en-US"/>
              <a:t>如果我们假设通过某种其他方法得知每一个元素的位置，那么有几种其他的操作的开销将变小。下述三</a:t>
            </a:r>
            <a:endParaRPr lang="zh-CN" altLang="en-US"/>
          </a:p>
          <a:p>
            <a:r>
              <a:rPr lang="zh-CN" altLang="en-US"/>
              <a:t>种这样的操作均以对数最坏情形时间运行。</a:t>
            </a:r>
            <a:endParaRPr lang="zh-CN" altLang="en-US"/>
          </a:p>
        </p:txBody>
      </p:sp>
    </p:spTree>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sym typeface="+mn-ea"/>
              </a:rPr>
              <a:t>DecreaseKey(降低关键字的值)</a:t>
            </a:r>
            <a:endParaRPr lang="en-US">
              <a:sym typeface="+mn-ea"/>
            </a:endParaRPr>
          </a:p>
        </p:txBody>
      </p:sp>
      <p:sp>
        <p:nvSpPr>
          <p:cNvPr id="6" name="内容占位符 5"/>
          <p:cNvSpPr/>
          <p:nvPr>
            <p:ph idx="1"/>
          </p:nvPr>
        </p:nvSpPr>
        <p:spPr/>
        <p:txBody>
          <a:bodyPr>
            <a:normAutofit lnSpcReduction="20000"/>
          </a:bodyPr>
          <a:p>
            <a:r>
              <a:rPr lang="zh-CN" altLang="en-US">
                <a:solidFill>
                  <a:srgbClr val="FF0000"/>
                </a:solidFill>
              </a:rPr>
              <a:t>DecreaseKey</a:t>
            </a:r>
            <a:r>
              <a:rPr lang="zh-CN" altLang="en-US"/>
              <a:t>(P，△，H)操作降低在位置P处的关键字的值，降值的幅度为正的量△。由于这可能破坏</a:t>
            </a:r>
            <a:endParaRPr lang="zh-CN" altLang="en-US"/>
          </a:p>
          <a:p>
            <a:r>
              <a:rPr lang="zh-CN" altLang="en-US"/>
              <a:t>堆的序，因此必须通过</a:t>
            </a:r>
            <a:r>
              <a:rPr lang="zh-CN" altLang="en-US">
                <a:solidFill>
                  <a:srgbClr val="FF0000"/>
                </a:solidFill>
              </a:rPr>
              <a:t>上滤</a:t>
            </a:r>
            <a:r>
              <a:rPr lang="zh-CN" altLang="en-US"/>
              <a:t>对堆进行调整。该操作对系统管理程序是有用的：系统管理程序能够使它们</a:t>
            </a:r>
            <a:endParaRPr lang="zh-CN" altLang="en-US"/>
          </a:p>
          <a:p>
            <a:r>
              <a:rPr lang="zh-CN" altLang="en-US"/>
              <a:t>的程序以最高的优先级来运行。</a:t>
            </a:r>
            <a:endParaRPr lang="zh-CN" altLang="en-US"/>
          </a:p>
        </p:txBody>
      </p:sp>
      <p:pic>
        <p:nvPicPr>
          <p:cNvPr id="3" name="图片 2"/>
          <p:cNvPicPr>
            <a:picLocks noChangeAspect="1"/>
          </p:cNvPicPr>
          <p:nvPr/>
        </p:nvPicPr>
        <p:blipFill>
          <a:blip r:embed="rId1"/>
          <a:stretch>
            <a:fillRect/>
          </a:stretch>
        </p:blipFill>
        <p:spPr>
          <a:xfrm>
            <a:off x="3581400" y="2847975"/>
            <a:ext cx="5029200" cy="2981325"/>
          </a:xfrm>
          <a:prstGeom prst="rect">
            <a:avLst/>
          </a:prstGeom>
        </p:spPr>
      </p:pic>
    </p:spTree>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sym typeface="+mn-ea"/>
              </a:rPr>
              <a:t>IncreaseKey(增加关键字的值)</a:t>
            </a:r>
            <a:endParaRPr lang="en-US">
              <a:sym typeface="+mn-ea"/>
            </a:endParaRPr>
          </a:p>
        </p:txBody>
      </p:sp>
      <p:sp>
        <p:nvSpPr>
          <p:cNvPr id="6" name="内容占位符 5"/>
          <p:cNvSpPr/>
          <p:nvPr>
            <p:ph idx="1"/>
          </p:nvPr>
        </p:nvSpPr>
        <p:spPr/>
        <p:txBody>
          <a:bodyPr>
            <a:normAutofit lnSpcReduction="20000"/>
          </a:bodyPr>
          <a:p>
            <a:r>
              <a:rPr lang="zh-CN" altLang="en-US">
                <a:solidFill>
                  <a:srgbClr val="FF0000"/>
                </a:solidFill>
              </a:rPr>
              <a:t>IncreaseKey</a:t>
            </a:r>
            <a:r>
              <a:rPr lang="zh-CN" altLang="en-US"/>
              <a:t>(P，△，H)操作增加在位置P处的关键字的值，增值的幅度为正的量△。这可以用</a:t>
            </a:r>
            <a:r>
              <a:rPr lang="zh-CN" altLang="en-US">
                <a:solidFill>
                  <a:srgbClr val="FF0000"/>
                </a:solidFill>
              </a:rPr>
              <a:t>下滤</a:t>
            </a:r>
            <a:r>
              <a:rPr lang="zh-CN" altLang="en-US"/>
              <a:t>来</a:t>
            </a:r>
            <a:endParaRPr lang="zh-CN" altLang="en-US"/>
          </a:p>
          <a:p>
            <a:r>
              <a:rPr lang="zh-CN" altLang="en-US"/>
              <a:t>完成。许多调度程序自动地降低正在过多地消耗CPU时间的进程的优先级。</a:t>
            </a:r>
            <a:endParaRPr lang="zh-CN" altLang="en-US"/>
          </a:p>
        </p:txBody>
      </p:sp>
    </p:spTree>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sym typeface="+mn-ea"/>
              </a:rPr>
              <a:t>Delete(删除)</a:t>
            </a:r>
            <a:endParaRPr lang="en-US">
              <a:sym typeface="+mn-ea"/>
            </a:endParaRPr>
          </a:p>
        </p:txBody>
      </p:sp>
      <p:sp>
        <p:nvSpPr>
          <p:cNvPr id="6" name="内容占位符 5"/>
          <p:cNvSpPr/>
          <p:nvPr>
            <p:ph idx="1"/>
          </p:nvPr>
        </p:nvSpPr>
        <p:spPr/>
        <p:txBody>
          <a:bodyPr>
            <a:normAutofit lnSpcReduction="20000"/>
          </a:bodyPr>
          <a:p>
            <a:r>
              <a:rPr lang="zh-CN" altLang="en-US">
                <a:solidFill>
                  <a:srgbClr val="FF0000"/>
                </a:solidFill>
              </a:rPr>
              <a:t>Delete</a:t>
            </a:r>
            <a:r>
              <a:rPr lang="zh-CN" altLang="en-US"/>
              <a:t>(P，H)操作删除堆中位置P上的节点。这通过首先执行DecreaseKey(P，</a:t>
            </a:r>
            <a:r>
              <a:rPr lang="zh-CN" altLang="en-US">
                <a:latin typeface="Arial" panose="020B0604020202020204" pitchFamily="34" charset="0"/>
                <a:cs typeface="Arial" panose="020B0604020202020204" pitchFamily="34" charset="0"/>
              </a:rPr>
              <a:t>∞</a:t>
            </a:r>
            <a:r>
              <a:rPr lang="zh-CN" altLang="en-US"/>
              <a:t>，H)，然后再执行</a:t>
            </a:r>
            <a:endParaRPr lang="zh-CN" altLang="en-US"/>
          </a:p>
          <a:p>
            <a:r>
              <a:rPr lang="zh-CN" altLang="en-US"/>
              <a:t>DeleteMin(H)来完成。当一个进程被用户中止(而不是正常终止)时，它必须从优先队列中除去。</a:t>
            </a:r>
            <a:endParaRPr lang="zh-CN" altLang="en-US"/>
          </a:p>
        </p:txBody>
      </p:sp>
    </p:spTree>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sym typeface="+mn-ea"/>
              </a:rPr>
              <a:t>BuildHeap(构建堆)</a:t>
            </a:r>
            <a:endParaRPr lang="en-US">
              <a:sym typeface="+mn-ea"/>
            </a:endParaRPr>
          </a:p>
        </p:txBody>
      </p:sp>
      <p:sp>
        <p:nvSpPr>
          <p:cNvPr id="6" name="内容占位符 5"/>
          <p:cNvSpPr/>
          <p:nvPr>
            <p:ph idx="1"/>
          </p:nvPr>
        </p:nvSpPr>
        <p:spPr/>
        <p:txBody>
          <a:bodyPr>
            <a:normAutofit lnSpcReduction="20000"/>
          </a:bodyPr>
          <a:p>
            <a:r>
              <a:rPr lang="zh-CN" altLang="en-US"/>
              <a:t>BuildHeap(H)操作把N个关键字作为输</a:t>
            </a:r>
            <a:r>
              <a:rPr lang="zh-CN">
                <a:sym typeface="+mn-ea"/>
              </a:rPr>
              <a:t>入</a:t>
            </a:r>
            <a:r>
              <a:rPr lang="zh-CN" altLang="en-US"/>
              <a:t>并把它们放入空堆中。显然，这可以使用N个相继的Insert(插</a:t>
            </a:r>
            <a:endParaRPr lang="zh-CN" altLang="en-US"/>
          </a:p>
          <a:p>
            <a:r>
              <a:rPr lang="zh-CN" altLang="en-US"/>
              <a:t>入)操作来完成。由于每个Insert将花费</a:t>
            </a:r>
            <a:r>
              <a:rPr lang="zh-CN" altLang="en-US" b="1"/>
              <a:t>O</a:t>
            </a:r>
            <a:r>
              <a:rPr lang="zh-CN" altLang="en-US"/>
              <a:t>(1)平均时间以及</a:t>
            </a:r>
            <a:r>
              <a:rPr lang="zh-CN" altLang="en-US" b="1"/>
              <a:t>O</a:t>
            </a:r>
            <a:r>
              <a:rPr lang="zh-CN" altLang="en-US"/>
              <a:t>(logN)的最坏情形时间，因此该算法的总的</a:t>
            </a:r>
            <a:endParaRPr lang="zh-CN" altLang="en-US"/>
          </a:p>
          <a:p>
            <a:r>
              <a:rPr lang="zh-CN" altLang="en-US"/>
              <a:t>运行时间则是</a:t>
            </a:r>
            <a:r>
              <a:rPr lang="zh-CN" altLang="en-US" b="1"/>
              <a:t>O</a:t>
            </a:r>
            <a:r>
              <a:rPr lang="zh-CN" altLang="en-US"/>
              <a:t>(N)平均时间而不是</a:t>
            </a:r>
            <a:r>
              <a:rPr lang="zh-CN" altLang="en-US" b="1"/>
              <a:t>O</a:t>
            </a:r>
            <a:r>
              <a:rPr lang="zh-CN" altLang="en-US"/>
              <a:t>(</a:t>
            </a:r>
            <a:r>
              <a:rPr lang="en-US" altLang="zh-CN"/>
              <a:t>N</a:t>
            </a:r>
            <a:r>
              <a:rPr lang="zh-CN" altLang="en-US"/>
              <a:t>logN)最坏情形时间。由于这是一种特殊的指令，没有其他操作干</a:t>
            </a:r>
            <a:endParaRPr lang="zh-CN" altLang="en-US"/>
          </a:p>
          <a:p>
            <a:r>
              <a:rPr lang="zh-CN" altLang="en-US"/>
              <a:t>扰，而且我们已经知道该指令能够以线性平均时间实施，因此，期望能够保证线性时间界的考虑是合乎</a:t>
            </a:r>
            <a:endParaRPr lang="zh-CN" altLang="en-US"/>
          </a:p>
          <a:p>
            <a:r>
              <a:rPr lang="zh-CN" altLang="en-US"/>
              <a:t>情理的。</a:t>
            </a:r>
            <a:endParaRPr lang="zh-CN" altLang="en-US"/>
          </a:p>
          <a:p>
            <a:endParaRPr lang="zh-CN" altLang="en-US"/>
          </a:p>
          <a:p>
            <a:r>
              <a:rPr lang="zh-CN" altLang="en-US"/>
              <a:t>一般的算法是将</a:t>
            </a:r>
            <a:r>
              <a:rPr lang="en-US" altLang="zh-CN"/>
              <a:t>N</a:t>
            </a:r>
            <a:r>
              <a:rPr lang="zh-CN" altLang="en-US"/>
              <a:t>个关键字以任意顺序放</a:t>
            </a:r>
            <a:r>
              <a:rPr lang="zh-CN">
                <a:sym typeface="+mn-ea"/>
              </a:rPr>
              <a:t>入</a:t>
            </a:r>
            <a:r>
              <a:rPr lang="zh-CN" altLang="en-US"/>
              <a:t>树中，保持结构特性。此时，如果perco</a:t>
            </a:r>
            <a:r>
              <a:rPr lang="en-US" altLang="zh-CN"/>
              <a:t>l</a:t>
            </a:r>
            <a:r>
              <a:rPr lang="zh-CN" altLang="en-US"/>
              <a:t>ateDown(i)从节点</a:t>
            </a:r>
            <a:endParaRPr lang="zh-CN" altLang="en-US"/>
          </a:p>
          <a:p>
            <a:r>
              <a:rPr lang="zh-CN" altLang="en-US"/>
              <a:t>i下滤，那么执行图6-14中的该算法创建一棵具有堆序的树(heap-ordered tree) 。</a:t>
            </a:r>
            <a:endParaRPr lang="zh-CN" altLang="en-US"/>
          </a:p>
        </p:txBody>
      </p:sp>
      <p:pic>
        <p:nvPicPr>
          <p:cNvPr id="3" name="图片 2"/>
          <p:cNvPicPr>
            <a:picLocks noChangeAspect="1"/>
          </p:cNvPicPr>
          <p:nvPr/>
        </p:nvPicPr>
        <p:blipFill>
          <a:blip r:embed="rId1"/>
          <a:stretch>
            <a:fillRect/>
          </a:stretch>
        </p:blipFill>
        <p:spPr>
          <a:xfrm>
            <a:off x="4408805" y="4714240"/>
            <a:ext cx="2724150" cy="504825"/>
          </a:xfrm>
          <a:prstGeom prst="rect">
            <a:avLst/>
          </a:prstGeom>
        </p:spPr>
      </p:pic>
      <p:pic>
        <p:nvPicPr>
          <p:cNvPr id="4" name="图片 3"/>
          <p:cNvPicPr>
            <a:picLocks noChangeAspect="1"/>
          </p:cNvPicPr>
          <p:nvPr/>
        </p:nvPicPr>
        <p:blipFill>
          <a:blip r:embed="rId2"/>
          <a:stretch>
            <a:fillRect/>
          </a:stretch>
        </p:blipFill>
        <p:spPr>
          <a:xfrm>
            <a:off x="4518025" y="5665470"/>
            <a:ext cx="2505075" cy="352425"/>
          </a:xfrm>
          <a:prstGeom prst="rect">
            <a:avLst/>
          </a:prstGeom>
        </p:spPr>
      </p:pic>
    </p:spTree>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sym typeface="+mn-ea"/>
              </a:rPr>
              <a:t>BuildHeap(构建堆)</a:t>
            </a:r>
            <a:endParaRPr lang="en-US">
              <a:sym typeface="+mn-ea"/>
            </a:endParaRPr>
          </a:p>
        </p:txBody>
      </p:sp>
      <p:sp>
        <p:nvSpPr>
          <p:cNvPr id="6" name="内容占位符 5"/>
          <p:cNvSpPr/>
          <p:nvPr>
            <p:ph idx="1"/>
          </p:nvPr>
        </p:nvSpPr>
        <p:spPr/>
        <p:txBody>
          <a:bodyPr>
            <a:normAutofit lnSpcReduction="20000"/>
          </a:bodyPr>
          <a:p>
            <a:r>
              <a:rPr lang="zh-CN" altLang="en-US"/>
              <a:t>图6-15中的第一棵树是无序树。从图6-15到图6-18中其余七棵树表示出七次PercolateDown中每一个的</a:t>
            </a:r>
            <a:endParaRPr lang="zh-CN" altLang="en-US"/>
          </a:p>
          <a:p>
            <a:r>
              <a:rPr lang="zh-CN" altLang="en-US"/>
              <a:t>执行结果。每条虚线对应两次比较：一次是找出较小的儿子节点，另一个是将较小的儿子与该节点比较。</a:t>
            </a:r>
            <a:endParaRPr lang="zh-CN" altLang="en-US"/>
          </a:p>
          <a:p>
            <a:r>
              <a:rPr lang="zh-CN" altLang="en-US"/>
              <a:t>注意，在整个算法中只有10条虚线(可能已经存在第11条</a:t>
            </a:r>
            <a:r>
              <a:rPr lang="en-US" altLang="zh-CN"/>
              <a:t>——</a:t>
            </a:r>
            <a:r>
              <a:rPr lang="zh-CN" altLang="en-US"/>
              <a:t>在哪里)，对应20次比较。</a:t>
            </a:r>
            <a:endParaRPr lang="zh-CN" altLang="en-US"/>
          </a:p>
        </p:txBody>
      </p:sp>
      <p:pic>
        <p:nvPicPr>
          <p:cNvPr id="5" name="图片 4"/>
          <p:cNvPicPr>
            <a:picLocks noChangeAspect="1"/>
          </p:cNvPicPr>
          <p:nvPr/>
        </p:nvPicPr>
        <p:blipFill>
          <a:blip r:embed="rId1"/>
          <a:stretch>
            <a:fillRect/>
          </a:stretch>
        </p:blipFill>
        <p:spPr>
          <a:xfrm>
            <a:off x="3124200" y="3037205"/>
            <a:ext cx="5943600" cy="1771650"/>
          </a:xfrm>
          <a:prstGeom prst="rect">
            <a:avLst/>
          </a:prstGeom>
        </p:spPr>
      </p:pic>
      <p:pic>
        <p:nvPicPr>
          <p:cNvPr id="7" name="图片 6"/>
          <p:cNvPicPr>
            <a:picLocks noChangeAspect="1"/>
          </p:cNvPicPr>
          <p:nvPr/>
        </p:nvPicPr>
        <p:blipFill>
          <a:blip r:embed="rId2"/>
          <a:stretch>
            <a:fillRect/>
          </a:stretch>
        </p:blipFill>
        <p:spPr>
          <a:xfrm>
            <a:off x="4256405" y="5284470"/>
            <a:ext cx="3876675" cy="409575"/>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a:bodyPr>
          <a:lstStyle/>
          <a:p>
            <a:r>
              <a:rPr lang="zh-CN" dirty="0"/>
              <a:t>如果我们用传统的不等式来计算增长率，那么</a:t>
            </a:r>
            <a:endParaRPr lang="zh-CN" dirty="0"/>
          </a:p>
          <a:p>
            <a:r>
              <a:rPr lang="zh-CN" dirty="0"/>
              <a:t>第一个定义是说T(N)的增长率</a:t>
            </a:r>
            <a:r>
              <a:rPr lang="zh-CN" dirty="0">
                <a:solidFill>
                  <a:srgbClr val="FF0000"/>
                </a:solidFill>
              </a:rPr>
              <a:t>小于等于</a:t>
            </a:r>
            <a:r>
              <a:rPr lang="zh-CN" dirty="0">
                <a:sym typeface="+mn-ea"/>
              </a:rPr>
              <a:t>(</a:t>
            </a:r>
            <a:r>
              <a:rPr lang="zh-CN" dirty="0">
                <a:sym typeface="+mn-ea"/>
              </a:rPr>
              <a:t>≤)</a:t>
            </a:r>
            <a:r>
              <a:rPr lang="zh-CN" dirty="0"/>
              <a:t>f(N)的增长率；</a:t>
            </a:r>
            <a:endParaRPr lang="zh-CN" dirty="0"/>
          </a:p>
          <a:p>
            <a:endParaRPr lang="zh-CN" dirty="0"/>
          </a:p>
          <a:p>
            <a:r>
              <a:rPr lang="zh-CN" dirty="0"/>
              <a:t>第二个定义T(N)</a:t>
            </a:r>
            <a:r>
              <a:rPr lang="en-US" altLang="zh-CN" dirty="0"/>
              <a:t>=</a:t>
            </a:r>
            <a:r>
              <a:rPr lang="en-US" altLang="zh-CN" dirty="0">
                <a:latin typeface="宋体" panose="02010600030101010101" pitchFamily="2" charset="-122"/>
                <a:ea typeface="宋体" panose="02010600030101010101" pitchFamily="2" charset="-122"/>
                <a:cs typeface="Arial" panose="020B0604020202020204" pitchFamily="34" charset="0"/>
                <a:sym typeface="+mn-ea"/>
              </a:rPr>
              <a:t>Ω</a:t>
            </a:r>
            <a:r>
              <a:rPr lang="zh-CN" dirty="0"/>
              <a:t>(g(</a:t>
            </a:r>
            <a:r>
              <a:rPr lang="en-US" altLang="zh-CN" dirty="0"/>
              <a:t>N</a:t>
            </a:r>
            <a:r>
              <a:rPr lang="zh-CN" dirty="0"/>
              <a:t>))(念成“omega”) 是说T(N)的增长率</a:t>
            </a:r>
            <a:r>
              <a:rPr lang="zh-CN" dirty="0">
                <a:solidFill>
                  <a:srgbClr val="FF0000"/>
                </a:solidFill>
              </a:rPr>
              <a:t>大于等于</a:t>
            </a:r>
            <a:r>
              <a:rPr lang="zh-CN" dirty="0"/>
              <a:t>(</a:t>
            </a:r>
            <a:r>
              <a:rPr lang="zh-CN" dirty="0">
                <a:sym typeface="+mn-ea"/>
              </a:rPr>
              <a:t>≥</a:t>
            </a:r>
            <a:r>
              <a:rPr lang="zh-CN" dirty="0"/>
              <a:t>)g(N)的增长率。</a:t>
            </a:r>
            <a:endParaRPr lang="zh-CN" dirty="0"/>
          </a:p>
          <a:p>
            <a:endParaRPr lang="zh-CN" dirty="0"/>
          </a:p>
          <a:p>
            <a:r>
              <a:rPr lang="zh-CN" dirty="0"/>
              <a:t>第三个定义T(N)=</a:t>
            </a:r>
            <a:r>
              <a:rPr lang="en-US" altLang="zh-CN" b="1" dirty="0">
                <a:latin typeface="宋体" panose="02010600030101010101" pitchFamily="2" charset="-122"/>
                <a:ea typeface="宋体" panose="02010600030101010101" pitchFamily="2" charset="-122"/>
                <a:sym typeface="+mn-ea"/>
              </a:rPr>
              <a:t>Θ</a:t>
            </a:r>
            <a:r>
              <a:rPr lang="zh-CN" dirty="0"/>
              <a:t>(h(N))(念成“theta”) 是说T(N)的增长率</a:t>
            </a:r>
            <a:r>
              <a:rPr lang="zh-CN" dirty="0">
                <a:solidFill>
                  <a:srgbClr val="FF0000"/>
                </a:solidFill>
              </a:rPr>
              <a:t>等于</a:t>
            </a:r>
            <a:r>
              <a:rPr lang="zh-CN" dirty="0"/>
              <a:t>(=)h(N)的增长率。</a:t>
            </a:r>
            <a:endParaRPr lang="zh-CN" dirty="0"/>
          </a:p>
          <a:p>
            <a:endParaRPr lang="zh-CN" dirty="0"/>
          </a:p>
          <a:p>
            <a:r>
              <a:rPr lang="zh-CN" dirty="0"/>
              <a:t>最后一个定义T(N)</a:t>
            </a:r>
            <a:r>
              <a:rPr lang="en-US" altLang="zh-CN" dirty="0"/>
              <a:t>=</a:t>
            </a:r>
            <a:r>
              <a:rPr lang="zh-CN" dirty="0"/>
              <a:t>o(p(</a:t>
            </a:r>
            <a:r>
              <a:rPr lang="en-US" altLang="zh-CN" dirty="0"/>
              <a:t>N</a:t>
            </a:r>
            <a:r>
              <a:rPr lang="zh-CN" dirty="0"/>
              <a:t>))(念成“小o……”)说的则是T(N)的增长率</a:t>
            </a:r>
            <a:r>
              <a:rPr lang="zh-CN" dirty="0">
                <a:solidFill>
                  <a:srgbClr val="FF0000"/>
                </a:solidFill>
              </a:rPr>
              <a:t>小于</a:t>
            </a:r>
            <a:r>
              <a:rPr lang="zh-CN" dirty="0"/>
              <a:t>(&lt;)p(N)的增长率。它不同于</a:t>
            </a:r>
            <a:endParaRPr lang="zh-CN" dirty="0"/>
          </a:p>
          <a:p>
            <a:r>
              <a:rPr lang="zh-CN" dirty="0"/>
              <a:t>大</a:t>
            </a:r>
            <a:r>
              <a:rPr lang="en-US" altLang="zh-CN" b="1" dirty="0"/>
              <a:t>O</a:t>
            </a:r>
            <a:r>
              <a:rPr lang="zh-CN" dirty="0"/>
              <a:t>，因为大</a:t>
            </a:r>
            <a:r>
              <a:rPr lang="en-US" altLang="zh-CN" b="1" dirty="0"/>
              <a:t>O</a:t>
            </a:r>
            <a:r>
              <a:rPr lang="zh-CN" dirty="0"/>
              <a:t>包含增长率相同这种可能性。</a:t>
            </a:r>
            <a:endParaRPr lang="zh-CN" dirty="0"/>
          </a:p>
        </p:txBody>
      </p:sp>
      <p:sp>
        <p:nvSpPr>
          <p:cNvPr id="2" name="标题 1"/>
          <p:cNvSpPr>
            <a:spLocks noGrp="1"/>
          </p:cNvSpPr>
          <p:nvPr>
            <p:ph type="title"/>
          </p:nvPr>
        </p:nvSpPr>
        <p:spPr/>
        <p:txBody>
          <a:bodyPr/>
          <a:lstStyle/>
          <a:p>
            <a:r>
              <a:rPr dirty="0"/>
              <a:t>2.1 数学基础</a:t>
            </a:r>
            <a:endParaRPr dirty="0"/>
          </a:p>
        </p:txBody>
      </p:sp>
    </p:spTree>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sym typeface="+mn-ea"/>
              </a:rPr>
              <a:t>BuildHeap(构建堆)</a:t>
            </a:r>
            <a:endParaRPr lang="en-US">
              <a:sym typeface="+mn-ea"/>
            </a:endParaRPr>
          </a:p>
        </p:txBody>
      </p:sp>
      <p:pic>
        <p:nvPicPr>
          <p:cNvPr id="3" name="图片 2"/>
          <p:cNvPicPr>
            <a:picLocks noChangeAspect="1"/>
          </p:cNvPicPr>
          <p:nvPr/>
        </p:nvPicPr>
        <p:blipFill>
          <a:blip r:embed="rId1"/>
          <a:stretch>
            <a:fillRect/>
          </a:stretch>
        </p:blipFill>
        <p:spPr>
          <a:xfrm>
            <a:off x="3152775" y="2519045"/>
            <a:ext cx="5886450" cy="1819275"/>
          </a:xfrm>
          <a:prstGeom prst="rect">
            <a:avLst/>
          </a:prstGeom>
        </p:spPr>
      </p:pic>
      <p:pic>
        <p:nvPicPr>
          <p:cNvPr id="4" name="内容占位符 3"/>
          <p:cNvPicPr>
            <a:picLocks noChangeAspect="1"/>
          </p:cNvPicPr>
          <p:nvPr>
            <p:ph idx="1"/>
          </p:nvPr>
        </p:nvPicPr>
        <p:blipFill>
          <a:blip r:embed="rId2"/>
          <a:stretch>
            <a:fillRect/>
          </a:stretch>
        </p:blipFill>
        <p:spPr>
          <a:xfrm>
            <a:off x="3443605" y="4792980"/>
            <a:ext cx="5305425" cy="361950"/>
          </a:xfrm>
          <a:prstGeom prst="rect">
            <a:avLst/>
          </a:prstGeom>
        </p:spPr>
      </p:pic>
    </p:spTree>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sym typeface="+mn-ea"/>
              </a:rPr>
              <a:t>BuildHeap(构建堆)</a:t>
            </a:r>
            <a:endParaRPr lang="en-US">
              <a:sym typeface="+mn-ea"/>
            </a:endParaRPr>
          </a:p>
        </p:txBody>
      </p:sp>
      <p:pic>
        <p:nvPicPr>
          <p:cNvPr id="5" name="图片 4"/>
          <p:cNvPicPr>
            <a:picLocks noChangeAspect="1"/>
          </p:cNvPicPr>
          <p:nvPr/>
        </p:nvPicPr>
        <p:blipFill>
          <a:blip r:embed="rId1"/>
          <a:stretch>
            <a:fillRect/>
          </a:stretch>
        </p:blipFill>
        <p:spPr>
          <a:xfrm>
            <a:off x="3166745" y="2528570"/>
            <a:ext cx="5857875" cy="1800225"/>
          </a:xfrm>
          <a:prstGeom prst="rect">
            <a:avLst/>
          </a:prstGeom>
        </p:spPr>
      </p:pic>
      <p:pic>
        <p:nvPicPr>
          <p:cNvPr id="7" name="内容占位符 6"/>
          <p:cNvPicPr>
            <a:picLocks noChangeAspect="1"/>
          </p:cNvPicPr>
          <p:nvPr>
            <p:ph idx="1"/>
          </p:nvPr>
        </p:nvPicPr>
        <p:blipFill>
          <a:blip r:embed="rId2"/>
          <a:stretch>
            <a:fillRect/>
          </a:stretch>
        </p:blipFill>
        <p:spPr>
          <a:xfrm>
            <a:off x="3277870" y="4792345"/>
            <a:ext cx="5410200" cy="419100"/>
          </a:xfrm>
          <a:prstGeom prst="rect">
            <a:avLst/>
          </a:prstGeom>
        </p:spPr>
      </p:pic>
    </p:spTree>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sym typeface="+mn-ea"/>
              </a:rPr>
              <a:t>BuildHeap(构建堆)</a:t>
            </a:r>
            <a:endParaRPr lang="en-US">
              <a:sym typeface="+mn-ea"/>
            </a:endParaRPr>
          </a:p>
        </p:txBody>
      </p:sp>
      <p:pic>
        <p:nvPicPr>
          <p:cNvPr id="6" name="内容占位符 5"/>
          <p:cNvPicPr>
            <a:picLocks noChangeAspect="1"/>
          </p:cNvPicPr>
          <p:nvPr>
            <p:ph idx="1"/>
          </p:nvPr>
        </p:nvPicPr>
        <p:blipFill>
          <a:blip r:embed="rId1"/>
          <a:stretch>
            <a:fillRect/>
          </a:stretch>
        </p:blipFill>
        <p:spPr>
          <a:xfrm>
            <a:off x="3234055" y="2595880"/>
            <a:ext cx="5724525" cy="1847850"/>
          </a:xfrm>
          <a:prstGeom prst="rect">
            <a:avLst/>
          </a:prstGeom>
        </p:spPr>
      </p:pic>
      <p:pic>
        <p:nvPicPr>
          <p:cNvPr id="8" name="图片 7"/>
          <p:cNvPicPr>
            <a:picLocks noChangeAspect="1"/>
          </p:cNvPicPr>
          <p:nvPr/>
        </p:nvPicPr>
        <p:blipFill>
          <a:blip r:embed="rId2"/>
          <a:stretch>
            <a:fillRect/>
          </a:stretch>
        </p:blipFill>
        <p:spPr>
          <a:xfrm>
            <a:off x="3472180" y="5002530"/>
            <a:ext cx="5248275" cy="295275"/>
          </a:xfrm>
          <a:prstGeom prst="rect">
            <a:avLst/>
          </a:prstGeom>
        </p:spPr>
      </p:pic>
    </p:spTree>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sym typeface="+mn-ea"/>
              </a:rPr>
              <a:t>BuildHeap(构建堆)</a:t>
            </a:r>
            <a:endParaRPr lang="en-US">
              <a:sym typeface="+mn-ea"/>
            </a:endParaRPr>
          </a:p>
        </p:txBody>
      </p:sp>
      <p:sp>
        <p:nvSpPr>
          <p:cNvPr id="3" name="内容占位符 2"/>
          <p:cNvSpPr/>
          <p:nvPr>
            <p:ph idx="1"/>
          </p:nvPr>
        </p:nvSpPr>
        <p:spPr/>
        <p:txBody>
          <a:bodyPr/>
          <a:p>
            <a:r>
              <a:rPr lang="zh-CN" altLang="en-US"/>
              <a:t>为了确定BuildHeap的运行时间的界，我们必须确定虚线的条数的界。这可以通过计算堆中所有节点的</a:t>
            </a:r>
            <a:endParaRPr lang="zh-CN" altLang="en-US"/>
          </a:p>
          <a:p>
            <a:r>
              <a:rPr lang="zh-CN" altLang="en-US"/>
              <a:t>高度的和来得到，它是虚线的最大条数。现在我们想要说明的是：该和为</a:t>
            </a:r>
            <a:r>
              <a:rPr lang="zh-CN" altLang="en-US" b="1"/>
              <a:t>O</a:t>
            </a:r>
            <a:r>
              <a:rPr lang="zh-CN" altLang="en-US"/>
              <a:t>(N)。</a:t>
            </a:r>
            <a:endParaRPr lang="zh-CN" altLang="en-US"/>
          </a:p>
        </p:txBody>
      </p:sp>
    </p:spTree>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sym typeface="+mn-ea"/>
              </a:rPr>
              <a:t>BuildHeap(构建堆)</a:t>
            </a:r>
            <a:endParaRPr lang="en-US">
              <a:sym typeface="+mn-ea"/>
            </a:endParaRPr>
          </a:p>
        </p:txBody>
      </p:sp>
      <p:sp>
        <p:nvSpPr>
          <p:cNvPr id="3" name="内容占位符 2"/>
          <p:cNvSpPr/>
          <p:nvPr>
            <p:ph idx="1"/>
          </p:nvPr>
        </p:nvSpPr>
        <p:spPr/>
        <p:txBody>
          <a:bodyPr/>
          <a:p>
            <a:r>
              <a:rPr lang="zh-CN" altLang="en-US" b="1"/>
              <a:t>定理6.1</a:t>
            </a:r>
            <a:endParaRPr lang="zh-CN" altLang="en-US"/>
          </a:p>
          <a:p>
            <a:r>
              <a:rPr lang="zh-CN" altLang="en-US"/>
              <a:t>包含2</a:t>
            </a:r>
            <a:r>
              <a:rPr lang="en-US" altLang="zh-CN" baseline="30000"/>
              <a:t>h</a:t>
            </a:r>
            <a:r>
              <a:rPr lang="zh-CN" altLang="en-US" baseline="30000"/>
              <a:t>+1</a:t>
            </a:r>
            <a:r>
              <a:rPr lang="zh-CN" altLang="en-US"/>
              <a:t>-1个节点高为h的</a:t>
            </a:r>
            <a:r>
              <a:rPr lang="zh-CN" altLang="en-US">
                <a:solidFill>
                  <a:srgbClr val="FF0000"/>
                </a:solidFill>
              </a:rPr>
              <a:t>理想二叉树</a:t>
            </a:r>
            <a:r>
              <a:rPr lang="zh-CN" altLang="en-US"/>
              <a:t>(perfect binary tree)的节点的高度的和为2</a:t>
            </a:r>
            <a:r>
              <a:rPr lang="en-US" altLang="zh-CN" baseline="30000"/>
              <a:t>h</a:t>
            </a:r>
            <a:r>
              <a:rPr lang="zh-CN" altLang="en-US" baseline="30000"/>
              <a:t>+1</a:t>
            </a:r>
            <a:r>
              <a:rPr lang="zh-CN" altLang="en-US"/>
              <a:t>-1-(h+1)。</a:t>
            </a:r>
            <a:endParaRPr lang="zh-CN" altLang="en-US"/>
          </a:p>
          <a:p>
            <a:endParaRPr lang="zh-CN" altLang="en-US"/>
          </a:p>
          <a:p>
            <a:r>
              <a:rPr lang="zh-CN" altLang="en-US" b="1"/>
              <a:t>证明：</a:t>
            </a:r>
            <a:endParaRPr lang="zh-CN" altLang="en-US"/>
          </a:p>
          <a:p>
            <a:r>
              <a:rPr lang="zh-CN" altLang="en-US"/>
              <a:t>容易看出，该树由高度h上的1个节点、高度h-1上的2个节点、高度h-2上的2²个节点以及一般地在高度</a:t>
            </a:r>
            <a:endParaRPr lang="zh-CN" altLang="en-US"/>
          </a:p>
          <a:p>
            <a:r>
              <a:rPr lang="zh-CN" altLang="en-US"/>
              <a:t>h-i上的2</a:t>
            </a:r>
            <a:r>
              <a:rPr lang="en-US" altLang="zh-CN" baseline="30000"/>
              <a:t>i</a:t>
            </a:r>
            <a:r>
              <a:rPr lang="zh-CN" altLang="en-US"/>
              <a:t>个节点组成。则所有节点的高度的和为</a:t>
            </a:r>
            <a:endParaRPr lang="zh-CN" altLang="en-US"/>
          </a:p>
          <a:p>
            <a:r>
              <a:rPr lang="en-US" altLang="zh-CN"/>
              <a:t>			</a:t>
            </a:r>
            <a:endParaRPr lang="en-US" altLang="zh-CN"/>
          </a:p>
          <a:p>
            <a:r>
              <a:rPr lang="en-US" altLang="zh-CN"/>
              <a:t>			S =</a:t>
            </a:r>
            <a:endParaRPr lang="en-US" altLang="zh-CN"/>
          </a:p>
          <a:p>
            <a:r>
              <a:rPr lang="en-US" altLang="zh-CN"/>
              <a:t>	  		  =  h+2(h-1)+4(b-2)+8(h-3)+16(h-4)+...+2-4(1)		(6.1)</a:t>
            </a:r>
            <a:endParaRPr lang="en-US" altLang="zh-CN"/>
          </a:p>
          <a:p>
            <a:r>
              <a:rPr lang="en-US" altLang="zh-CN"/>
              <a:t>两边乘以2得到方程</a:t>
            </a:r>
            <a:endParaRPr lang="en-US" altLang="zh-CN"/>
          </a:p>
          <a:p>
            <a:r>
              <a:rPr lang="en-US" altLang="zh-CN"/>
              <a:t>			2S = 2h+4(h-1)+8(h-2)+16(h-3)+...+2</a:t>
            </a:r>
            <a:r>
              <a:rPr lang="en-US" altLang="zh-CN" baseline="30000"/>
              <a:t>h</a:t>
            </a:r>
            <a:r>
              <a:rPr lang="en-US" altLang="zh-CN"/>
              <a:t>(1)			(6.2)</a:t>
            </a:r>
            <a:endParaRPr lang="en-US" altLang="zh-CN"/>
          </a:p>
        </p:txBody>
      </p:sp>
      <p:graphicFrame>
        <p:nvGraphicFramePr>
          <p:cNvPr id="4" name="对象 3">
            <a:hlinkClick r:id="" action="ppaction://ole?verb="/>
          </p:cNvPr>
          <p:cNvGraphicFramePr>
            <a:graphicFrameLocks noChangeAspect="1"/>
          </p:cNvGraphicFramePr>
          <p:nvPr/>
        </p:nvGraphicFramePr>
        <p:xfrm>
          <a:off x="4217670" y="4271645"/>
          <a:ext cx="1127125" cy="684530"/>
        </p:xfrm>
        <a:graphic>
          <a:graphicData uri="http://schemas.openxmlformats.org/presentationml/2006/ole">
            <mc:AlternateContent xmlns:mc="http://schemas.openxmlformats.org/markup-compatibility/2006">
              <mc:Choice xmlns:v="urn:schemas-microsoft-com:vml" Requires="v">
                <p:oleObj spid="_x0000_s1025" name="" r:id="rId1" imgW="711200" imgH="431800" progId="Equation.KSEE3">
                  <p:embed/>
                </p:oleObj>
              </mc:Choice>
              <mc:Fallback>
                <p:oleObj name="" r:id="rId1" imgW="711200" imgH="431800" progId="Equation.KSEE3">
                  <p:embed/>
                  <p:pic>
                    <p:nvPicPr>
                      <p:cNvPr id="0" name="图片 1024"/>
                      <p:cNvPicPr/>
                      <p:nvPr/>
                    </p:nvPicPr>
                    <p:blipFill>
                      <a:blip r:embed="rId2"/>
                      <a:stretch>
                        <a:fillRect/>
                      </a:stretch>
                    </p:blipFill>
                    <p:spPr>
                      <a:xfrm>
                        <a:off x="4217670" y="4271645"/>
                        <a:ext cx="1127125" cy="684530"/>
                      </a:xfrm>
                      <a:prstGeom prst="rect">
                        <a:avLst/>
                      </a:prstGeom>
                    </p:spPr>
                  </p:pic>
                </p:oleObj>
              </mc:Fallback>
            </mc:AlternateContent>
          </a:graphicData>
        </a:graphic>
      </p:graphicFrame>
    </p:spTree>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sym typeface="+mn-ea"/>
              </a:rPr>
              <a:t>BuildHeap(构建堆)</a:t>
            </a:r>
            <a:endParaRPr lang="en-US">
              <a:sym typeface="+mn-ea"/>
            </a:endParaRPr>
          </a:p>
        </p:txBody>
      </p:sp>
      <p:sp>
        <p:nvSpPr>
          <p:cNvPr id="3" name="内容占位符 2"/>
          <p:cNvSpPr/>
          <p:nvPr>
            <p:ph idx="1"/>
          </p:nvPr>
        </p:nvSpPr>
        <p:spPr/>
        <p:txBody>
          <a:bodyPr/>
          <a:p>
            <a:r>
              <a:rPr lang="zh-CN" altLang="en-US"/>
              <a:t>将这两个方程相减得到方程(6.3)。我们发现，非常数项差不多都消去了，例如，2h-2(h</a:t>
            </a:r>
            <a:r>
              <a:rPr lang="en-US" altLang="zh-CN"/>
              <a:t>-</a:t>
            </a:r>
            <a:r>
              <a:rPr lang="zh-CN" altLang="en-US"/>
              <a:t>1)=2，4(h-</a:t>
            </a:r>
            <a:endParaRPr lang="zh-CN" altLang="en-US"/>
          </a:p>
          <a:p>
            <a:r>
              <a:rPr lang="zh-CN" altLang="en-US"/>
              <a:t>1)-4(b-2)=4，等等。方程(6.2)的最后一项2</a:t>
            </a:r>
            <a:r>
              <a:rPr lang="en-US" altLang="zh-CN" baseline="30000"/>
              <a:t>h</a:t>
            </a:r>
            <a:r>
              <a:rPr lang="zh-CN" altLang="en-US"/>
              <a:t>在方程(6.1)中不出一现；因此，它出现在方程(6.3)中。</a:t>
            </a:r>
            <a:endParaRPr lang="zh-CN" altLang="en-US"/>
          </a:p>
          <a:p>
            <a:r>
              <a:rPr lang="zh-CN" altLang="en-US"/>
              <a:t>方程(6.1)中的第一项</a:t>
            </a:r>
            <a:r>
              <a:rPr lang="en-US" altLang="zh-CN"/>
              <a:t>h</a:t>
            </a:r>
            <a:r>
              <a:rPr lang="zh-CN" altLang="en-US"/>
              <a:t>在方程(6.2)中不出现；因此，</a:t>
            </a:r>
            <a:r>
              <a:rPr lang="en-US" altLang="zh-CN"/>
              <a:t>-</a:t>
            </a:r>
            <a:r>
              <a:rPr lang="zh-CN" altLang="en-US"/>
              <a:t>b出现在方程(6.3)中。我们得到</a:t>
            </a:r>
            <a:endParaRPr lang="zh-CN" altLang="en-US"/>
          </a:p>
          <a:p>
            <a:r>
              <a:rPr lang="en-US" altLang="zh-CN"/>
              <a:t>		</a:t>
            </a:r>
            <a:r>
              <a:rPr lang="zh-CN" altLang="en-US"/>
              <a:t>S</a:t>
            </a:r>
            <a:r>
              <a:rPr lang="en-US" altLang="zh-CN"/>
              <a:t> </a:t>
            </a:r>
            <a:r>
              <a:rPr lang="zh-CN" altLang="en-US"/>
              <a:t>=</a:t>
            </a:r>
            <a:r>
              <a:rPr lang="en-US" altLang="zh-CN"/>
              <a:t> </a:t>
            </a:r>
            <a:r>
              <a:rPr lang="zh-CN" altLang="en-US"/>
              <a:t>-h+2+4+8+...+2</a:t>
            </a:r>
            <a:r>
              <a:rPr lang="en-US" altLang="zh-CN" baseline="30000"/>
              <a:t>h</a:t>
            </a:r>
            <a:r>
              <a:rPr lang="zh-CN" altLang="en-US" baseline="30000"/>
              <a:t>-1</a:t>
            </a:r>
            <a:r>
              <a:rPr lang="zh-CN" altLang="en-US"/>
              <a:t>+2</a:t>
            </a:r>
            <a:r>
              <a:rPr lang="zh-CN" altLang="en-US" baseline="30000"/>
              <a:t>h</a:t>
            </a:r>
            <a:r>
              <a:rPr lang="en-US" altLang="zh-CN" baseline="30000"/>
              <a:t> </a:t>
            </a:r>
            <a:r>
              <a:rPr lang="zh-CN" altLang="en-US"/>
              <a:t>=</a:t>
            </a:r>
            <a:r>
              <a:rPr lang="en-US" altLang="zh-CN"/>
              <a:t> </a:t>
            </a:r>
            <a:r>
              <a:rPr lang="zh-CN" altLang="en-US"/>
              <a:t>(2</a:t>
            </a:r>
            <a:r>
              <a:rPr lang="en-US" altLang="zh-CN" baseline="30000"/>
              <a:t>h</a:t>
            </a:r>
            <a:r>
              <a:rPr lang="zh-CN" altLang="en-US" baseline="30000"/>
              <a:t>+1</a:t>
            </a:r>
            <a:r>
              <a:rPr lang="zh-CN" altLang="en-US"/>
              <a:t>-1)-(</a:t>
            </a:r>
            <a:r>
              <a:rPr lang="en-US" altLang="zh-CN"/>
              <a:t>h</a:t>
            </a:r>
            <a:r>
              <a:rPr lang="zh-CN" altLang="en-US"/>
              <a:t>+1)</a:t>
            </a:r>
            <a:r>
              <a:rPr lang="en-US" altLang="zh-CN"/>
              <a:t>		(6.3)</a:t>
            </a:r>
            <a:endParaRPr lang="en-US" altLang="zh-CN"/>
          </a:p>
          <a:p>
            <a:r>
              <a:rPr lang="en-US" altLang="zh-CN"/>
              <a:t>这就证明了该定理。</a:t>
            </a:r>
            <a:endParaRPr lang="en-US" altLang="zh-CN"/>
          </a:p>
        </p:txBody>
      </p:sp>
    </p:spTree>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sym typeface="+mn-ea"/>
              </a:rPr>
              <a:t>BuildHeap(构建堆)</a:t>
            </a:r>
            <a:endParaRPr lang="en-US">
              <a:sym typeface="+mn-ea"/>
            </a:endParaRPr>
          </a:p>
        </p:txBody>
      </p:sp>
      <p:sp>
        <p:nvSpPr>
          <p:cNvPr id="3" name="内容占位符 2"/>
          <p:cNvSpPr/>
          <p:nvPr>
            <p:ph idx="1"/>
          </p:nvPr>
        </p:nvSpPr>
        <p:spPr/>
        <p:txBody>
          <a:bodyPr/>
          <a:p>
            <a:r>
              <a:rPr lang="zh-CN" altLang="en-US"/>
              <a:t>完全树(complete tree)不是理想二叉树(perfectly binary tree)，但是我们得到的结果却是一棵完全</a:t>
            </a:r>
            <a:endParaRPr lang="zh-CN" altLang="en-US"/>
          </a:p>
          <a:p>
            <a:r>
              <a:rPr lang="zh-CN" altLang="en-US"/>
              <a:t>树的节点高度的和的上界。由于一棵完全树节点数在2</a:t>
            </a:r>
            <a:r>
              <a:rPr lang="en-US" altLang="zh-CN" baseline="30000"/>
              <a:t>h</a:t>
            </a:r>
            <a:r>
              <a:rPr lang="zh-CN" altLang="en-US"/>
              <a:t>和2</a:t>
            </a:r>
            <a:r>
              <a:rPr lang="en-US" altLang="zh-CN" baseline="30000"/>
              <a:t>h</a:t>
            </a:r>
            <a:r>
              <a:rPr lang="zh-CN" altLang="en-US" baseline="30000"/>
              <a:t>+1</a:t>
            </a:r>
            <a:r>
              <a:rPr lang="zh-CN" altLang="en-US"/>
              <a:t>之间，因此该定理意味着这个和是</a:t>
            </a:r>
            <a:r>
              <a:rPr lang="zh-CN" altLang="en-US" b="1"/>
              <a:t>O</a:t>
            </a:r>
            <a:r>
              <a:rPr lang="zh-CN" altLang="en-US"/>
              <a:t>(N)，</a:t>
            </a:r>
            <a:endParaRPr lang="zh-CN" altLang="en-US"/>
          </a:p>
          <a:p>
            <a:r>
              <a:rPr lang="zh-CN" altLang="en-US"/>
              <a:t>其中N是节点的个数。</a:t>
            </a:r>
            <a:endParaRPr lang="zh-CN" altLang="en-US"/>
          </a:p>
          <a:p>
            <a:endParaRPr lang="zh-CN" altLang="en-US"/>
          </a:p>
          <a:p>
            <a:r>
              <a:rPr lang="zh-CN" altLang="en-US"/>
              <a:t>虽然我们得到的结果对证明BuildHeap是线性的而言是充分的，但是高度的和的界却不是尽可能的强。</a:t>
            </a:r>
            <a:endParaRPr lang="zh-CN" altLang="en-US"/>
          </a:p>
          <a:p>
            <a:r>
              <a:rPr lang="zh-CN" altLang="en-US"/>
              <a:t>对于具有N=2</a:t>
            </a:r>
            <a:r>
              <a:rPr lang="zh-CN" altLang="en-US" baseline="30000"/>
              <a:t>h</a:t>
            </a:r>
            <a:r>
              <a:rPr lang="zh-CN" altLang="en-US"/>
              <a:t>个节点的完全树，我们得到的界大致是2N。由归纳法可以证明，高度的和是N-b(N)，其中</a:t>
            </a:r>
            <a:endParaRPr lang="zh-CN" altLang="en-US"/>
          </a:p>
          <a:p>
            <a:r>
              <a:rPr lang="zh-CN" altLang="en-US"/>
              <a:t>b(N)是在</a:t>
            </a:r>
            <a:r>
              <a:rPr lang="en-US" altLang="zh-CN"/>
              <a:t>N</a:t>
            </a:r>
            <a:r>
              <a:rPr lang="zh-CN" altLang="en-US"/>
              <a:t>的二进制表示法中1的个数。</a:t>
            </a:r>
            <a:endParaRPr lang="zh-CN" altLang="en-US"/>
          </a:p>
        </p:txBody>
      </p:sp>
    </p:spTree>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a:sym typeface="+mn-ea"/>
              </a:rPr>
              <a:t>堆（补充内容）</a:t>
            </a:r>
            <a:endParaRPr lang="zh-CN" altLang="en-US">
              <a:sym typeface="+mn-ea"/>
            </a:endParaRPr>
          </a:p>
        </p:txBody>
      </p:sp>
      <p:sp>
        <p:nvSpPr>
          <p:cNvPr id="3" name="内容占位符 2"/>
          <p:cNvSpPr/>
          <p:nvPr>
            <p:ph idx="1"/>
          </p:nvPr>
        </p:nvSpPr>
        <p:spPr/>
        <p:txBody>
          <a:bodyPr/>
          <a:p>
            <a:r>
              <a:rPr lang="zh-CN" altLang="en-US"/>
              <a:t>一般使用二叉堆来分析问题，使用数组来进行代码实现</a:t>
            </a:r>
            <a:endParaRPr lang="zh-CN" altLang="en-US"/>
          </a:p>
          <a:p>
            <a:endParaRPr lang="zh-CN" altLang="en-US"/>
          </a:p>
          <a:p>
            <a:r>
              <a:rPr lang="zh-CN" altLang="en-US"/>
              <a:t>上滤</a:t>
            </a:r>
            <a:r>
              <a:rPr lang="en-US" altLang="zh-CN"/>
              <a:t>--&gt;</a:t>
            </a:r>
            <a:r>
              <a:rPr lang="zh-CN" altLang="en-US"/>
              <a:t>上浮：空穴向上浮，插入操作</a:t>
            </a:r>
            <a:endParaRPr lang="zh-CN" altLang="en-US"/>
          </a:p>
          <a:p>
            <a:r>
              <a:rPr lang="zh-CN" altLang="en-US"/>
              <a:t>下滤</a:t>
            </a:r>
            <a:r>
              <a:rPr lang="en-US" altLang="zh-CN"/>
              <a:t>--&gt;</a:t>
            </a:r>
            <a:r>
              <a:rPr lang="zh-CN" altLang="en-US"/>
              <a:t>下沉：空穴向下沉，删除操作</a:t>
            </a:r>
            <a:endParaRPr lang="zh-CN" altLang="en-US"/>
          </a:p>
          <a:p>
            <a:endParaRPr lang="zh-CN" altLang="en-US"/>
          </a:p>
          <a:p>
            <a:r>
              <a:rPr lang="zh-CN" altLang="en-US"/>
              <a:t>大根堆</a:t>
            </a:r>
            <a:r>
              <a:rPr lang="en-US" altLang="zh-CN"/>
              <a:t>/</a:t>
            </a:r>
            <a:r>
              <a:rPr lang="zh-CN" altLang="en-US"/>
              <a:t>最大堆：</a:t>
            </a:r>
            <a:r>
              <a:rPr lang="zh-CN" altLang="en-US">
                <a:solidFill>
                  <a:schemeClr val="tx1"/>
                </a:solidFill>
                <a:sym typeface="+mn-ea"/>
              </a:rPr>
              <a:t>任意节点应该大</a:t>
            </a:r>
            <a:r>
              <a:rPr lang="zh-CN" altLang="en-US">
                <a:solidFill>
                  <a:srgbClr val="FF0000"/>
                </a:solidFill>
                <a:sym typeface="+mn-ea"/>
              </a:rPr>
              <a:t>于</a:t>
            </a:r>
            <a:r>
              <a:rPr lang="zh-CN" altLang="en-US">
                <a:solidFill>
                  <a:schemeClr val="tx1"/>
                </a:solidFill>
                <a:sym typeface="+mn-ea"/>
              </a:rPr>
              <a:t>它的所有后裔</a:t>
            </a:r>
            <a:endParaRPr lang="zh-CN" altLang="en-US">
              <a:solidFill>
                <a:schemeClr val="tx1"/>
              </a:solidFill>
              <a:sym typeface="+mn-ea"/>
            </a:endParaRPr>
          </a:p>
          <a:p>
            <a:r>
              <a:rPr lang="zh-CN" altLang="en-US"/>
              <a:t>小根堆</a:t>
            </a:r>
            <a:r>
              <a:rPr lang="en-US" altLang="zh-CN"/>
              <a:t>/</a:t>
            </a:r>
            <a:r>
              <a:rPr lang="zh-CN" altLang="en-US"/>
              <a:t>最小堆：</a:t>
            </a:r>
            <a:r>
              <a:rPr lang="zh-CN" altLang="en-US">
                <a:sym typeface="+mn-ea"/>
              </a:rPr>
              <a:t>任意节点应该小</a:t>
            </a:r>
            <a:r>
              <a:rPr lang="zh-CN" altLang="en-US">
                <a:solidFill>
                  <a:srgbClr val="FF0000"/>
                </a:solidFill>
                <a:sym typeface="+mn-ea"/>
              </a:rPr>
              <a:t>于</a:t>
            </a:r>
            <a:r>
              <a:rPr lang="zh-CN" altLang="en-US">
                <a:sym typeface="+mn-ea"/>
              </a:rPr>
              <a:t>它的所有后裔</a:t>
            </a:r>
            <a:endParaRPr lang="zh-CN" altLang="en-US">
              <a:sym typeface="+mn-ea"/>
            </a:endParaRPr>
          </a:p>
          <a:p>
            <a:endParaRPr lang="zh-CN" altLang="en-US">
              <a:solidFill>
                <a:schemeClr val="tx1"/>
              </a:solidFill>
              <a:sym typeface="+mn-ea"/>
            </a:endParaRPr>
          </a:p>
          <a:p>
            <a:r>
              <a:rPr lang="zh-CN" altLang="en-US">
                <a:sym typeface="+mn-ea"/>
              </a:rPr>
              <a:t>堆的两个重要特性：结构性（满足完全二叉树）、堆序性</a:t>
            </a:r>
            <a:endParaRPr lang="zh-CN" altLang="en-US">
              <a:sym typeface="+mn-ea"/>
            </a:endParaRPr>
          </a:p>
          <a:p>
            <a:endParaRPr lang="zh-CN" altLang="en-US">
              <a:sym typeface="+mn-ea"/>
            </a:endParaRPr>
          </a:p>
          <a:p>
            <a:r>
              <a:rPr lang="zh-CN" altLang="en-US">
                <a:sym typeface="+mn-ea"/>
              </a:rPr>
              <a:t>堆中每一个子树也是一个堆</a:t>
            </a:r>
            <a:endParaRPr lang="zh-CN" altLang="en-US">
              <a:solidFill>
                <a:schemeClr val="tx1"/>
              </a:solidFill>
              <a:sym typeface="+mn-ea"/>
            </a:endParaRPr>
          </a:p>
          <a:p>
            <a:endParaRPr lang="zh-CN" altLang="en-US"/>
          </a:p>
        </p:txBody>
      </p:sp>
    </p:spTree>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sym typeface="+mn-ea"/>
              </a:rPr>
              <a:t>6.4 优先队列的应用</a:t>
            </a:r>
            <a:endParaRPr lang="en-US">
              <a:sym typeface="+mn-ea"/>
            </a:endParaRPr>
          </a:p>
        </p:txBody>
      </p:sp>
      <p:sp>
        <p:nvSpPr>
          <p:cNvPr id="3" name="内容占位符 2"/>
          <p:cNvSpPr/>
          <p:nvPr>
            <p:ph idx="1"/>
          </p:nvPr>
        </p:nvSpPr>
        <p:spPr/>
        <p:txBody>
          <a:bodyPr/>
          <a:p>
            <a:r>
              <a:rPr lang="zh-CN" altLang="en-US"/>
              <a:t>我们已经提到优先队列如何用于操作系统的设计中。在第9章，我们将看到优先队列如何有效地用于几</a:t>
            </a:r>
            <a:endParaRPr lang="zh-CN" altLang="en-US"/>
          </a:p>
          <a:p>
            <a:r>
              <a:rPr lang="zh-CN" altLang="en-US"/>
              <a:t>个图论算法的实现中。此处，我们将介绍如何应用优先队列来得到两个问题的解答。</a:t>
            </a:r>
            <a:endParaRPr lang="zh-CN" altLang="en-US"/>
          </a:p>
        </p:txBody>
      </p:sp>
    </p:spTree>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sym typeface="+mn-ea"/>
              </a:rPr>
              <a:t>6.4.1 选择问题</a:t>
            </a:r>
            <a:endParaRPr lang="en-US">
              <a:sym typeface="+mn-ea"/>
            </a:endParaRPr>
          </a:p>
        </p:txBody>
      </p:sp>
      <p:sp>
        <p:nvSpPr>
          <p:cNvPr id="3" name="内容占位符 2"/>
          <p:cNvSpPr/>
          <p:nvPr>
            <p:ph idx="1"/>
          </p:nvPr>
        </p:nvSpPr>
        <p:spPr>
          <a:xfrm>
            <a:off x="838200" y="1310005"/>
            <a:ext cx="10515600" cy="5112385"/>
          </a:xfrm>
        </p:spPr>
        <p:txBody>
          <a:bodyPr>
            <a:normAutofit lnSpcReduction="10000"/>
          </a:bodyPr>
          <a:p>
            <a:r>
              <a:rPr lang="zh-CN" altLang="en-US"/>
              <a:t>我们将要考察的第一个问题是来自</a:t>
            </a:r>
            <a:r>
              <a:rPr lang="zh-CN" altLang="en-US">
                <a:solidFill>
                  <a:srgbClr val="FF0000"/>
                </a:solidFill>
              </a:rPr>
              <a:t>第1章的选择问题</a:t>
            </a:r>
            <a:r>
              <a:rPr lang="zh-CN" altLang="en-US"/>
              <a:t>。当时的输入是N个元素以及一个整数k，这</a:t>
            </a:r>
            <a:r>
              <a:rPr lang="en-US" altLang="zh-CN"/>
              <a:t>N</a:t>
            </a:r>
            <a:r>
              <a:rPr lang="zh-CN" altLang="en-US"/>
              <a:t>个元</a:t>
            </a:r>
            <a:endParaRPr lang="zh-CN" altLang="en-US"/>
          </a:p>
          <a:p>
            <a:r>
              <a:rPr lang="zh-CN" altLang="en-US"/>
              <a:t>素的集可以是全序的。该选择问题是要</a:t>
            </a:r>
            <a:r>
              <a:rPr lang="zh-CN" altLang="en-US">
                <a:solidFill>
                  <a:srgbClr val="FF0000"/>
                </a:solidFill>
              </a:rPr>
              <a:t>找出第k个最大的元素</a:t>
            </a:r>
            <a:r>
              <a:rPr lang="zh-CN" altLang="en-US"/>
              <a:t>。</a:t>
            </a:r>
            <a:endParaRPr lang="zh-CN" altLang="en-US"/>
          </a:p>
          <a:p>
            <a:endParaRPr lang="zh-CN" altLang="en-US"/>
          </a:p>
          <a:p>
            <a:r>
              <a:rPr lang="zh-CN" altLang="en-US"/>
              <a:t>在第1章中给出了两个算法，但是它们都不是很高效的算法。第一个算法我们将称其为</a:t>
            </a:r>
            <a:r>
              <a:rPr lang="zh-CN" altLang="en-US">
                <a:solidFill>
                  <a:srgbClr val="FF0000"/>
                </a:solidFill>
              </a:rPr>
              <a:t>1A</a:t>
            </a:r>
            <a:r>
              <a:rPr lang="zh-CN" altLang="en-US"/>
              <a:t>，是把这些元</a:t>
            </a:r>
            <a:endParaRPr lang="zh-CN" altLang="en-US"/>
          </a:p>
          <a:p>
            <a:r>
              <a:rPr lang="zh-CN" altLang="en-US"/>
              <a:t>素读入数组并将它们排序，返回适当的元素。假设使用的是简单的排序算法，则运行时间为</a:t>
            </a:r>
            <a:r>
              <a:rPr lang="zh-CN" altLang="en-US" b="1">
                <a:solidFill>
                  <a:srgbClr val="FF0000"/>
                </a:solidFill>
              </a:rPr>
              <a:t>O</a:t>
            </a:r>
            <a:r>
              <a:rPr lang="zh-CN" altLang="en-US">
                <a:solidFill>
                  <a:srgbClr val="FF0000"/>
                </a:solidFill>
              </a:rPr>
              <a:t>(N²)</a:t>
            </a:r>
            <a:r>
              <a:rPr lang="zh-CN" altLang="en-US"/>
              <a:t>。另</a:t>
            </a:r>
            <a:endParaRPr lang="zh-CN" altLang="en-US"/>
          </a:p>
          <a:p>
            <a:r>
              <a:rPr lang="zh-CN" altLang="en-US"/>
              <a:t>一个算法叫做</a:t>
            </a:r>
            <a:r>
              <a:rPr lang="zh-CN" altLang="en-US">
                <a:solidFill>
                  <a:srgbClr val="FF0000"/>
                </a:solidFill>
              </a:rPr>
              <a:t>1B</a:t>
            </a:r>
            <a:r>
              <a:rPr lang="zh-CN" altLang="en-US"/>
              <a:t>，是将k个元素读入一个数组并将其排序。这些元素中的最小者在第k个位置上。我们一</a:t>
            </a:r>
            <a:endParaRPr lang="zh-CN" altLang="en-US"/>
          </a:p>
          <a:p>
            <a:r>
              <a:rPr lang="zh-CN" altLang="en-US"/>
              <a:t>个一个地处理其余的元素。当一个元素开始被处理时，它先与数组中第k个元素比较，如果该元素大，</a:t>
            </a:r>
            <a:endParaRPr lang="zh-CN" altLang="en-US"/>
          </a:p>
          <a:p>
            <a:r>
              <a:rPr lang="zh-CN" altLang="en-US"/>
              <a:t>那么将第k个元素除去，而这个新元素则被放在其余k-1个元素间正确的位置上。当算法结束时，第k个</a:t>
            </a:r>
            <a:endParaRPr lang="zh-CN" altLang="en-US"/>
          </a:p>
          <a:p>
            <a:r>
              <a:rPr lang="zh-CN" altLang="en-US"/>
              <a:t>位置上的元素就是问题的解答。该方法的运行时间为</a:t>
            </a:r>
            <a:r>
              <a:rPr lang="zh-CN" altLang="en-US" b="1">
                <a:solidFill>
                  <a:srgbClr val="FF0000"/>
                </a:solidFill>
              </a:rPr>
              <a:t>O</a:t>
            </a:r>
            <a:r>
              <a:rPr lang="zh-CN" altLang="en-US">
                <a:solidFill>
                  <a:srgbClr val="FF0000"/>
                </a:solidFill>
              </a:rPr>
              <a:t>(N·k)</a:t>
            </a:r>
            <a:r>
              <a:rPr lang="zh-CN" altLang="en-US"/>
              <a:t>。(为什么?)如果k=</a:t>
            </a:r>
            <a:r>
              <a:rPr lang="en-US" altLang="zh-CN"/>
              <a:t>      </a:t>
            </a:r>
            <a:r>
              <a:rPr lang="zh-CN" altLang="en-US"/>
              <a:t>，那么这两种算</a:t>
            </a:r>
            <a:endParaRPr lang="zh-CN" altLang="en-US"/>
          </a:p>
          <a:p>
            <a:r>
              <a:rPr lang="zh-CN" altLang="en-US"/>
              <a:t>法都是</a:t>
            </a:r>
            <a:r>
              <a:rPr lang="zh-CN" altLang="en-US" b="1"/>
              <a:t>O</a:t>
            </a:r>
            <a:r>
              <a:rPr lang="zh-CN" altLang="en-US"/>
              <a:t>(N²)。注意，对于任意的k，我们可以求解对称的问题：找出第(N-k+1)个最小的元素，从而k=</a:t>
            </a:r>
            <a:endParaRPr lang="zh-CN" altLang="en-US"/>
          </a:p>
          <a:p>
            <a:r>
              <a:rPr lang="en-US" altLang="zh-CN"/>
              <a:t>        </a:t>
            </a:r>
            <a:r>
              <a:rPr lang="zh-CN" altLang="en-US"/>
              <a:t>实际上是这两个算法的最困难的情况。这刚好也是最有趣的情形，因为k的这个值称为</a:t>
            </a:r>
            <a:r>
              <a:rPr lang="zh-CN" altLang="en-US">
                <a:solidFill>
                  <a:srgbClr val="FF0000"/>
                </a:solidFill>
              </a:rPr>
              <a:t>中位数</a:t>
            </a:r>
            <a:r>
              <a:rPr lang="zh-CN" altLang="en-US"/>
              <a:t>(median) 。</a:t>
            </a:r>
            <a:endParaRPr lang="zh-CN" altLang="en-US"/>
          </a:p>
          <a:p>
            <a:endParaRPr lang="zh-CN" altLang="en-US"/>
          </a:p>
          <a:p>
            <a:r>
              <a:rPr lang="zh-CN" altLang="en-US">
                <a:sym typeface="+mn-ea"/>
              </a:rPr>
              <a:t>我们在这里给出两个算法，在k=</a:t>
            </a:r>
            <a:r>
              <a:rPr lang="en-US" altLang="zh-CN">
                <a:sym typeface="+mn-ea"/>
              </a:rPr>
              <a:t>      </a:t>
            </a:r>
            <a:r>
              <a:rPr lang="zh-CN" altLang="en-US">
                <a:sym typeface="+mn-ea"/>
              </a:rPr>
              <a:t>的极端情形下它们均以</a:t>
            </a:r>
            <a:r>
              <a:rPr lang="zh-CN" altLang="en-US" b="1">
                <a:solidFill>
                  <a:srgbClr val="FF0000"/>
                </a:solidFill>
                <a:sym typeface="+mn-ea"/>
              </a:rPr>
              <a:t>O</a:t>
            </a:r>
            <a:r>
              <a:rPr lang="zh-CN" altLang="en-US">
                <a:solidFill>
                  <a:srgbClr val="FF0000"/>
                </a:solidFill>
                <a:sym typeface="+mn-ea"/>
              </a:rPr>
              <a:t>(NlogN)</a:t>
            </a:r>
            <a:r>
              <a:rPr lang="zh-CN" altLang="en-US">
                <a:sym typeface="+mn-ea"/>
              </a:rPr>
              <a:t>运行，这是明显的改进。</a:t>
            </a:r>
            <a:endParaRPr lang="zh-CN" altLang="en-US"/>
          </a:p>
        </p:txBody>
      </p:sp>
      <p:pic>
        <p:nvPicPr>
          <p:cNvPr id="4" name="图片 3"/>
          <p:cNvPicPr>
            <a:picLocks noChangeAspect="1"/>
          </p:cNvPicPr>
          <p:nvPr/>
        </p:nvPicPr>
        <p:blipFill>
          <a:blip r:embed="rId1"/>
          <a:stretch>
            <a:fillRect/>
          </a:stretch>
        </p:blipFill>
        <p:spPr>
          <a:xfrm>
            <a:off x="8961120" y="4287520"/>
            <a:ext cx="647700" cy="285750"/>
          </a:xfrm>
          <a:prstGeom prst="rect">
            <a:avLst/>
          </a:prstGeom>
        </p:spPr>
      </p:pic>
      <p:pic>
        <p:nvPicPr>
          <p:cNvPr id="5" name="图片 4"/>
          <p:cNvPicPr>
            <a:picLocks noChangeAspect="1"/>
          </p:cNvPicPr>
          <p:nvPr/>
        </p:nvPicPr>
        <p:blipFill>
          <a:blip r:embed="rId2"/>
          <a:stretch>
            <a:fillRect/>
          </a:stretch>
        </p:blipFill>
        <p:spPr>
          <a:xfrm>
            <a:off x="1017270" y="5026660"/>
            <a:ext cx="647700" cy="247650"/>
          </a:xfrm>
          <a:prstGeom prst="rect">
            <a:avLst/>
          </a:prstGeom>
        </p:spPr>
      </p:pic>
      <p:pic>
        <p:nvPicPr>
          <p:cNvPr id="6" name="图片 5"/>
          <p:cNvPicPr>
            <a:picLocks noChangeAspect="1"/>
          </p:cNvPicPr>
          <p:nvPr/>
        </p:nvPicPr>
        <p:blipFill>
          <a:blip r:embed="rId2"/>
          <a:stretch>
            <a:fillRect/>
          </a:stretch>
        </p:blipFill>
        <p:spPr>
          <a:xfrm>
            <a:off x="4150360" y="6042660"/>
            <a:ext cx="647700" cy="247650"/>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a:bodyPr>
          <a:lstStyle/>
          <a:p>
            <a:r>
              <a:rPr lang="zh-CN" dirty="0"/>
              <a:t>为了证明某个函数T(N)=</a:t>
            </a:r>
            <a:r>
              <a:rPr lang="zh-CN" b="1" dirty="0"/>
              <a:t>O</a:t>
            </a:r>
            <a:r>
              <a:rPr lang="zh-CN" dirty="0"/>
              <a:t>(f(N))，我们通常不是形式地使用这些定义，而是使用一些已知的结果。一般</a:t>
            </a:r>
            <a:endParaRPr lang="zh-CN" dirty="0"/>
          </a:p>
          <a:p>
            <a:r>
              <a:rPr lang="zh-CN" dirty="0"/>
              <a:t>说来，这就意味着证明(或确定假设不成立)是非常简单的计算并不涉及微积分，除非遇到特殊的情况</a:t>
            </a:r>
            <a:endParaRPr lang="zh-CN" dirty="0"/>
          </a:p>
          <a:p>
            <a:r>
              <a:rPr lang="zh-CN" dirty="0"/>
              <a:t>(不可能发生在算法分析中)。</a:t>
            </a:r>
            <a:endParaRPr lang="zh-CN" dirty="0"/>
          </a:p>
          <a:p>
            <a:endParaRPr lang="zh-CN" dirty="0"/>
          </a:p>
          <a:p>
            <a:r>
              <a:rPr lang="zh-CN" dirty="0"/>
              <a:t>当我们说T(N)=</a:t>
            </a:r>
            <a:r>
              <a:rPr lang="zh-CN" b="1" dirty="0"/>
              <a:t>O</a:t>
            </a:r>
            <a:r>
              <a:rPr lang="zh-CN" dirty="0"/>
              <a:t>(f(N))时，我们是在保证函数T(N)是在以</a:t>
            </a:r>
            <a:r>
              <a:rPr lang="zh-CN" dirty="0">
                <a:solidFill>
                  <a:srgbClr val="FF0000"/>
                </a:solidFill>
              </a:rPr>
              <a:t>不快于</a:t>
            </a:r>
            <a:r>
              <a:rPr lang="zh-CN" dirty="0"/>
              <a:t>f(N)的速度增长；因此f(N)是T(N)的</a:t>
            </a:r>
            <a:endParaRPr lang="zh-CN" dirty="0"/>
          </a:p>
          <a:p>
            <a:r>
              <a:rPr lang="zh-CN" dirty="0"/>
              <a:t>一个</a:t>
            </a:r>
            <a:r>
              <a:rPr lang="zh-CN" dirty="0">
                <a:solidFill>
                  <a:srgbClr val="FF0000"/>
                </a:solidFill>
              </a:rPr>
              <a:t>上界</a:t>
            </a:r>
            <a:r>
              <a:rPr lang="zh-CN" dirty="0"/>
              <a:t>(upper</a:t>
            </a:r>
            <a:r>
              <a:rPr lang="en-US" altLang="zh-CN" dirty="0"/>
              <a:t> </a:t>
            </a:r>
            <a:r>
              <a:rPr lang="zh-CN" dirty="0"/>
              <a:t>bound)。与此同时，f(N)=</a:t>
            </a:r>
            <a:r>
              <a:rPr lang="en-US" altLang="zh-CN" dirty="0">
                <a:latin typeface="宋体" panose="02010600030101010101" pitchFamily="2" charset="-122"/>
                <a:ea typeface="宋体" panose="02010600030101010101" pitchFamily="2" charset="-122"/>
                <a:cs typeface="Arial" panose="020B0604020202020204" pitchFamily="34" charset="0"/>
                <a:sym typeface="+mn-ea"/>
              </a:rPr>
              <a:t>Ω</a:t>
            </a:r>
            <a:r>
              <a:rPr lang="zh-CN" dirty="0"/>
              <a:t>(T(N))意味着T(N)是f(N)的一个</a:t>
            </a:r>
            <a:r>
              <a:rPr lang="zh-CN" dirty="0">
                <a:solidFill>
                  <a:srgbClr val="FF0000"/>
                </a:solidFill>
              </a:rPr>
              <a:t>下界</a:t>
            </a:r>
            <a:r>
              <a:rPr lang="zh-CN" dirty="0"/>
              <a:t>(lower bound)。</a:t>
            </a:r>
            <a:endParaRPr lang="zh-CN" dirty="0"/>
          </a:p>
        </p:txBody>
      </p:sp>
      <p:sp>
        <p:nvSpPr>
          <p:cNvPr id="2" name="标题 1"/>
          <p:cNvSpPr>
            <a:spLocks noGrp="1"/>
          </p:cNvSpPr>
          <p:nvPr>
            <p:ph type="title"/>
          </p:nvPr>
        </p:nvSpPr>
        <p:spPr/>
        <p:txBody>
          <a:bodyPr/>
          <a:lstStyle/>
          <a:p>
            <a:r>
              <a:rPr dirty="0"/>
              <a:t>2.1 数学基础</a:t>
            </a:r>
            <a:endParaRPr dirty="0"/>
          </a:p>
        </p:txBody>
      </p:sp>
    </p:spTree>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sym typeface="+mn-ea"/>
              </a:rPr>
              <a:t>算法6A</a:t>
            </a:r>
            <a:endParaRPr lang="en-US">
              <a:sym typeface="+mn-ea"/>
            </a:endParaRPr>
          </a:p>
        </p:txBody>
      </p:sp>
      <p:sp>
        <p:nvSpPr>
          <p:cNvPr id="3" name="内容占位符 2"/>
          <p:cNvSpPr/>
          <p:nvPr>
            <p:ph idx="1"/>
          </p:nvPr>
        </p:nvSpPr>
        <p:spPr/>
        <p:txBody>
          <a:bodyPr>
            <a:normAutofit lnSpcReduction="10000"/>
          </a:bodyPr>
          <a:p>
            <a:r>
              <a:rPr lang="zh-CN" altLang="en-US"/>
              <a:t>为了简单起见，假设我们只考虑找出第k个最小的元素。该算法很简单。我们将N个元素读入一个数组。</a:t>
            </a:r>
            <a:endParaRPr lang="zh-CN" altLang="en-US"/>
          </a:p>
          <a:p>
            <a:r>
              <a:rPr lang="zh-CN" altLang="en-US"/>
              <a:t>然后对该数组应用BuildHeap算法。最后，执行k次DeleteMin操作。从该堆最后提取的元素就是我们的</a:t>
            </a:r>
            <a:endParaRPr lang="zh-CN" altLang="en-US"/>
          </a:p>
          <a:p>
            <a:r>
              <a:rPr lang="zh-CN" altLang="en-US"/>
              <a:t>答案。显然，通过改变堆序性质，我们就可以求解原始的问题：找出第k个最大的元素。</a:t>
            </a:r>
            <a:endParaRPr lang="zh-CN" altLang="en-US"/>
          </a:p>
          <a:p>
            <a:endParaRPr lang="zh-CN" altLang="en-US"/>
          </a:p>
          <a:p>
            <a:r>
              <a:rPr lang="zh-CN" altLang="en-US"/>
              <a:t>这个算法的正确性应该是显然的。如果使用BuildHeap，构造堆的最坏情形用时是</a:t>
            </a:r>
            <a:r>
              <a:rPr lang="zh-CN" altLang="en-US" b="1"/>
              <a:t>O</a:t>
            </a:r>
            <a:r>
              <a:rPr lang="zh-CN" altLang="en-US"/>
              <a:t>(N)，而每次</a:t>
            </a:r>
            <a:endParaRPr lang="zh-CN" altLang="en-US"/>
          </a:p>
          <a:p>
            <a:r>
              <a:rPr lang="zh-CN" altLang="en-US"/>
              <a:t>DeleteMin用时</a:t>
            </a:r>
            <a:r>
              <a:rPr lang="zh-CN" altLang="en-US" b="1"/>
              <a:t>O</a:t>
            </a:r>
            <a:r>
              <a:rPr lang="zh-CN" altLang="en-US"/>
              <a:t>(log</a:t>
            </a:r>
            <a:r>
              <a:rPr lang="en-US" altLang="zh-CN"/>
              <a:t>N</a:t>
            </a:r>
            <a:r>
              <a:rPr lang="zh-CN" altLang="en-US"/>
              <a:t>)由于有k次DeleteMin，因此我们得到总的运行时间为</a:t>
            </a:r>
            <a:r>
              <a:rPr lang="zh-CN" altLang="en-US" b="1"/>
              <a:t>O</a:t>
            </a:r>
            <a:r>
              <a:rPr lang="zh-CN" altLang="en-US"/>
              <a:t>(N+klogN)。如果</a:t>
            </a:r>
            <a:endParaRPr lang="zh-CN" altLang="en-US"/>
          </a:p>
          <a:p>
            <a:r>
              <a:rPr lang="zh-CN" altLang="en-US"/>
              <a:t>k=</a:t>
            </a:r>
            <a:r>
              <a:rPr lang="zh-CN" altLang="en-US" b="1"/>
              <a:t>O</a:t>
            </a:r>
            <a:r>
              <a:rPr lang="zh-CN" altLang="en-US"/>
              <a:t>(N/logN)，那么运行时间取决于BuildHeap操作，即</a:t>
            </a:r>
            <a:r>
              <a:rPr lang="zh-CN" altLang="en-US" b="1"/>
              <a:t>O</a:t>
            </a:r>
            <a:r>
              <a:rPr lang="zh-CN" altLang="en-US"/>
              <a:t>(N)。对于大的k值，运行时间为</a:t>
            </a:r>
            <a:r>
              <a:rPr lang="zh-CN" altLang="en-US" b="1"/>
              <a:t>O</a:t>
            </a:r>
            <a:r>
              <a:rPr lang="zh-CN" altLang="en-US"/>
              <a:t>(klogN)。如</a:t>
            </a:r>
            <a:endParaRPr lang="zh-CN" altLang="en-US"/>
          </a:p>
          <a:p>
            <a:r>
              <a:rPr lang="zh-CN" altLang="en-US"/>
              <a:t>果k=</a:t>
            </a:r>
            <a:r>
              <a:rPr lang="en-US" altLang="zh-CN"/>
              <a:t>       </a:t>
            </a:r>
            <a:r>
              <a:rPr lang="zh-CN" altLang="en-US"/>
              <a:t>，那么运行时间则为</a:t>
            </a:r>
            <a:r>
              <a:rPr lang="zh-CN" altLang="en-US" b="1">
                <a:latin typeface="宋体" panose="02010600030101010101" pitchFamily="2" charset="-122"/>
                <a:ea typeface="宋体" panose="02010600030101010101" pitchFamily="2" charset="-122"/>
              </a:rPr>
              <a:t>Θ</a:t>
            </a:r>
            <a:r>
              <a:rPr lang="zh-CN" altLang="en-US"/>
              <a:t>(NlogN) 。</a:t>
            </a:r>
            <a:endParaRPr lang="zh-CN" altLang="en-US"/>
          </a:p>
          <a:p>
            <a:endParaRPr lang="zh-CN" altLang="en-US"/>
          </a:p>
          <a:p>
            <a:r>
              <a:rPr lang="zh-CN" altLang="en-US"/>
              <a:t>注意，如果我们对k=N运行该程序并在元素离开堆时记录它们的值，那么我们实际上已经对输入文件以</a:t>
            </a:r>
            <a:endParaRPr lang="zh-CN" altLang="en-US"/>
          </a:p>
          <a:p>
            <a:r>
              <a:rPr lang="zh-CN" altLang="en-US"/>
              <a:t>时间</a:t>
            </a:r>
            <a:r>
              <a:rPr lang="zh-CN" altLang="en-US" b="1"/>
              <a:t>O</a:t>
            </a:r>
            <a:r>
              <a:rPr lang="zh-CN" altLang="en-US"/>
              <a:t>(NlogN)作了排序。在第7章，我们将细化该想法，得到一种快速的排序算法，叫做</a:t>
            </a:r>
            <a:r>
              <a:rPr lang="zh-CN" altLang="en-US">
                <a:solidFill>
                  <a:srgbClr val="FF0000"/>
                </a:solidFill>
              </a:rPr>
              <a:t>堆排序</a:t>
            </a:r>
            <a:endParaRPr lang="zh-CN" altLang="en-US">
              <a:solidFill>
                <a:srgbClr val="FF0000"/>
              </a:solidFill>
            </a:endParaRPr>
          </a:p>
          <a:p>
            <a:r>
              <a:rPr lang="zh-CN" altLang="en-US"/>
              <a:t>(heapsort) 。</a:t>
            </a:r>
            <a:endParaRPr lang="zh-CN" altLang="en-US"/>
          </a:p>
        </p:txBody>
      </p:sp>
      <p:pic>
        <p:nvPicPr>
          <p:cNvPr id="5" name="图片 4"/>
          <p:cNvPicPr>
            <a:picLocks noChangeAspect="1"/>
          </p:cNvPicPr>
          <p:nvPr/>
        </p:nvPicPr>
        <p:blipFill>
          <a:blip r:embed="rId1"/>
          <a:stretch>
            <a:fillRect/>
          </a:stretch>
        </p:blipFill>
        <p:spPr>
          <a:xfrm>
            <a:off x="1454785" y="4321175"/>
            <a:ext cx="647700" cy="247650"/>
          </a:xfrm>
          <a:prstGeom prst="rect">
            <a:avLst/>
          </a:prstGeom>
        </p:spPr>
      </p:pic>
    </p:spTree>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sym typeface="+mn-ea"/>
              </a:rPr>
              <a:t>算法6B</a:t>
            </a:r>
            <a:endParaRPr lang="en-US">
              <a:sym typeface="+mn-ea"/>
            </a:endParaRPr>
          </a:p>
        </p:txBody>
      </p:sp>
      <p:sp>
        <p:nvSpPr>
          <p:cNvPr id="3" name="内容占位符 2"/>
          <p:cNvSpPr/>
          <p:nvPr>
            <p:ph idx="1"/>
          </p:nvPr>
        </p:nvSpPr>
        <p:spPr/>
        <p:txBody>
          <a:bodyPr>
            <a:normAutofit lnSpcReduction="20000"/>
          </a:bodyPr>
          <a:p>
            <a:r>
              <a:rPr lang="zh-CN" altLang="en-US"/>
              <a:t>关于第2个算法，我们回到原始问题，找出第k个最大的元素。我们使用算法1B的思路在任一时刻我们都</a:t>
            </a:r>
            <a:endParaRPr lang="zh-CN" altLang="en-US"/>
          </a:p>
          <a:p>
            <a:r>
              <a:rPr lang="zh-CN" altLang="en-US"/>
              <a:t>将</a:t>
            </a:r>
            <a:r>
              <a:rPr lang="zh-CN" altLang="en-US">
                <a:solidFill>
                  <a:srgbClr val="FF0000"/>
                </a:solidFill>
              </a:rPr>
              <a:t>维持个最大元素的集合S</a:t>
            </a:r>
            <a:r>
              <a:rPr lang="zh-CN" altLang="en-US"/>
              <a:t>。在前k个元素读入以后，当再读入一个新的元素时，该元素将与第k个最大</a:t>
            </a:r>
            <a:endParaRPr lang="zh-CN" altLang="en-US"/>
          </a:p>
          <a:p>
            <a:r>
              <a:rPr lang="zh-CN" altLang="en-US"/>
              <a:t>元素进行比较，记这第k个最大的元素为S。注意，S</a:t>
            </a:r>
            <a:r>
              <a:rPr lang="en-US" altLang="zh-CN" baseline="-25000"/>
              <a:t>k</a:t>
            </a:r>
            <a:r>
              <a:rPr lang="zh-CN" altLang="en-US"/>
              <a:t>是S中最小的元素。如果新的元素更大，那么用新</a:t>
            </a:r>
            <a:endParaRPr lang="zh-CN" altLang="en-US"/>
          </a:p>
          <a:p>
            <a:r>
              <a:rPr lang="zh-CN" altLang="en-US"/>
              <a:t>元素代替S中的S</a:t>
            </a:r>
            <a:r>
              <a:rPr lang="zh-CN" altLang="en-US" baseline="-25000"/>
              <a:t>k</a:t>
            </a:r>
            <a:r>
              <a:rPr lang="zh-CN" altLang="en-US"/>
              <a:t>此时，S将有一个新的最小元素，它可能是新添加进的元素，也可能不是。在输入终了</a:t>
            </a:r>
            <a:endParaRPr lang="zh-CN" altLang="en-US"/>
          </a:p>
          <a:p>
            <a:r>
              <a:rPr lang="zh-CN" altLang="en-US"/>
              <a:t>时，我们找到</a:t>
            </a:r>
            <a:r>
              <a:rPr lang="en-US" altLang="zh-CN"/>
              <a:t>S</a:t>
            </a:r>
            <a:r>
              <a:rPr lang="zh-CN" altLang="en-US"/>
              <a:t>中最小元素，将其返回，它就是答案。</a:t>
            </a:r>
            <a:endParaRPr lang="zh-CN" altLang="en-US"/>
          </a:p>
          <a:p>
            <a:endParaRPr lang="zh-CN" altLang="en-US"/>
          </a:p>
          <a:p>
            <a:r>
              <a:rPr lang="zh-CN" altLang="en-US"/>
              <a:t>这基本上与第1章中描述的算法相同。不过，这里我们使用一个堆来实现S。前k个元素通过调用一次</a:t>
            </a:r>
            <a:endParaRPr lang="zh-CN" altLang="en-US"/>
          </a:p>
          <a:p>
            <a:r>
              <a:rPr lang="zh-CN" altLang="en-US"/>
              <a:t>BuildHeap以总时间</a:t>
            </a:r>
            <a:r>
              <a:rPr lang="zh-CN" altLang="en-US" b="1"/>
              <a:t>O</a:t>
            </a:r>
            <a:r>
              <a:rPr lang="zh-CN" altLang="en-US"/>
              <a:t>(k)被置入堆中。处理每个其余的元素的时间为</a:t>
            </a:r>
            <a:r>
              <a:rPr lang="zh-CN" altLang="en-US" b="1"/>
              <a:t>O</a:t>
            </a:r>
            <a:r>
              <a:rPr lang="zh-CN" altLang="en-US"/>
              <a:t>(1)(检测元素是否进入S)再加上</a:t>
            </a:r>
            <a:endParaRPr lang="zh-CN" altLang="en-US"/>
          </a:p>
          <a:p>
            <a:r>
              <a:rPr lang="zh-CN" altLang="en-US"/>
              <a:t>时间</a:t>
            </a:r>
            <a:r>
              <a:rPr lang="zh-CN" altLang="en-US" b="1"/>
              <a:t>O</a:t>
            </a:r>
            <a:r>
              <a:rPr lang="zh-CN" altLang="en-US"/>
              <a:t>(logk)(在必要时删除S并插入新元素)，因此，总的时间是</a:t>
            </a:r>
            <a:r>
              <a:rPr lang="en-US" altLang="zh-CN" b="1"/>
              <a:t>O</a:t>
            </a:r>
            <a:r>
              <a:rPr lang="zh-CN" altLang="en-US"/>
              <a:t>(k+(N-k)logk)=</a:t>
            </a:r>
            <a:r>
              <a:rPr lang="zh-CN" altLang="en-US" b="1"/>
              <a:t>O</a:t>
            </a:r>
            <a:r>
              <a:rPr lang="zh-CN" altLang="en-US"/>
              <a:t>(</a:t>
            </a:r>
            <a:r>
              <a:rPr lang="en-US" altLang="zh-CN"/>
              <a:t>N</a:t>
            </a:r>
            <a:r>
              <a:rPr lang="zh-CN" altLang="en-US"/>
              <a:t>logk)。该算法也</a:t>
            </a:r>
            <a:endParaRPr lang="zh-CN" altLang="en-US"/>
          </a:p>
          <a:p>
            <a:r>
              <a:rPr lang="zh-CN" altLang="en-US"/>
              <a:t>给出找出中位数的时间界</a:t>
            </a:r>
            <a:r>
              <a:rPr lang="zh-CN" altLang="en-US" b="1"/>
              <a:t>O</a:t>
            </a:r>
            <a:r>
              <a:rPr lang="zh-CN" altLang="en-US"/>
              <a:t>(NlogN) 。</a:t>
            </a:r>
            <a:endParaRPr lang="zh-CN" altLang="en-US"/>
          </a:p>
          <a:p>
            <a:endParaRPr lang="zh-CN" altLang="en-US"/>
          </a:p>
          <a:p>
            <a:r>
              <a:rPr lang="zh-CN" altLang="en-US"/>
              <a:t>在第7章，我们将看到如何以平均时间</a:t>
            </a:r>
            <a:r>
              <a:rPr lang="zh-CN" altLang="en-US" b="1"/>
              <a:t>O</a:t>
            </a:r>
            <a:r>
              <a:rPr lang="zh-CN" altLang="en-US"/>
              <a:t>(N)解决这个问题。在第10章，我们将看到一个以</a:t>
            </a:r>
            <a:r>
              <a:rPr lang="zh-CN" altLang="en-US" b="1"/>
              <a:t>O</a:t>
            </a:r>
            <a:r>
              <a:rPr lang="zh-CN" altLang="en-US"/>
              <a:t>(N)最坏情形</a:t>
            </a:r>
            <a:endParaRPr lang="zh-CN" altLang="en-US"/>
          </a:p>
          <a:p>
            <a:r>
              <a:rPr lang="zh-CN" altLang="en-US"/>
              <a:t>时间求解该问题的算法，虽然不切实际但却很精致</a:t>
            </a:r>
            <a:endParaRPr lang="zh-CN" altLang="en-US"/>
          </a:p>
        </p:txBody>
      </p:sp>
    </p:spTree>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sym typeface="+mn-ea"/>
              </a:rPr>
              <a:t>6.4.2 事件模拟</a:t>
            </a:r>
            <a:endParaRPr lang="en-US">
              <a:sym typeface="+mn-ea"/>
            </a:endParaRPr>
          </a:p>
        </p:txBody>
      </p:sp>
      <p:sp>
        <p:nvSpPr>
          <p:cNvPr id="3" name="内容占位符 2"/>
          <p:cNvSpPr/>
          <p:nvPr>
            <p:ph idx="1"/>
          </p:nvPr>
        </p:nvSpPr>
        <p:spPr/>
        <p:txBody>
          <a:bodyPr>
            <a:normAutofit lnSpcReduction="20000"/>
          </a:bodyPr>
          <a:p>
            <a:r>
              <a:rPr lang="zh-CN" altLang="en-US"/>
              <a:t>在3.4.3节我们描述了一个重要的排队问题。在那里我们有一个系统，比如银行，顾客们到达并站队等</a:t>
            </a:r>
            <a:endParaRPr lang="zh-CN" altLang="en-US"/>
          </a:p>
          <a:p>
            <a:r>
              <a:rPr lang="zh-CN" altLang="en-US"/>
              <a:t>在那里直到k个出纳员中有一个腾出手来。顾客的到达情况由概率分布函数控制，服务时间(一旦出纳员</a:t>
            </a:r>
            <a:endParaRPr lang="zh-CN" altLang="en-US"/>
          </a:p>
          <a:p>
            <a:r>
              <a:rPr lang="zh-CN" altLang="en-US"/>
              <a:t>腾出时间用于服务的时间量)也是如此。我们的兴趣在于一位顾客平均必须要等多久或所排的队伍可能</a:t>
            </a:r>
            <a:endParaRPr lang="zh-CN" altLang="en-US"/>
          </a:p>
          <a:p>
            <a:r>
              <a:rPr lang="zh-CN" altLang="en-US"/>
              <a:t>有多长这类统计问题。</a:t>
            </a:r>
            <a:endParaRPr lang="zh-CN" altLang="en-US"/>
          </a:p>
          <a:p>
            <a:endParaRPr lang="zh-CN" altLang="en-US"/>
          </a:p>
          <a:p>
            <a:r>
              <a:rPr lang="zh-CN" altLang="en-US"/>
              <a:t>对于某些概率分布以及k的一些值，答案都可以精确地计算出来。然而随着k的变大，分析明显地变得困</a:t>
            </a:r>
            <a:endParaRPr lang="zh-CN" altLang="en-US"/>
          </a:p>
          <a:p>
            <a:r>
              <a:rPr lang="zh-CN" altLang="en-US"/>
              <a:t>难，因此使用计算机模拟银行的运作很有吸引力。用这种方法，银行官员可以确定为保证合理地通畅的</a:t>
            </a:r>
            <a:endParaRPr lang="zh-CN" altLang="en-US"/>
          </a:p>
          <a:p>
            <a:r>
              <a:rPr lang="zh-CN" altLang="en-US"/>
              <a:t>服务需要多少出纳员。</a:t>
            </a:r>
            <a:endParaRPr lang="zh-CN" altLang="en-US"/>
          </a:p>
          <a:p>
            <a:endParaRPr lang="zh-CN" altLang="en-US"/>
          </a:p>
          <a:p>
            <a:r>
              <a:rPr lang="zh-CN" altLang="en-US"/>
              <a:t>模拟由处理中的事件组成。这里的两个事件是(a)一位顾客的到达，和(b)一位顾客的离去，从而腾出一</a:t>
            </a:r>
            <a:endParaRPr lang="zh-CN" altLang="en-US"/>
          </a:p>
          <a:p>
            <a:r>
              <a:rPr lang="zh-CN" altLang="en-US"/>
              <a:t>名出纳员。</a:t>
            </a:r>
            <a:endParaRPr lang="zh-CN" altLang="en-US"/>
          </a:p>
        </p:txBody>
      </p:sp>
    </p:spTree>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sym typeface="+mn-ea"/>
              </a:rPr>
              <a:t>6.4.2 事件模拟</a:t>
            </a:r>
            <a:endParaRPr lang="en-US">
              <a:sym typeface="+mn-ea"/>
            </a:endParaRPr>
          </a:p>
        </p:txBody>
      </p:sp>
      <p:sp>
        <p:nvSpPr>
          <p:cNvPr id="3" name="内容占位符 2"/>
          <p:cNvSpPr/>
          <p:nvPr>
            <p:ph idx="1"/>
          </p:nvPr>
        </p:nvSpPr>
        <p:spPr/>
        <p:txBody>
          <a:bodyPr>
            <a:normAutofit lnSpcReduction="20000"/>
          </a:bodyPr>
          <a:p>
            <a:r>
              <a:rPr lang="zh-CN" altLang="en-US"/>
              <a:t>我们可以使用概率函数来生成一个输入流，它由每位顾客的到达时间和服务时间的序偶组成，并通过到</a:t>
            </a:r>
            <a:endParaRPr lang="zh-CN" altLang="en-US"/>
          </a:p>
          <a:p>
            <a:r>
              <a:rPr lang="zh-CN" altLang="en-US"/>
              <a:t>达时间排序。我们不必使用一天中的准确时间，而是使用单位时间量，称之为一个</a:t>
            </a:r>
            <a:r>
              <a:rPr lang="zh-CN" altLang="en-US">
                <a:solidFill>
                  <a:srgbClr val="FF0000"/>
                </a:solidFill>
              </a:rPr>
              <a:t>滴答(tick)</a:t>
            </a:r>
            <a:r>
              <a:rPr lang="zh-CN" altLang="en-US"/>
              <a:t>。</a:t>
            </a:r>
            <a:endParaRPr lang="zh-CN" altLang="en-US"/>
          </a:p>
          <a:p>
            <a:endParaRPr lang="zh-CN" altLang="en-US"/>
          </a:p>
          <a:p>
            <a:r>
              <a:rPr lang="zh-CN" altLang="en-US"/>
              <a:t>进行这种模拟的一个方法是启动处在0滴答处的一台模拟钟表。我们让钟表一次走一个滴答，同时查看</a:t>
            </a:r>
            <a:endParaRPr lang="zh-CN" altLang="en-US"/>
          </a:p>
          <a:p>
            <a:r>
              <a:rPr lang="zh-CN" altLang="en-US"/>
              <a:t>是否有一个事件发生。如果有，那么我们处理这个(些)事件，搜集统计资料。当没有顾客留在输入流中</a:t>
            </a:r>
            <a:endParaRPr lang="zh-CN" altLang="en-US"/>
          </a:p>
          <a:p>
            <a:r>
              <a:rPr lang="zh-CN" altLang="en-US"/>
              <a:t>且所有的出纳员都闲着的时候，模拟结束。</a:t>
            </a:r>
            <a:endParaRPr lang="zh-CN" altLang="en-US"/>
          </a:p>
          <a:p>
            <a:endParaRPr lang="zh-CN" altLang="en-US"/>
          </a:p>
          <a:p>
            <a:r>
              <a:rPr lang="zh-CN" altLang="en-US"/>
              <a:t>这种模拟策略的问题是，它的运行时间不依赖顾客数或事件数(每位顾客有两个事件)，但是却依赖滴答</a:t>
            </a:r>
            <a:endParaRPr lang="zh-CN" altLang="en-US"/>
          </a:p>
          <a:p>
            <a:r>
              <a:rPr lang="zh-CN" altLang="en-US"/>
              <a:t>数，而后者实际又不是输入的一部分。为了看清为什么问题在于此，假设将钟表的单位改成滴答的千分</a:t>
            </a:r>
            <a:endParaRPr lang="zh-CN" altLang="en-US"/>
          </a:p>
          <a:p>
            <a:r>
              <a:rPr lang="zh-CN" altLang="en-US"/>
              <a:t>之一(millitick) 并将输</a:t>
            </a:r>
            <a:r>
              <a:rPr lang="zh-CN" altLang="en-US">
                <a:sym typeface="+mn-ea"/>
              </a:rPr>
              <a:t>入</a:t>
            </a:r>
            <a:r>
              <a:rPr lang="zh-CN" altLang="en-US"/>
              <a:t>中的所有时间乘以1000，则结果将是：模拟用时长了1000倍!</a:t>
            </a:r>
            <a:endParaRPr lang="zh-CN" altLang="en-US"/>
          </a:p>
        </p:txBody>
      </p:sp>
    </p:spTree>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sym typeface="+mn-ea"/>
              </a:rPr>
              <a:t>6.4.2 事件模拟</a:t>
            </a:r>
            <a:endParaRPr lang="en-US">
              <a:sym typeface="+mn-ea"/>
            </a:endParaRPr>
          </a:p>
        </p:txBody>
      </p:sp>
      <p:sp>
        <p:nvSpPr>
          <p:cNvPr id="3" name="内容占位符 2"/>
          <p:cNvSpPr/>
          <p:nvPr>
            <p:ph idx="1"/>
          </p:nvPr>
        </p:nvSpPr>
        <p:spPr/>
        <p:txBody>
          <a:bodyPr>
            <a:normAutofit lnSpcReduction="20000"/>
          </a:bodyPr>
          <a:p>
            <a:r>
              <a:rPr lang="zh-CN" altLang="en-US"/>
              <a:t>避免这种问题的关键是在每一个阶段让钟表直接走到下一个事件时间。从概念上看这是容易做到的。在</a:t>
            </a:r>
            <a:endParaRPr lang="zh-CN" altLang="en-US"/>
          </a:p>
          <a:p>
            <a:r>
              <a:rPr lang="zh-CN" altLang="en-US"/>
              <a:t>任一时刻，可能出现的下一事件或者是(a)输入文件中下一顾客的到达，或者是(b)在一名出纳员处一位</a:t>
            </a:r>
            <a:endParaRPr lang="zh-CN" altLang="en-US"/>
          </a:p>
          <a:p>
            <a:r>
              <a:rPr lang="zh-CN" altLang="en-US"/>
              <a:t>顾客离开。由于可以得知将发生事件的所有时间，因此我们只需找出最近的要发生的事件并处理这个事</a:t>
            </a:r>
            <a:endParaRPr lang="zh-CN" altLang="en-US"/>
          </a:p>
          <a:p>
            <a:r>
              <a:rPr lang="zh-CN" altLang="en-US"/>
              <a:t>件。</a:t>
            </a:r>
            <a:endParaRPr lang="zh-CN" altLang="en-US"/>
          </a:p>
          <a:p>
            <a:endParaRPr lang="zh-CN" altLang="en-US"/>
          </a:p>
          <a:p>
            <a:r>
              <a:rPr lang="zh-CN" altLang="en-US"/>
              <a:t>如果事件是离开，那么处理过程包括搜集离开的顾客的统计资料以及检验队伍(队列)看是否还有另外的</a:t>
            </a:r>
            <a:endParaRPr lang="zh-CN" altLang="en-US"/>
          </a:p>
          <a:p>
            <a:r>
              <a:rPr lang="zh-CN" altLang="en-US"/>
              <a:t>顾客在等待。如果有，那么我们加上这位顾客，处理所需要的统计资料，计算该顾客将要离开的时间，</a:t>
            </a:r>
            <a:endParaRPr lang="zh-CN" altLang="en-US"/>
          </a:p>
          <a:p>
            <a:r>
              <a:rPr lang="zh-CN" altLang="en-US"/>
              <a:t>并将离开事件加到等待发生的事件集中去。</a:t>
            </a:r>
            <a:endParaRPr lang="zh-CN" altLang="en-US"/>
          </a:p>
          <a:p>
            <a:endParaRPr lang="zh-CN" altLang="en-US"/>
          </a:p>
          <a:p>
            <a:r>
              <a:rPr lang="zh-CN" altLang="en-US"/>
              <a:t>如果事件是到达，那么我们检查闲着的出纳员。如果没有，那么我们把该到达事件放到队伍(队列)中去；</a:t>
            </a:r>
            <a:endParaRPr lang="zh-CN" altLang="en-US"/>
          </a:p>
          <a:p>
            <a:r>
              <a:rPr lang="zh-CN" altLang="en-US"/>
              <a:t>否则，我们分配顾客一个出纳员，计算顾客的离开时间，并将离开事件加到等待发生的事件集中去。</a:t>
            </a:r>
            <a:endParaRPr lang="zh-CN" altLang="en-US"/>
          </a:p>
        </p:txBody>
      </p:sp>
    </p:spTree>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sym typeface="+mn-ea"/>
              </a:rPr>
              <a:t>6.4.2 事件模拟</a:t>
            </a:r>
            <a:endParaRPr lang="en-US">
              <a:sym typeface="+mn-ea"/>
            </a:endParaRPr>
          </a:p>
        </p:txBody>
      </p:sp>
      <p:sp>
        <p:nvSpPr>
          <p:cNvPr id="3" name="内容占位符 2"/>
          <p:cNvSpPr/>
          <p:nvPr>
            <p:ph idx="1"/>
          </p:nvPr>
        </p:nvSpPr>
        <p:spPr/>
        <p:txBody>
          <a:bodyPr>
            <a:normAutofit lnSpcReduction="20000"/>
          </a:bodyPr>
          <a:p>
            <a:r>
              <a:rPr lang="zh-CN" altLang="en-US"/>
              <a:t>在等待的顾客队伍可以实现为一个队列。由于我们需要找到最近的将要发生的事件，合适的办法是将等</a:t>
            </a:r>
            <a:endParaRPr lang="zh-CN" altLang="en-US"/>
          </a:p>
          <a:p>
            <a:r>
              <a:rPr lang="zh-CN" altLang="en-US"/>
              <a:t>待发生的离开的集合编</a:t>
            </a:r>
            <a:r>
              <a:rPr lang="zh-CN" altLang="en-US">
                <a:sym typeface="+mn-ea"/>
              </a:rPr>
              <a:t>入</a:t>
            </a:r>
            <a:r>
              <a:rPr lang="zh-CN" altLang="en-US"/>
              <a:t>一个优先队列中。下一事件是下一个到达或下一个离开(哪个发生早就是哪个)；</a:t>
            </a:r>
            <a:endParaRPr lang="zh-CN" altLang="en-US"/>
          </a:p>
          <a:p>
            <a:r>
              <a:rPr lang="zh-CN" altLang="en-US"/>
              <a:t>它们都容易达到。</a:t>
            </a:r>
            <a:endParaRPr lang="zh-CN" altLang="en-US"/>
          </a:p>
          <a:p>
            <a:endParaRPr lang="zh-CN" altLang="en-US"/>
          </a:p>
          <a:p>
            <a:endParaRPr lang="zh-CN" altLang="en-US"/>
          </a:p>
          <a:p>
            <a:r>
              <a:rPr lang="zh-CN" altLang="en-US"/>
              <a:t>为模拟编写例程很简单，但是可能很耗费时间。如果有C个顾客(因此有2C个事件)和k个出纳员，那么模</a:t>
            </a:r>
            <a:endParaRPr lang="zh-CN" altLang="en-US"/>
          </a:p>
          <a:p>
            <a:r>
              <a:rPr lang="zh-CN" altLang="en-US"/>
              <a:t>拟的运行时间将会是</a:t>
            </a:r>
            <a:r>
              <a:rPr lang="zh-CN" altLang="en-US" b="1"/>
              <a:t>O</a:t>
            </a:r>
            <a:r>
              <a:rPr lang="zh-CN" altLang="en-US"/>
              <a:t>(C</a:t>
            </a:r>
            <a:r>
              <a:rPr lang="en-US" altLang="zh-CN"/>
              <a:t> </a:t>
            </a:r>
            <a:r>
              <a:rPr lang="zh-CN" altLang="en-US"/>
              <a:t>log</a:t>
            </a:r>
            <a:r>
              <a:rPr lang="en-US" altLang="zh-CN"/>
              <a:t> </a:t>
            </a:r>
            <a:r>
              <a:rPr lang="zh-CN" altLang="en-US"/>
              <a:t>(k+1))，因为计算和处理每个事件花费</a:t>
            </a:r>
            <a:r>
              <a:rPr lang="zh-CN" altLang="en-US" b="1"/>
              <a:t>O</a:t>
            </a:r>
            <a:r>
              <a:rPr lang="zh-CN" altLang="en-US"/>
              <a:t>(log H)，其中H=k+1为堆的大小。</a:t>
            </a:r>
            <a:endParaRPr lang="zh-CN" altLang="en-US"/>
          </a:p>
        </p:txBody>
      </p:sp>
    </p:spTree>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sym typeface="+mn-ea"/>
              </a:rPr>
              <a:t>6.5 d-</a:t>
            </a:r>
            <a:r>
              <a:rPr lang="zh-CN" altLang="en-US">
                <a:sym typeface="+mn-ea"/>
              </a:rPr>
              <a:t>堆</a:t>
            </a:r>
            <a:endParaRPr lang="zh-CN" altLang="en-US">
              <a:sym typeface="+mn-ea"/>
            </a:endParaRPr>
          </a:p>
        </p:txBody>
      </p:sp>
      <p:sp>
        <p:nvSpPr>
          <p:cNvPr id="3" name="内容占位符 2"/>
          <p:cNvSpPr/>
          <p:nvPr>
            <p:ph idx="1"/>
          </p:nvPr>
        </p:nvSpPr>
        <p:spPr/>
        <p:txBody>
          <a:bodyPr>
            <a:normAutofit lnSpcReduction="10000"/>
          </a:bodyPr>
          <a:p>
            <a:r>
              <a:rPr lang="zh-CN" altLang="en-US"/>
              <a:t>二叉堆是如此简单，以至于它们几乎总是用在需要优先队列的时候。</a:t>
            </a:r>
            <a:r>
              <a:rPr lang="zh-CN" altLang="en-US">
                <a:solidFill>
                  <a:srgbClr val="FF0000"/>
                </a:solidFill>
              </a:rPr>
              <a:t>d-堆是二叉堆的简单推广</a:t>
            </a:r>
            <a:r>
              <a:rPr lang="zh-CN" altLang="en-US"/>
              <a:t>，它恰像</a:t>
            </a:r>
            <a:endParaRPr lang="zh-CN" altLang="en-US"/>
          </a:p>
          <a:p>
            <a:r>
              <a:rPr lang="zh-CN" altLang="en-US"/>
              <a:t>一个二叉堆，只是</a:t>
            </a:r>
            <a:r>
              <a:rPr lang="zh-CN" altLang="en-US">
                <a:solidFill>
                  <a:srgbClr val="FF0000"/>
                </a:solidFill>
              </a:rPr>
              <a:t>所有的节点都有d个儿子</a:t>
            </a:r>
            <a:r>
              <a:rPr lang="zh-CN" altLang="en-US"/>
              <a:t>(因此，二叉堆是2-堆)。</a:t>
            </a:r>
            <a:endParaRPr lang="zh-CN" altLang="en-US"/>
          </a:p>
          <a:p>
            <a:endParaRPr lang="zh-CN" altLang="en-US"/>
          </a:p>
          <a:p>
            <a:r>
              <a:rPr lang="zh-CN" altLang="en-US"/>
              <a:t>图6-19表示的是一个3-堆。注意，d-堆要比二叉堆浅得多，它将Insert操作的运行时间改进为</a:t>
            </a:r>
            <a:r>
              <a:rPr lang="zh-CN" altLang="en-US" b="1">
                <a:solidFill>
                  <a:srgbClr val="FF0000"/>
                </a:solidFill>
              </a:rPr>
              <a:t>O</a:t>
            </a:r>
            <a:r>
              <a:rPr lang="zh-CN" altLang="en-US">
                <a:solidFill>
                  <a:srgbClr val="FF0000"/>
                </a:solidFill>
              </a:rPr>
              <a:t>(log</a:t>
            </a:r>
            <a:r>
              <a:rPr lang="en-US" altLang="zh-CN" baseline="-25000">
                <a:solidFill>
                  <a:srgbClr val="FF0000"/>
                </a:solidFill>
              </a:rPr>
              <a:t>d</a:t>
            </a:r>
            <a:r>
              <a:rPr lang="zh-CN" altLang="en-US">
                <a:solidFill>
                  <a:srgbClr val="FF0000"/>
                </a:solidFill>
              </a:rPr>
              <a:t>N)</a:t>
            </a:r>
            <a:r>
              <a:rPr lang="zh-CN" altLang="en-US"/>
              <a:t>。</a:t>
            </a:r>
            <a:endParaRPr lang="zh-CN" altLang="en-US"/>
          </a:p>
          <a:p>
            <a:r>
              <a:rPr lang="zh-CN" altLang="en-US"/>
              <a:t>然而，对于大的d，DeleteMin操作费时得多，因为虽然树浅了，但是d个儿子中的最小者是必须要找出</a:t>
            </a:r>
            <a:endParaRPr lang="zh-CN" altLang="en-US"/>
          </a:p>
          <a:p>
            <a:r>
              <a:rPr lang="zh-CN" altLang="en-US"/>
              <a:t>的，如使用标准的算法，这会花费d-1次比较，于是将此操作的用时提高到</a:t>
            </a:r>
            <a:r>
              <a:rPr lang="zh-CN" altLang="en-US" b="1"/>
              <a:t>O</a:t>
            </a:r>
            <a:r>
              <a:rPr lang="zh-CN" altLang="en-US"/>
              <a:t>(dlog</a:t>
            </a:r>
            <a:r>
              <a:rPr lang="en-US" altLang="zh-CN" baseline="-25000"/>
              <a:t>d</a:t>
            </a:r>
            <a:r>
              <a:rPr lang="zh-CN" altLang="en-US"/>
              <a:t>N)。如果d是常数， </a:t>
            </a:r>
            <a:endParaRPr lang="zh-CN" altLang="en-US"/>
          </a:p>
          <a:p>
            <a:r>
              <a:rPr lang="zh-CN" altLang="en-US"/>
              <a:t>那么当然两种操作的运行时间都是</a:t>
            </a:r>
            <a:r>
              <a:rPr lang="zh-CN" altLang="en-US" b="1"/>
              <a:t>O</a:t>
            </a:r>
            <a:r>
              <a:rPr lang="zh-CN" altLang="en-US"/>
              <a:t>(logN)。虽然仍然可以使用一个数组，但是，现在找出儿子和父亲</a:t>
            </a:r>
            <a:endParaRPr lang="zh-CN" altLang="en-US"/>
          </a:p>
          <a:p>
            <a:r>
              <a:rPr lang="zh-CN" altLang="en-US"/>
              <a:t>的乘法和除法都有个因子d，除非d是2的幂，否则将会大大地增加运行时间，因为我们再不能通过二进</a:t>
            </a:r>
            <a:endParaRPr lang="zh-CN" altLang="en-US"/>
          </a:p>
          <a:p>
            <a:r>
              <a:rPr lang="zh-CN" altLang="en-US"/>
              <a:t>制移位来实现除法了。d-堆在理论上很有趣，因为存在许多算法，其插入次数比DeleteMin的次数多很</a:t>
            </a:r>
            <a:endParaRPr lang="zh-CN" altLang="en-US"/>
          </a:p>
          <a:p>
            <a:r>
              <a:rPr lang="zh-CN" altLang="en-US"/>
              <a:t>多(因此理论上的加速是可能的)。当优先队列太大不能完全装入主存的时候，d-堆也是很有用的。在这</a:t>
            </a:r>
            <a:endParaRPr lang="zh-CN" altLang="en-US"/>
          </a:p>
          <a:p>
            <a:r>
              <a:rPr lang="zh-CN" altLang="en-US"/>
              <a:t>种情况下，d-堆能够以与B-树大致相同的方式发挥作用。最后，有证据显示，在实践中4-堆可以胜过二</a:t>
            </a:r>
            <a:endParaRPr lang="zh-CN" altLang="en-US"/>
          </a:p>
          <a:p>
            <a:r>
              <a:rPr lang="zh-CN" altLang="en-US"/>
              <a:t>叉堆。</a:t>
            </a:r>
            <a:endParaRPr lang="zh-CN" altLang="en-US"/>
          </a:p>
        </p:txBody>
      </p:sp>
    </p:spTree>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sym typeface="+mn-ea"/>
              </a:rPr>
              <a:t>6.5 d-</a:t>
            </a:r>
            <a:r>
              <a:rPr lang="zh-CN" altLang="en-US">
                <a:sym typeface="+mn-ea"/>
              </a:rPr>
              <a:t>堆</a:t>
            </a:r>
            <a:endParaRPr lang="zh-CN" altLang="en-US">
              <a:sym typeface="+mn-ea"/>
            </a:endParaRPr>
          </a:p>
        </p:txBody>
      </p:sp>
      <p:sp>
        <p:nvSpPr>
          <p:cNvPr id="3" name="内容占位符 2"/>
          <p:cNvSpPr/>
          <p:nvPr>
            <p:ph idx="1"/>
          </p:nvPr>
        </p:nvSpPr>
        <p:spPr/>
        <p:txBody>
          <a:bodyPr>
            <a:normAutofit lnSpcReduction="10000"/>
          </a:bodyPr>
          <a:p>
            <a:r>
              <a:rPr lang="zh-CN" altLang="en-US"/>
              <a:t>除不能执行Find外，堆的实现的最明显的缺点是：将</a:t>
            </a:r>
            <a:r>
              <a:rPr lang="zh-CN" altLang="en-US">
                <a:solidFill>
                  <a:srgbClr val="FF0000"/>
                </a:solidFill>
              </a:rPr>
              <a:t>两个堆合并</a:t>
            </a:r>
            <a:r>
              <a:rPr lang="zh-CN" altLang="en-US"/>
              <a:t>成一个堆是困难的操作。这种附加的</a:t>
            </a:r>
            <a:endParaRPr lang="zh-CN" altLang="en-US"/>
          </a:p>
          <a:p>
            <a:r>
              <a:rPr lang="zh-CN" altLang="en-US"/>
              <a:t>操作叫做</a:t>
            </a:r>
            <a:r>
              <a:rPr lang="zh-CN" altLang="en-US">
                <a:solidFill>
                  <a:srgbClr val="FF0000"/>
                </a:solidFill>
              </a:rPr>
              <a:t>Merge(合并)</a:t>
            </a:r>
            <a:r>
              <a:rPr lang="zh-CN" altLang="en-US"/>
              <a:t>。存在许多实现堆的方法使得Merge操作的运行时间是</a:t>
            </a:r>
            <a:r>
              <a:rPr lang="zh-CN" altLang="en-US" b="1"/>
              <a:t>O</a:t>
            </a:r>
            <a:r>
              <a:rPr lang="zh-CN" altLang="en-US"/>
              <a:t>(logN)。现在我们就来</a:t>
            </a:r>
            <a:endParaRPr lang="zh-CN" altLang="en-US"/>
          </a:p>
          <a:p>
            <a:r>
              <a:rPr lang="zh-CN" altLang="en-US"/>
              <a:t>讨论三种复杂程度不一的数据结构，它们都有效地支持Merge操作。我们将把复杂的分析推迟到第11章</a:t>
            </a:r>
            <a:endParaRPr lang="zh-CN" altLang="en-US"/>
          </a:p>
          <a:p>
            <a:r>
              <a:rPr lang="zh-CN" altLang="en-US"/>
              <a:t>讨论。</a:t>
            </a:r>
            <a:endParaRPr lang="zh-CN" altLang="en-US"/>
          </a:p>
        </p:txBody>
      </p:sp>
      <p:pic>
        <p:nvPicPr>
          <p:cNvPr id="4" name="图片 3"/>
          <p:cNvPicPr>
            <a:picLocks noChangeAspect="1"/>
          </p:cNvPicPr>
          <p:nvPr>
            <p:custDataLst>
              <p:tags r:id="rId1"/>
            </p:custDataLst>
          </p:nvPr>
        </p:nvPicPr>
        <p:blipFill>
          <a:blip r:embed="rId2"/>
          <a:stretch>
            <a:fillRect/>
          </a:stretch>
        </p:blipFill>
        <p:spPr>
          <a:xfrm>
            <a:off x="2940685" y="3185160"/>
            <a:ext cx="5943600" cy="1743075"/>
          </a:xfrm>
          <a:prstGeom prst="rect">
            <a:avLst/>
          </a:prstGeom>
        </p:spPr>
      </p:pic>
      <p:pic>
        <p:nvPicPr>
          <p:cNvPr id="5" name="图片 4"/>
          <p:cNvPicPr>
            <a:picLocks noChangeAspect="1"/>
          </p:cNvPicPr>
          <p:nvPr/>
        </p:nvPicPr>
        <p:blipFill>
          <a:blip r:embed="rId3"/>
          <a:stretch>
            <a:fillRect/>
          </a:stretch>
        </p:blipFill>
        <p:spPr>
          <a:xfrm>
            <a:off x="5012055" y="5392420"/>
            <a:ext cx="1800225" cy="333375"/>
          </a:xfrm>
          <a:prstGeom prst="rect">
            <a:avLst/>
          </a:prstGeom>
        </p:spPr>
      </p:pic>
    </p:spTree>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a:sym typeface="+mn-ea"/>
              </a:rPr>
              <a:t>6.6</a:t>
            </a:r>
            <a:r>
              <a:rPr lang="en-US">
                <a:sym typeface="+mn-ea"/>
              </a:rPr>
              <a:t> </a:t>
            </a:r>
            <a:r>
              <a:rPr>
                <a:sym typeface="+mn-ea"/>
              </a:rPr>
              <a:t>左式堆</a:t>
            </a:r>
            <a:endParaRPr>
              <a:sym typeface="+mn-ea"/>
            </a:endParaRPr>
          </a:p>
        </p:txBody>
      </p:sp>
      <p:sp>
        <p:nvSpPr>
          <p:cNvPr id="3" name="内容占位符 2"/>
          <p:cNvSpPr/>
          <p:nvPr>
            <p:ph idx="1"/>
          </p:nvPr>
        </p:nvSpPr>
        <p:spPr/>
        <p:txBody>
          <a:bodyPr>
            <a:normAutofit lnSpcReduction="10000"/>
          </a:bodyPr>
          <a:p>
            <a:r>
              <a:rPr lang="zh-CN" altLang="en-US"/>
              <a:t>设计一种堆结构像二叉堆那样高效地支持</a:t>
            </a:r>
            <a:r>
              <a:rPr lang="zh-CN" altLang="en-US">
                <a:solidFill>
                  <a:srgbClr val="FF0000"/>
                </a:solidFill>
              </a:rPr>
              <a:t>合并操作</a:t>
            </a:r>
            <a:r>
              <a:rPr lang="zh-CN" altLang="en-US"/>
              <a:t>(即以</a:t>
            </a:r>
            <a:r>
              <a:rPr lang="zh-CN" altLang="en-US" b="1"/>
              <a:t>O</a:t>
            </a:r>
            <a:r>
              <a:rPr lang="zh-CN" altLang="en-US"/>
              <a:t>(N)时间处理一次Merge)而且只使用一个数组</a:t>
            </a:r>
            <a:endParaRPr lang="zh-CN" altLang="en-US"/>
          </a:p>
          <a:p>
            <a:r>
              <a:rPr lang="zh-CN" altLang="en-US"/>
              <a:t>似乎很困难。原因在于，合并似乎需要把一个数组拷贝到另一个数组中去，对于相同大小的堆这将花费</a:t>
            </a:r>
            <a:endParaRPr lang="zh-CN" altLang="en-US"/>
          </a:p>
          <a:p>
            <a:r>
              <a:rPr lang="zh-CN" altLang="en-US"/>
              <a:t>时间</a:t>
            </a:r>
            <a:r>
              <a:rPr lang="zh-CN" altLang="en-US" b="1">
                <a:latin typeface="宋体" panose="02010600030101010101" pitchFamily="2" charset="-122"/>
                <a:ea typeface="宋体" panose="02010600030101010101" pitchFamily="2" charset="-122"/>
              </a:rPr>
              <a:t>Θ</a:t>
            </a:r>
            <a:r>
              <a:rPr lang="zh-CN" altLang="en-US"/>
              <a:t>(N)。正因为如此，所有支持高效合并的高级数据结构都需要使用指针。实践中，可能我们预计</a:t>
            </a:r>
            <a:endParaRPr lang="zh-CN" altLang="en-US"/>
          </a:p>
          <a:p>
            <a:r>
              <a:rPr lang="zh-CN" altLang="en-US"/>
              <a:t>这将使得所有其他的操作变慢；处理指针一般比用2作乘法和除法更耗费时间。</a:t>
            </a:r>
            <a:endParaRPr lang="zh-CN" altLang="en-US"/>
          </a:p>
          <a:p>
            <a:endParaRPr lang="zh-CN" altLang="en-US"/>
          </a:p>
          <a:p>
            <a:r>
              <a:rPr lang="zh-CN" altLang="en-US"/>
              <a:t>像二叉堆那样，</a:t>
            </a:r>
            <a:r>
              <a:rPr lang="zh-CN" altLang="en-US">
                <a:solidFill>
                  <a:srgbClr val="FF0000"/>
                </a:solidFill>
              </a:rPr>
              <a:t>左式堆</a:t>
            </a:r>
            <a:r>
              <a:rPr lang="zh-CN" altLang="en-US"/>
              <a:t>(leftist heap)也具有结构特性和有序性。事实上，和所有使用的堆一样，左</a:t>
            </a:r>
            <a:endParaRPr lang="zh-CN" altLang="en-US"/>
          </a:p>
          <a:p>
            <a:r>
              <a:rPr lang="zh-CN" altLang="en-US"/>
              <a:t>式堆具有相同的</a:t>
            </a:r>
            <a:r>
              <a:rPr lang="zh-CN" altLang="en-US">
                <a:solidFill>
                  <a:srgbClr val="FF0000"/>
                </a:solidFill>
              </a:rPr>
              <a:t>堆序性质</a:t>
            </a:r>
            <a:r>
              <a:rPr lang="zh-CN" altLang="en-US"/>
              <a:t>，该性质我们已经看到过。不仅如此，</a:t>
            </a:r>
            <a:r>
              <a:rPr lang="zh-CN" altLang="en-US">
                <a:solidFill>
                  <a:srgbClr val="FF0000"/>
                </a:solidFill>
              </a:rPr>
              <a:t>左式堆也是二叉树</a:t>
            </a:r>
            <a:r>
              <a:rPr lang="zh-CN" altLang="en-US"/>
              <a:t>。左式堆和二叉树间</a:t>
            </a:r>
            <a:endParaRPr lang="zh-CN" altLang="en-US"/>
          </a:p>
          <a:p>
            <a:r>
              <a:rPr lang="zh-CN" altLang="en-US"/>
              <a:t>惟一的区别是：左式堆</a:t>
            </a:r>
            <a:r>
              <a:rPr lang="zh-CN" altLang="en-US">
                <a:solidFill>
                  <a:srgbClr val="FF0000"/>
                </a:solidFill>
              </a:rPr>
              <a:t>不是理想平衡的</a:t>
            </a:r>
            <a:r>
              <a:rPr lang="zh-CN" altLang="en-US"/>
              <a:t>(perfectly balanced)，而实际上是</a:t>
            </a:r>
            <a:r>
              <a:rPr lang="zh-CN" altLang="en-US">
                <a:solidFill>
                  <a:srgbClr val="FF0000"/>
                </a:solidFill>
              </a:rPr>
              <a:t>趋向于非常不平衡</a:t>
            </a:r>
            <a:r>
              <a:rPr lang="zh-CN" altLang="en-US"/>
              <a:t>。</a:t>
            </a:r>
            <a:endParaRPr lang="zh-CN" altLang="en-US"/>
          </a:p>
        </p:txBody>
      </p:sp>
    </p:spTree>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a:sym typeface="+mn-ea"/>
              </a:rPr>
              <a:t>6.6.1</a:t>
            </a:r>
            <a:r>
              <a:rPr lang="en-US">
                <a:sym typeface="+mn-ea"/>
              </a:rPr>
              <a:t> </a:t>
            </a:r>
            <a:r>
              <a:rPr>
                <a:sym typeface="+mn-ea"/>
              </a:rPr>
              <a:t>左式堆的性质</a:t>
            </a:r>
            <a:endParaRPr>
              <a:sym typeface="+mn-ea"/>
            </a:endParaRPr>
          </a:p>
        </p:txBody>
      </p:sp>
      <p:sp>
        <p:nvSpPr>
          <p:cNvPr id="3" name="内容占位符 2"/>
          <p:cNvSpPr/>
          <p:nvPr>
            <p:ph idx="1"/>
          </p:nvPr>
        </p:nvSpPr>
        <p:spPr/>
        <p:txBody>
          <a:bodyPr>
            <a:normAutofit lnSpcReduction="10000"/>
          </a:bodyPr>
          <a:p>
            <a:r>
              <a:rPr lang="zh-CN" altLang="en-US"/>
              <a:t>我们把任一节点X的</a:t>
            </a:r>
            <a:r>
              <a:rPr lang="zh-CN" altLang="en-US">
                <a:solidFill>
                  <a:srgbClr val="FF0000"/>
                </a:solidFill>
              </a:rPr>
              <a:t>零路径长</a:t>
            </a:r>
            <a:r>
              <a:rPr lang="zh-CN" altLang="en-US"/>
              <a:t>(null path</a:t>
            </a:r>
            <a:r>
              <a:rPr lang="en-US" altLang="zh-CN"/>
              <a:t> </a:t>
            </a:r>
            <a:r>
              <a:rPr lang="zh-CN" altLang="en-US"/>
              <a:t>length，</a:t>
            </a:r>
            <a:r>
              <a:rPr lang="zh-CN" altLang="en-US">
                <a:solidFill>
                  <a:srgbClr val="FF0000"/>
                </a:solidFill>
              </a:rPr>
              <a:t>NPL</a:t>
            </a:r>
            <a:r>
              <a:rPr lang="zh-CN" altLang="en-US"/>
              <a:t>)Npl(X)定义为从X到一个没有两个儿子的节点的</a:t>
            </a:r>
            <a:endParaRPr lang="zh-CN" altLang="en-US"/>
          </a:p>
          <a:p>
            <a:r>
              <a:rPr lang="zh-CN" altLang="en-US">
                <a:solidFill>
                  <a:srgbClr val="FF0000"/>
                </a:solidFill>
              </a:rPr>
              <a:t>最短路径的长</a:t>
            </a:r>
            <a:r>
              <a:rPr lang="zh-CN" altLang="en-US"/>
              <a:t>。因此，具有0个或1个儿子的节点的Npl为0，而Np</a:t>
            </a:r>
            <a:r>
              <a:rPr lang="en-US" altLang="zh-CN"/>
              <a:t>l</a:t>
            </a:r>
            <a:r>
              <a:rPr lang="zh-CN" altLang="en-US"/>
              <a:t>(NULL)=-1。在图6-20的树中，零路径</a:t>
            </a:r>
            <a:endParaRPr lang="zh-CN" altLang="en-US"/>
          </a:p>
          <a:p>
            <a:r>
              <a:rPr lang="zh-CN" altLang="en-US"/>
              <a:t>长标记在树的节点内。</a:t>
            </a:r>
            <a:endParaRPr lang="zh-CN" altLang="en-US"/>
          </a:p>
        </p:txBody>
      </p:sp>
      <p:pic>
        <p:nvPicPr>
          <p:cNvPr id="4" name="图片 3"/>
          <p:cNvPicPr>
            <a:picLocks noChangeAspect="1"/>
          </p:cNvPicPr>
          <p:nvPr/>
        </p:nvPicPr>
        <p:blipFill>
          <a:blip r:embed="rId1"/>
          <a:stretch>
            <a:fillRect/>
          </a:stretch>
        </p:blipFill>
        <p:spPr>
          <a:xfrm>
            <a:off x="3034030" y="2952115"/>
            <a:ext cx="6124575" cy="2209800"/>
          </a:xfrm>
          <a:prstGeom prst="rect">
            <a:avLst/>
          </a:prstGeom>
        </p:spPr>
      </p:pic>
      <p:pic>
        <p:nvPicPr>
          <p:cNvPr id="6" name="图片 5"/>
          <p:cNvPicPr>
            <a:picLocks noChangeAspect="1"/>
          </p:cNvPicPr>
          <p:nvPr/>
        </p:nvPicPr>
        <p:blipFill>
          <a:blip r:embed="rId2"/>
          <a:stretch>
            <a:fillRect/>
          </a:stretch>
        </p:blipFill>
        <p:spPr>
          <a:xfrm>
            <a:off x="3912235" y="5586095"/>
            <a:ext cx="3971925" cy="285750"/>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a:bodyPr>
          <a:lstStyle/>
          <a:p>
            <a:r>
              <a:rPr lang="zh-CN" dirty="0"/>
              <a:t>作为一个例子，N</a:t>
            </a:r>
            <a:r>
              <a:rPr lang="en-US" altLang="zh-CN" baseline="30000" dirty="0"/>
              <a:t>3</a:t>
            </a:r>
            <a:r>
              <a:rPr lang="zh-CN" dirty="0"/>
              <a:t>增长比N²快，因此我们可以说N²=</a:t>
            </a:r>
            <a:r>
              <a:rPr lang="zh-CN" b="1" dirty="0">
                <a:solidFill>
                  <a:schemeClr val="tx1"/>
                </a:solidFill>
              </a:rPr>
              <a:t>O</a:t>
            </a:r>
            <a:r>
              <a:rPr lang="zh-CN" dirty="0"/>
              <a:t>(N</a:t>
            </a:r>
            <a:r>
              <a:rPr lang="en-US" altLang="zh-CN" baseline="30000" dirty="0"/>
              <a:t>3</a:t>
            </a:r>
            <a:r>
              <a:rPr lang="zh-CN" dirty="0"/>
              <a:t>)或N</a:t>
            </a:r>
            <a:r>
              <a:rPr lang="en-US" altLang="zh-CN" baseline="30000" dirty="0"/>
              <a:t>3</a:t>
            </a:r>
            <a:r>
              <a:rPr lang="zh-CN" dirty="0"/>
              <a:t>=</a:t>
            </a:r>
            <a:r>
              <a:rPr lang="en-US" altLang="zh-CN" dirty="0">
                <a:latin typeface="宋体" panose="02010600030101010101" pitchFamily="2" charset="-122"/>
                <a:ea typeface="宋体" panose="02010600030101010101" pitchFamily="2" charset="-122"/>
                <a:cs typeface="Arial" panose="020B0604020202020204" pitchFamily="34" charset="0"/>
                <a:sym typeface="+mn-ea"/>
              </a:rPr>
              <a:t>Ω</a:t>
            </a:r>
            <a:r>
              <a:rPr lang="zh-CN" dirty="0"/>
              <a:t>(N</a:t>
            </a:r>
            <a:r>
              <a:rPr lang="en-US" altLang="zh-CN" baseline="30000" dirty="0"/>
              <a:t>2</a:t>
            </a:r>
            <a:r>
              <a:rPr lang="zh-CN" dirty="0"/>
              <a:t>)，f(N)</a:t>
            </a:r>
            <a:r>
              <a:rPr lang="en-US" altLang="zh-CN" dirty="0"/>
              <a:t>=</a:t>
            </a:r>
            <a:r>
              <a:rPr lang="zh-CN" dirty="0"/>
              <a:t>N²和g(N)=2N²以相同的速率</a:t>
            </a:r>
            <a:endParaRPr lang="zh-CN" dirty="0"/>
          </a:p>
          <a:p>
            <a:r>
              <a:rPr lang="zh-CN" dirty="0"/>
              <a:t>增长，从而f(N)=</a:t>
            </a:r>
            <a:r>
              <a:rPr lang="en-US" altLang="zh-CN" b="1" dirty="0"/>
              <a:t>O</a:t>
            </a:r>
            <a:r>
              <a:rPr lang="zh-CN" dirty="0"/>
              <a:t>(g(N))和f(N)=</a:t>
            </a:r>
            <a:r>
              <a:rPr lang="en-US" altLang="zh-CN" dirty="0">
                <a:latin typeface="宋体" panose="02010600030101010101" pitchFamily="2" charset="-122"/>
                <a:ea typeface="宋体" panose="02010600030101010101" pitchFamily="2" charset="-122"/>
                <a:cs typeface="Arial" panose="020B0604020202020204" pitchFamily="34" charset="0"/>
                <a:sym typeface="+mn-ea"/>
              </a:rPr>
              <a:t>Ω</a:t>
            </a:r>
            <a:r>
              <a:rPr lang="zh-CN" dirty="0"/>
              <a:t>(g(N))都是正确的。当两个函数以相同的速率增长时，是否需要使</a:t>
            </a:r>
            <a:endParaRPr lang="zh-CN" dirty="0"/>
          </a:p>
          <a:p>
            <a:r>
              <a:rPr lang="zh-CN" dirty="0"/>
              <a:t>用记号“</a:t>
            </a:r>
            <a:r>
              <a:rPr lang="en-US" altLang="zh-CN" b="1" dirty="0">
                <a:latin typeface="宋体" panose="02010600030101010101" pitchFamily="2" charset="-122"/>
                <a:ea typeface="宋体" panose="02010600030101010101" pitchFamily="2" charset="-122"/>
                <a:sym typeface="+mn-ea"/>
              </a:rPr>
              <a:t>Θ</a:t>
            </a:r>
            <a:r>
              <a:rPr lang="zh-CN" dirty="0"/>
              <a:t>()”表示可能依赖于具体的上下文。</a:t>
            </a:r>
            <a:endParaRPr lang="zh-CN" dirty="0"/>
          </a:p>
          <a:p>
            <a:endParaRPr lang="zh-CN" dirty="0"/>
          </a:p>
          <a:p>
            <a:endParaRPr lang="zh-CN" dirty="0"/>
          </a:p>
          <a:p>
            <a:r>
              <a:rPr lang="zh-CN" dirty="0"/>
              <a:t>直观地说，如果g(N)=2N²，那么g(N)=</a:t>
            </a:r>
            <a:r>
              <a:rPr lang="zh-CN" b="1" dirty="0"/>
              <a:t>O</a:t>
            </a:r>
            <a:r>
              <a:rPr lang="zh-CN" dirty="0"/>
              <a:t>(N</a:t>
            </a:r>
            <a:r>
              <a:rPr lang="en-US" altLang="zh-CN" baseline="30000" dirty="0"/>
              <a:t>4</a:t>
            </a:r>
            <a:r>
              <a:rPr lang="zh-CN" dirty="0"/>
              <a:t>)，g(N)=</a:t>
            </a:r>
            <a:r>
              <a:rPr lang="zh-CN" b="1" dirty="0"/>
              <a:t>O</a:t>
            </a:r>
            <a:r>
              <a:rPr lang="zh-CN" dirty="0"/>
              <a:t>(N</a:t>
            </a:r>
            <a:r>
              <a:rPr lang="en-US" altLang="zh-CN" baseline="30000" dirty="0"/>
              <a:t>3</a:t>
            </a:r>
            <a:r>
              <a:rPr lang="zh-CN" dirty="0"/>
              <a:t>)和g(N)=</a:t>
            </a:r>
            <a:r>
              <a:rPr lang="zh-CN" b="1" dirty="0"/>
              <a:t>O</a:t>
            </a:r>
            <a:r>
              <a:rPr lang="zh-CN" dirty="0"/>
              <a:t>(N²)从技术上看都是成立的，但最后</a:t>
            </a:r>
            <a:endParaRPr lang="zh-CN" dirty="0"/>
          </a:p>
          <a:p>
            <a:r>
              <a:rPr lang="zh-CN" dirty="0"/>
              <a:t>一个选择是最好的答案。写法g(N)=</a:t>
            </a:r>
            <a:r>
              <a:rPr lang="en-US" altLang="zh-CN" b="1" dirty="0">
                <a:latin typeface="宋体" panose="02010600030101010101" pitchFamily="2" charset="-122"/>
                <a:ea typeface="宋体" panose="02010600030101010101" pitchFamily="2" charset="-122"/>
                <a:sym typeface="+mn-ea"/>
              </a:rPr>
              <a:t>Θ</a:t>
            </a:r>
            <a:r>
              <a:rPr lang="zh-CN" dirty="0"/>
              <a:t>(N</a:t>
            </a:r>
            <a:r>
              <a:rPr lang="en-US" altLang="zh-CN" baseline="30000" dirty="0"/>
              <a:t>2</a:t>
            </a:r>
            <a:r>
              <a:rPr lang="zh-CN" dirty="0"/>
              <a:t>)不仅表示g(N)=</a:t>
            </a:r>
            <a:r>
              <a:rPr lang="zh-CN" b="1" dirty="0"/>
              <a:t>O</a:t>
            </a:r>
            <a:r>
              <a:rPr lang="zh-CN" dirty="0"/>
              <a:t>(N²)而且还表示结果会尽可能地好(严密)。</a:t>
            </a:r>
            <a:endParaRPr lang="zh-CN" dirty="0"/>
          </a:p>
        </p:txBody>
      </p:sp>
      <p:sp>
        <p:nvSpPr>
          <p:cNvPr id="2" name="标题 1"/>
          <p:cNvSpPr>
            <a:spLocks noGrp="1"/>
          </p:cNvSpPr>
          <p:nvPr>
            <p:ph type="title"/>
          </p:nvPr>
        </p:nvSpPr>
        <p:spPr/>
        <p:txBody>
          <a:bodyPr/>
          <a:lstStyle/>
          <a:p>
            <a:r>
              <a:rPr dirty="0"/>
              <a:t>2.1 数学基础</a:t>
            </a:r>
            <a:endParaRPr dirty="0"/>
          </a:p>
        </p:txBody>
      </p:sp>
    </p:spTree>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a:sym typeface="+mn-ea"/>
              </a:rPr>
              <a:t>6.6.1</a:t>
            </a:r>
            <a:r>
              <a:rPr lang="en-US">
                <a:sym typeface="+mn-ea"/>
              </a:rPr>
              <a:t> </a:t>
            </a:r>
            <a:r>
              <a:rPr>
                <a:sym typeface="+mn-ea"/>
              </a:rPr>
              <a:t>左式堆的性质</a:t>
            </a:r>
            <a:endParaRPr>
              <a:sym typeface="+mn-ea"/>
            </a:endParaRPr>
          </a:p>
        </p:txBody>
      </p:sp>
      <p:sp>
        <p:nvSpPr>
          <p:cNvPr id="3" name="内容占位符 2"/>
          <p:cNvSpPr/>
          <p:nvPr>
            <p:ph idx="1"/>
          </p:nvPr>
        </p:nvSpPr>
        <p:spPr/>
        <p:txBody>
          <a:bodyPr>
            <a:normAutofit lnSpcReduction="10000"/>
          </a:bodyPr>
          <a:p>
            <a:r>
              <a:rPr lang="zh-CN" altLang="en-US"/>
              <a:t>注意，任一节点的零路径长比它的诸儿子节点的零路径长的</a:t>
            </a:r>
            <a:r>
              <a:rPr lang="zh-CN" altLang="en-US">
                <a:solidFill>
                  <a:srgbClr val="FF0000"/>
                </a:solidFill>
              </a:rPr>
              <a:t>最小值多1</a:t>
            </a:r>
            <a:r>
              <a:rPr lang="zh-CN" altLang="en-US"/>
              <a:t>。这个结论也适用少于两个儿子</a:t>
            </a:r>
            <a:endParaRPr lang="zh-CN" altLang="en-US"/>
          </a:p>
          <a:p>
            <a:r>
              <a:rPr lang="zh-CN" altLang="en-US"/>
              <a:t>的节点，因为NULL的零路径长是-1。</a:t>
            </a:r>
            <a:endParaRPr lang="zh-CN" altLang="en-US"/>
          </a:p>
          <a:p>
            <a:endParaRPr lang="zh-CN" altLang="en-US"/>
          </a:p>
          <a:p>
            <a:r>
              <a:rPr lang="zh-CN" altLang="en-US">
                <a:solidFill>
                  <a:srgbClr val="FF0000"/>
                </a:solidFill>
              </a:rPr>
              <a:t>左式堆性质</a:t>
            </a:r>
            <a:r>
              <a:rPr lang="zh-CN" altLang="en-US"/>
              <a:t>是：</a:t>
            </a:r>
            <a:r>
              <a:rPr lang="zh-CN" altLang="en-US">
                <a:solidFill>
                  <a:srgbClr val="FF0000"/>
                </a:solidFill>
              </a:rPr>
              <a:t>对于堆中的每一个节点X，左儿子的零路径长至少与右儿子的零路径长一样大</a:t>
            </a:r>
            <a:r>
              <a:rPr lang="zh-CN" altLang="en-US"/>
              <a:t>。图6-20</a:t>
            </a:r>
            <a:endParaRPr lang="zh-CN" altLang="en-US"/>
          </a:p>
          <a:p>
            <a:r>
              <a:rPr lang="zh-CN" altLang="en-US"/>
              <a:t>中只有一棵树(即左边的那棵树)满足该性质。这个性质实际上超出了它确保树不平衡的要求，因为它显</a:t>
            </a:r>
            <a:endParaRPr lang="zh-CN" altLang="en-US"/>
          </a:p>
          <a:p>
            <a:r>
              <a:rPr lang="zh-CN" altLang="en-US"/>
              <a:t>然更</a:t>
            </a:r>
            <a:r>
              <a:rPr lang="zh-CN" altLang="en-US">
                <a:solidFill>
                  <a:srgbClr val="FF0000"/>
                </a:solidFill>
              </a:rPr>
              <a:t>偏重于使树向左增加深度</a:t>
            </a:r>
            <a:r>
              <a:rPr lang="zh-CN" altLang="en-US"/>
              <a:t>。确实有可能存在由左节点形成的长路径构成的树(而且实际上更便于合</a:t>
            </a:r>
            <a:endParaRPr lang="zh-CN" altLang="en-US"/>
          </a:p>
          <a:p>
            <a:r>
              <a:rPr lang="zh-CN" altLang="en-US"/>
              <a:t>并操作)</a:t>
            </a:r>
            <a:r>
              <a:rPr lang="en-US" altLang="zh-CN"/>
              <a:t>——</a:t>
            </a:r>
            <a:r>
              <a:rPr lang="zh-CN" altLang="en-US"/>
              <a:t>因此，我们就有了左式堆(leftist heap)这个名称。</a:t>
            </a:r>
            <a:endParaRPr lang="zh-CN" altLang="en-US"/>
          </a:p>
          <a:p>
            <a:endParaRPr lang="zh-CN" altLang="en-US"/>
          </a:p>
          <a:p>
            <a:r>
              <a:rPr lang="zh-CN" altLang="en-US"/>
              <a:t>因为左式堆趋向于加深左路径，所以右路径应该短。事实上，沿左式堆的右路径确实是该堆中最短的路</a:t>
            </a:r>
            <a:endParaRPr lang="zh-CN" altLang="en-US"/>
          </a:p>
          <a:p>
            <a:r>
              <a:rPr lang="zh-CN" altLang="en-US"/>
              <a:t>径。否则，就会存在一条路径通过某个节点X并取得左儿子。此时X则破坏了左式堆的性质。</a:t>
            </a:r>
            <a:endParaRPr lang="zh-CN" altLang="en-US"/>
          </a:p>
        </p:txBody>
      </p:sp>
    </p:spTree>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a:sym typeface="+mn-ea"/>
              </a:rPr>
              <a:t>6.6.1</a:t>
            </a:r>
            <a:r>
              <a:rPr lang="en-US">
                <a:sym typeface="+mn-ea"/>
              </a:rPr>
              <a:t> </a:t>
            </a:r>
            <a:r>
              <a:rPr>
                <a:sym typeface="+mn-ea"/>
              </a:rPr>
              <a:t>左式堆的性质</a:t>
            </a:r>
            <a:endParaRPr>
              <a:sym typeface="+mn-ea"/>
            </a:endParaRPr>
          </a:p>
        </p:txBody>
      </p:sp>
      <p:sp>
        <p:nvSpPr>
          <p:cNvPr id="3" name="内容占位符 2"/>
          <p:cNvSpPr/>
          <p:nvPr>
            <p:ph idx="1"/>
          </p:nvPr>
        </p:nvSpPr>
        <p:spPr/>
        <p:txBody>
          <a:bodyPr>
            <a:normAutofit lnSpcReduction="10000"/>
          </a:bodyPr>
          <a:p>
            <a:r>
              <a:rPr lang="zh-CN" altLang="en-US" b="1"/>
              <a:t>定理6.2</a:t>
            </a:r>
            <a:endParaRPr lang="zh-CN" altLang="en-US" b="1"/>
          </a:p>
          <a:p>
            <a:r>
              <a:rPr lang="zh-CN" altLang="en-US"/>
              <a:t>在</a:t>
            </a:r>
            <a:r>
              <a:rPr lang="zh-CN" altLang="en-US">
                <a:solidFill>
                  <a:srgbClr val="FF0000"/>
                </a:solidFill>
              </a:rPr>
              <a:t>右路径上</a:t>
            </a:r>
            <a:r>
              <a:rPr lang="zh-CN" altLang="en-US"/>
              <a:t>有r个节点的左式树必然至少有2</a:t>
            </a:r>
            <a:r>
              <a:rPr lang="en-US" altLang="zh-CN" baseline="30000"/>
              <a:t>r</a:t>
            </a:r>
            <a:r>
              <a:rPr lang="zh-CN" altLang="en-US"/>
              <a:t>-1个节点。</a:t>
            </a:r>
            <a:endParaRPr lang="zh-CN" altLang="en-US"/>
          </a:p>
          <a:p>
            <a:endParaRPr lang="zh-CN" altLang="en-US"/>
          </a:p>
          <a:p>
            <a:r>
              <a:rPr lang="zh-CN" altLang="en-US" b="1"/>
              <a:t>证明：</a:t>
            </a:r>
            <a:endParaRPr lang="zh-CN" altLang="en-US" b="1"/>
          </a:p>
          <a:p>
            <a:r>
              <a:rPr lang="zh-CN" altLang="en-US"/>
              <a:t>数学归纳法证明。如果r=1，则必然至少存在一个树节点。另外，设定理对1、2、...、r个节点成立。</a:t>
            </a:r>
            <a:endParaRPr lang="zh-CN" altLang="en-US"/>
          </a:p>
          <a:p>
            <a:r>
              <a:rPr lang="zh-CN" altLang="en-US"/>
              <a:t>考虑在右路径上有</a:t>
            </a:r>
            <a:r>
              <a:rPr lang="en-US" altLang="zh-CN"/>
              <a:t>r</a:t>
            </a:r>
            <a:r>
              <a:rPr lang="zh-CN" altLang="en-US"/>
              <a:t>+1个节点的左式树。此时，根具有在右路径上含r个节点的右子树，以及在右路径</a:t>
            </a:r>
            <a:endParaRPr lang="zh-CN" altLang="en-US"/>
          </a:p>
          <a:p>
            <a:r>
              <a:rPr lang="zh-CN" altLang="en-US"/>
              <a:t>上至少含r个节点的左子树(否则它就不是左式树)。对这两条子树应用归纳假设，得知在每棵子树上最</a:t>
            </a:r>
            <a:endParaRPr lang="zh-CN" altLang="en-US"/>
          </a:p>
          <a:p>
            <a:r>
              <a:rPr lang="zh-CN" altLang="en-US"/>
              <a:t>少有2</a:t>
            </a:r>
            <a:r>
              <a:rPr lang="en-US" altLang="zh-CN" baseline="30000"/>
              <a:t>r</a:t>
            </a:r>
            <a:r>
              <a:rPr lang="zh-CN" altLang="en-US"/>
              <a:t>-1个节点，再加上根节点，于是在该树上至少有2</a:t>
            </a:r>
            <a:r>
              <a:rPr lang="zh-CN" altLang="en-US" baseline="30000"/>
              <a:t>r+1</a:t>
            </a:r>
            <a:r>
              <a:rPr lang="zh-CN" altLang="en-US"/>
              <a:t>-1个节点，定理得证。</a:t>
            </a:r>
            <a:endParaRPr lang="zh-CN" altLang="en-US"/>
          </a:p>
          <a:p>
            <a:endParaRPr lang="zh-CN" altLang="en-US"/>
          </a:p>
          <a:p>
            <a:r>
              <a:rPr lang="zh-CN" altLang="en-US"/>
              <a:t>从这个定理立刻得到，N个节点的左式树有一条右路径最多含有</a:t>
            </a:r>
            <a:r>
              <a:rPr lang="en-US" altLang="zh-CN"/>
              <a:t>          </a:t>
            </a:r>
            <a:r>
              <a:rPr lang="zh-CN" altLang="en-US"/>
              <a:t>个节点。对左式堆操作的</a:t>
            </a:r>
            <a:endParaRPr lang="zh-CN" altLang="en-US"/>
          </a:p>
          <a:p>
            <a:r>
              <a:rPr lang="zh-CN" altLang="en-US"/>
              <a:t>一般思路是将所有的工作放到右路径上进行，它保证树深短。惟一的棘手部分在于，对右路径的Insert</a:t>
            </a:r>
            <a:endParaRPr lang="zh-CN" altLang="en-US"/>
          </a:p>
          <a:p>
            <a:r>
              <a:rPr lang="zh-CN" altLang="en-US"/>
              <a:t>和Merge可能会破坏左式堆性质。事实上，恢复该性质是非常容易的。</a:t>
            </a:r>
            <a:endParaRPr lang="zh-CN" altLang="en-US"/>
          </a:p>
        </p:txBody>
      </p:sp>
      <p:pic>
        <p:nvPicPr>
          <p:cNvPr id="4" name="图片 3"/>
          <p:cNvPicPr>
            <a:picLocks noChangeAspect="1"/>
          </p:cNvPicPr>
          <p:nvPr/>
        </p:nvPicPr>
        <p:blipFill>
          <a:blip r:embed="rId1"/>
          <a:stretch>
            <a:fillRect/>
          </a:stretch>
        </p:blipFill>
        <p:spPr>
          <a:xfrm>
            <a:off x="7240905" y="5040630"/>
            <a:ext cx="1123950" cy="304800"/>
          </a:xfrm>
          <a:prstGeom prst="rect">
            <a:avLst/>
          </a:prstGeom>
        </p:spPr>
      </p:pic>
    </p:spTree>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a:sym typeface="+mn-ea"/>
              </a:rPr>
              <a:t>6.6.2 左式堆的操作</a:t>
            </a:r>
            <a:endParaRPr>
              <a:sym typeface="+mn-ea"/>
            </a:endParaRPr>
          </a:p>
        </p:txBody>
      </p:sp>
      <p:sp>
        <p:nvSpPr>
          <p:cNvPr id="3" name="内容占位符 2"/>
          <p:cNvSpPr/>
          <p:nvPr>
            <p:ph idx="1"/>
          </p:nvPr>
        </p:nvSpPr>
        <p:spPr/>
        <p:txBody>
          <a:bodyPr>
            <a:normAutofit lnSpcReduction="10000"/>
          </a:bodyPr>
          <a:p>
            <a:r>
              <a:rPr lang="zh-CN" altLang="en-US"/>
              <a:t>对左式堆的基本操作是</a:t>
            </a:r>
            <a:r>
              <a:rPr lang="zh-CN" altLang="en-US">
                <a:solidFill>
                  <a:srgbClr val="FF0000"/>
                </a:solidFill>
              </a:rPr>
              <a:t>合并</a:t>
            </a:r>
            <a:r>
              <a:rPr lang="zh-CN" altLang="en-US"/>
              <a:t>。注意，插入只是合并的特殊情形，因为我们可以把插入看成是单节点堆与</a:t>
            </a:r>
            <a:endParaRPr lang="zh-CN" altLang="en-US"/>
          </a:p>
          <a:p>
            <a:r>
              <a:rPr lang="zh-CN" altLang="en-US"/>
              <a:t>一个大的堆的Merge。首先，我们给出一个简单的递归解法，然后介绍如何能够非递归地施行该解法。</a:t>
            </a:r>
            <a:endParaRPr lang="zh-CN" altLang="en-US"/>
          </a:p>
          <a:p>
            <a:r>
              <a:rPr lang="zh-CN" altLang="en-US"/>
              <a:t>我们的输入是两个左式堆H</a:t>
            </a:r>
            <a:r>
              <a:rPr lang="en-US" altLang="zh-CN" baseline="-25000"/>
              <a:t>1</a:t>
            </a:r>
            <a:r>
              <a:rPr lang="zh-CN" altLang="en-US"/>
              <a:t>和H</a:t>
            </a:r>
            <a:r>
              <a:rPr lang="zh-CN" altLang="en-US" baseline="-25000"/>
              <a:t>2</a:t>
            </a:r>
            <a:r>
              <a:rPr lang="zh-CN" altLang="en-US"/>
              <a:t>，见图6-21。读者应该验证，这些堆确实是左式堆。注意，最小的元素</a:t>
            </a:r>
            <a:endParaRPr lang="zh-CN" altLang="en-US"/>
          </a:p>
          <a:p>
            <a:r>
              <a:rPr lang="zh-CN" altLang="en-US"/>
              <a:t>在根处。除数据、左指针和右指针所用空间外，每个单元还要有一个指示零路径长的项。</a:t>
            </a:r>
            <a:endParaRPr lang="zh-CN" altLang="en-US"/>
          </a:p>
        </p:txBody>
      </p:sp>
      <p:pic>
        <p:nvPicPr>
          <p:cNvPr id="5" name="图片 4"/>
          <p:cNvPicPr>
            <a:picLocks noChangeAspect="1"/>
          </p:cNvPicPr>
          <p:nvPr/>
        </p:nvPicPr>
        <p:blipFill>
          <a:blip r:embed="rId1"/>
          <a:stretch>
            <a:fillRect/>
          </a:stretch>
        </p:blipFill>
        <p:spPr>
          <a:xfrm>
            <a:off x="3297555" y="3364230"/>
            <a:ext cx="5229225" cy="2047875"/>
          </a:xfrm>
          <a:prstGeom prst="rect">
            <a:avLst/>
          </a:prstGeom>
        </p:spPr>
      </p:pic>
      <p:pic>
        <p:nvPicPr>
          <p:cNvPr id="6" name="图片 5"/>
          <p:cNvPicPr>
            <a:picLocks noChangeAspect="1"/>
          </p:cNvPicPr>
          <p:nvPr/>
        </p:nvPicPr>
        <p:blipFill>
          <a:blip r:embed="rId2"/>
          <a:stretch>
            <a:fillRect/>
          </a:stretch>
        </p:blipFill>
        <p:spPr>
          <a:xfrm>
            <a:off x="4528820" y="5674995"/>
            <a:ext cx="2457450" cy="333375"/>
          </a:xfrm>
          <a:prstGeom prst="rect">
            <a:avLst/>
          </a:prstGeom>
        </p:spPr>
      </p:pic>
    </p:spTree>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a:sym typeface="+mn-ea"/>
              </a:rPr>
              <a:t>6.6.2 左式堆的操作</a:t>
            </a:r>
            <a:endParaRPr>
              <a:sym typeface="+mn-ea"/>
            </a:endParaRPr>
          </a:p>
        </p:txBody>
      </p:sp>
      <p:sp>
        <p:nvSpPr>
          <p:cNvPr id="3" name="内容占位符 2"/>
          <p:cNvSpPr/>
          <p:nvPr>
            <p:ph idx="1"/>
          </p:nvPr>
        </p:nvSpPr>
        <p:spPr/>
        <p:txBody>
          <a:bodyPr>
            <a:normAutofit lnSpcReduction="10000"/>
          </a:bodyPr>
          <a:p>
            <a:r>
              <a:rPr lang="zh-CN" altLang="en-US"/>
              <a:t>如果这两个堆中有一个堆是空的，那么我们可以返回另外一个堆。否则，为了合并这两个堆，我们需要</a:t>
            </a:r>
            <a:endParaRPr lang="zh-CN" altLang="en-US"/>
          </a:p>
          <a:p>
            <a:r>
              <a:rPr lang="zh-CN" altLang="en-US"/>
              <a:t>比较它们的根。首先，我们</a:t>
            </a:r>
            <a:r>
              <a:rPr lang="zh-CN" altLang="en-US">
                <a:solidFill>
                  <a:srgbClr val="FF0000"/>
                </a:solidFill>
              </a:rPr>
              <a:t>将具有大的根值的堆与具有小的根值的堆的右子堆合并</a:t>
            </a:r>
            <a:r>
              <a:rPr lang="zh-CN" altLang="en-US"/>
              <a:t>。在本例中，我们递</a:t>
            </a:r>
            <a:endParaRPr lang="zh-CN" altLang="en-US"/>
          </a:p>
          <a:p>
            <a:r>
              <a:rPr lang="zh-CN" altLang="en-US"/>
              <a:t>归地将H</a:t>
            </a:r>
            <a:r>
              <a:rPr lang="en-US" altLang="zh-CN" baseline="-25000"/>
              <a:t>2</a:t>
            </a:r>
            <a:r>
              <a:rPr lang="zh-CN" altLang="en-US"/>
              <a:t>与H</a:t>
            </a:r>
            <a:r>
              <a:rPr lang="en-US" altLang="zh-CN" baseline="-25000"/>
              <a:t>1</a:t>
            </a:r>
            <a:r>
              <a:rPr lang="zh-CN" altLang="en-US"/>
              <a:t>中根在8处的右子堆合并，得到图6-22中的堆。</a:t>
            </a:r>
            <a:endParaRPr lang="zh-CN" altLang="en-US"/>
          </a:p>
          <a:p>
            <a:endParaRPr lang="zh-CN" altLang="en-US"/>
          </a:p>
          <a:p>
            <a:endParaRPr lang="zh-CN" altLang="en-US"/>
          </a:p>
        </p:txBody>
      </p:sp>
      <p:pic>
        <p:nvPicPr>
          <p:cNvPr id="5" name="图片 4"/>
          <p:cNvPicPr>
            <a:picLocks noChangeAspect="1"/>
          </p:cNvPicPr>
          <p:nvPr/>
        </p:nvPicPr>
        <p:blipFill>
          <a:blip r:embed="rId1"/>
          <a:stretch>
            <a:fillRect/>
          </a:stretch>
        </p:blipFill>
        <p:spPr>
          <a:xfrm>
            <a:off x="3952875" y="2969260"/>
            <a:ext cx="4286250" cy="2838450"/>
          </a:xfrm>
          <a:prstGeom prst="rect">
            <a:avLst/>
          </a:prstGeom>
        </p:spPr>
      </p:pic>
    </p:spTree>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a:sym typeface="+mn-ea"/>
              </a:rPr>
              <a:t>6.6.2 左式堆的操作</a:t>
            </a:r>
            <a:endParaRPr>
              <a:sym typeface="+mn-ea"/>
            </a:endParaRPr>
          </a:p>
        </p:txBody>
      </p:sp>
      <p:sp>
        <p:nvSpPr>
          <p:cNvPr id="3" name="内容占位符 2"/>
          <p:cNvSpPr/>
          <p:nvPr>
            <p:ph idx="1"/>
          </p:nvPr>
        </p:nvSpPr>
        <p:spPr/>
        <p:txBody>
          <a:bodyPr>
            <a:normAutofit lnSpcReduction="10000"/>
          </a:bodyPr>
          <a:p>
            <a:r>
              <a:rPr lang="zh-CN" altLang="en-US">
                <a:sym typeface="+mn-ea"/>
              </a:rPr>
              <a:t>由于这棵树是递归地形成的，而我们尚未对算法描述完毕，因此，我们现在还不能说明该堆是如何得到</a:t>
            </a:r>
            <a:endParaRPr lang="zh-CN" altLang="en-US"/>
          </a:p>
          <a:p>
            <a:r>
              <a:rPr lang="zh-CN" altLang="en-US">
                <a:sym typeface="+mn-ea"/>
              </a:rPr>
              <a:t>的。不过，有理由假设，</a:t>
            </a:r>
            <a:r>
              <a:rPr lang="zh-CN" altLang="en-US">
                <a:solidFill>
                  <a:srgbClr val="FF0000"/>
                </a:solidFill>
                <a:sym typeface="+mn-ea"/>
              </a:rPr>
              <a:t>最后的结果是</a:t>
            </a:r>
            <a:r>
              <a:rPr lang="zh-CN" altLang="en-US">
                <a:sym typeface="+mn-ea"/>
              </a:rPr>
              <a:t>一棵左式堆，因为它是通过递归的步骤得到的。这很像归纳法证</a:t>
            </a:r>
            <a:endParaRPr lang="zh-CN" altLang="en-US"/>
          </a:p>
          <a:p>
            <a:r>
              <a:rPr lang="zh-CN" altLang="en-US">
                <a:sym typeface="+mn-ea"/>
              </a:rPr>
              <a:t>明中的归纳假设。既然我们能够处理基准情形(发生在一棵树是空的时候)，当然可以假设，只要我们能</a:t>
            </a:r>
            <a:endParaRPr lang="zh-CN" altLang="en-US"/>
          </a:p>
          <a:p>
            <a:r>
              <a:rPr lang="zh-CN" altLang="en-US">
                <a:sym typeface="+mn-ea"/>
              </a:rPr>
              <a:t>够完成合并那么递归步骤就是成立的；这是递归法则3，我们在第1章中讨论过它。现在，我们</a:t>
            </a:r>
            <a:r>
              <a:rPr lang="zh-CN" altLang="en-US">
                <a:solidFill>
                  <a:srgbClr val="FF0000"/>
                </a:solidFill>
                <a:sym typeface="+mn-ea"/>
              </a:rPr>
              <a:t>让这个新</a:t>
            </a:r>
            <a:endParaRPr lang="zh-CN" altLang="en-US">
              <a:solidFill>
                <a:srgbClr val="FF0000"/>
              </a:solidFill>
            </a:endParaRPr>
          </a:p>
          <a:p>
            <a:r>
              <a:rPr lang="zh-CN" altLang="en-US">
                <a:solidFill>
                  <a:srgbClr val="FF0000"/>
                </a:solidFill>
                <a:sym typeface="+mn-ea"/>
              </a:rPr>
              <a:t>的堆成为H</a:t>
            </a:r>
            <a:r>
              <a:rPr lang="en-US" altLang="zh-CN" baseline="-25000">
                <a:solidFill>
                  <a:srgbClr val="FF0000"/>
                </a:solidFill>
                <a:sym typeface="+mn-ea"/>
              </a:rPr>
              <a:t>1</a:t>
            </a:r>
            <a:r>
              <a:rPr lang="zh-CN" altLang="en-US">
                <a:solidFill>
                  <a:srgbClr val="FF0000"/>
                </a:solidFill>
                <a:sym typeface="+mn-ea"/>
              </a:rPr>
              <a:t>的根的右儿子</a:t>
            </a:r>
            <a:r>
              <a:rPr lang="zh-CN" altLang="en-US">
                <a:sym typeface="+mn-ea"/>
              </a:rPr>
              <a:t>(见图6-23)</a:t>
            </a:r>
            <a:endParaRPr lang="zh-CN" altLang="en-US"/>
          </a:p>
          <a:p>
            <a:endParaRPr lang="zh-CN" altLang="en-US"/>
          </a:p>
        </p:txBody>
      </p:sp>
      <p:pic>
        <p:nvPicPr>
          <p:cNvPr id="5" name="图片 4"/>
          <p:cNvPicPr>
            <a:picLocks noChangeAspect="1"/>
          </p:cNvPicPr>
          <p:nvPr/>
        </p:nvPicPr>
        <p:blipFill>
          <a:blip r:embed="rId1"/>
          <a:stretch>
            <a:fillRect/>
          </a:stretch>
        </p:blipFill>
        <p:spPr>
          <a:xfrm>
            <a:off x="3467100" y="3526790"/>
            <a:ext cx="5257800" cy="2895600"/>
          </a:xfrm>
          <a:prstGeom prst="rect">
            <a:avLst/>
          </a:prstGeom>
        </p:spPr>
      </p:pic>
    </p:spTree>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a:sym typeface="+mn-ea"/>
              </a:rPr>
              <a:t>6.6.2 左式堆的操作</a:t>
            </a:r>
            <a:endParaRPr>
              <a:sym typeface="+mn-ea"/>
            </a:endParaRPr>
          </a:p>
        </p:txBody>
      </p:sp>
      <p:sp>
        <p:nvSpPr>
          <p:cNvPr id="3" name="内容占位符 2"/>
          <p:cNvSpPr/>
          <p:nvPr>
            <p:ph idx="1"/>
          </p:nvPr>
        </p:nvSpPr>
        <p:spPr/>
        <p:txBody>
          <a:bodyPr>
            <a:normAutofit lnSpcReduction="20000"/>
          </a:bodyPr>
          <a:p>
            <a:r>
              <a:rPr lang="zh-CN" altLang="en-US"/>
              <a:t>虽然最后得到的堆满足堆序性质，但是，它不是左式堆，因为根的左子树的零路径长为1而根的右子树</a:t>
            </a:r>
            <a:endParaRPr lang="zh-CN" altLang="en-US"/>
          </a:p>
          <a:p>
            <a:r>
              <a:rPr lang="zh-CN" altLang="en-US"/>
              <a:t>的零路径长为2。因此，左式的性质在根处被破坏。不过，容易看到，树的其余部分必然是左式的。由</a:t>
            </a:r>
            <a:endParaRPr lang="zh-CN" altLang="en-US"/>
          </a:p>
          <a:p>
            <a:r>
              <a:rPr lang="zh-CN" altLang="en-US"/>
              <a:t>于递归步骤，根的右子树是左式的。根的左子树没有变化，当然它也必然还是左式的。这样一来，我们</a:t>
            </a:r>
            <a:endParaRPr lang="zh-CN" altLang="en-US"/>
          </a:p>
          <a:p>
            <a:r>
              <a:rPr lang="zh-CN" altLang="en-US"/>
              <a:t>只要对根进行调整就可以了。使整个树是左式的做法如下：只要</a:t>
            </a:r>
            <a:r>
              <a:rPr lang="zh-CN" altLang="en-US">
                <a:solidFill>
                  <a:srgbClr val="FF0000"/>
                </a:solidFill>
              </a:rPr>
              <a:t>交换根的左儿子和右儿子</a:t>
            </a:r>
            <a:r>
              <a:rPr lang="zh-CN" altLang="en-US"/>
              <a:t>(图6-24)并</a:t>
            </a:r>
            <a:endParaRPr lang="zh-CN" altLang="en-US"/>
          </a:p>
          <a:p>
            <a:r>
              <a:rPr lang="zh-CN" altLang="en-US">
                <a:solidFill>
                  <a:srgbClr val="FF0000"/>
                </a:solidFill>
              </a:rPr>
              <a:t>更新零路径长</a:t>
            </a:r>
            <a:r>
              <a:rPr lang="zh-CN" altLang="en-US"/>
              <a:t>，就完成了Merge，新的零路径长是新的右儿子的零路径长加1。注意，如果零路径长不</a:t>
            </a:r>
            <a:endParaRPr lang="zh-CN" altLang="en-US"/>
          </a:p>
          <a:p>
            <a:r>
              <a:rPr lang="zh-CN" altLang="en-US"/>
              <a:t>更新，那么所有的零路径长都将是0，而堆将不是左式的，只是随机的。在这种情况下，算法仍然成立，</a:t>
            </a:r>
            <a:endParaRPr lang="zh-CN" altLang="en-US"/>
          </a:p>
          <a:p>
            <a:r>
              <a:rPr lang="zh-CN" altLang="en-US"/>
              <a:t>但是，我们宣称的时间界将不再有效。</a:t>
            </a:r>
            <a:endParaRPr lang="zh-CN" altLang="en-US"/>
          </a:p>
        </p:txBody>
      </p:sp>
    </p:spTree>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a:sym typeface="+mn-ea"/>
              </a:rPr>
              <a:t>6.6.2 左式堆的操作</a:t>
            </a:r>
            <a:endParaRPr>
              <a:sym typeface="+mn-ea"/>
            </a:endParaRPr>
          </a:p>
        </p:txBody>
      </p:sp>
      <p:pic>
        <p:nvPicPr>
          <p:cNvPr id="6" name="图片 5"/>
          <p:cNvPicPr>
            <a:picLocks noChangeAspect="1"/>
          </p:cNvPicPr>
          <p:nvPr/>
        </p:nvPicPr>
        <p:blipFill>
          <a:blip r:embed="rId1"/>
          <a:stretch>
            <a:fillRect/>
          </a:stretch>
        </p:blipFill>
        <p:spPr>
          <a:xfrm>
            <a:off x="3833495" y="1947545"/>
            <a:ext cx="4524375" cy="2962275"/>
          </a:xfrm>
          <a:prstGeom prst="rect">
            <a:avLst/>
          </a:prstGeom>
        </p:spPr>
      </p:pic>
      <p:sp>
        <p:nvSpPr>
          <p:cNvPr id="7" name="内容占位符 6"/>
          <p:cNvSpPr/>
          <p:nvPr>
            <p:ph idx="1"/>
          </p:nvPr>
        </p:nvSpPr>
        <p:spPr/>
        <p:txBody>
          <a:bodyPr/>
          <a:p>
            <a:endParaRPr lang="zh-CN" altLang="en-US"/>
          </a:p>
        </p:txBody>
      </p:sp>
    </p:spTree>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a:sym typeface="+mn-ea"/>
              </a:rPr>
              <a:t>6.6.2 左式堆的操作</a:t>
            </a:r>
            <a:endParaRPr>
              <a:sym typeface="+mn-ea"/>
            </a:endParaRPr>
          </a:p>
        </p:txBody>
      </p:sp>
      <p:sp>
        <p:nvSpPr>
          <p:cNvPr id="6" name="内容占位符 5"/>
          <p:cNvSpPr/>
          <p:nvPr>
            <p:ph idx="1"/>
          </p:nvPr>
        </p:nvSpPr>
        <p:spPr/>
        <p:txBody>
          <a:bodyPr>
            <a:normAutofit lnSpcReduction="20000"/>
          </a:bodyPr>
          <a:p>
            <a:r>
              <a:rPr lang="zh-CN" altLang="en-US"/>
              <a:t>将算法的描述直接翻译成代码。除了增加Npl(零路径长)域外，算法中的类型定义(图6-25)与二叉树是</a:t>
            </a:r>
            <a:endParaRPr lang="zh-CN" altLang="en-US"/>
          </a:p>
          <a:p>
            <a:r>
              <a:rPr lang="zh-CN" altLang="en-US"/>
              <a:t>相同的。我们在第4章已经看到，当一个元素被插</a:t>
            </a:r>
            <a:r>
              <a:rPr lang="zh-CN" altLang="en-US">
                <a:sym typeface="+mn-ea"/>
              </a:rPr>
              <a:t>入</a:t>
            </a:r>
            <a:r>
              <a:rPr lang="zh-CN" altLang="en-US"/>
              <a:t>到一棵空的二叉树时，需要改变指向根的指针。最</a:t>
            </a:r>
            <a:endParaRPr lang="zh-CN" altLang="en-US"/>
          </a:p>
          <a:p>
            <a:r>
              <a:rPr lang="zh-CN" altLang="en-US"/>
              <a:t>容易的实现方法是让插</a:t>
            </a:r>
            <a:r>
              <a:rPr lang="zh-CN" altLang="en-US">
                <a:sym typeface="+mn-ea"/>
              </a:rPr>
              <a:t>入</a:t>
            </a:r>
            <a:r>
              <a:rPr lang="zh-CN" altLang="en-US"/>
              <a:t>例程返回指向新树的指针。不幸的是，这将使得左式堆的Insert与二叉堆的</a:t>
            </a:r>
            <a:endParaRPr lang="zh-CN" altLang="en-US"/>
          </a:p>
          <a:p>
            <a:r>
              <a:rPr lang="zh-CN" altLang="en-US"/>
              <a:t>Insert不兼容(后者什么也不返回)。图6-25的最后一行描述了摆脱这种窘境的一种方法。返回新树的左</a:t>
            </a:r>
            <a:endParaRPr lang="zh-CN" altLang="en-US"/>
          </a:p>
          <a:p>
            <a:r>
              <a:rPr lang="zh-CN" altLang="en-US"/>
              <a:t>式堆插入例程将记为Insert1；</a:t>
            </a:r>
            <a:r>
              <a:rPr lang="zh-CN" altLang="en-US">
                <a:solidFill>
                  <a:srgbClr val="FF0000"/>
                </a:solidFill>
              </a:rPr>
              <a:t>宏Insert</a:t>
            </a:r>
            <a:r>
              <a:rPr lang="zh-CN" altLang="en-US"/>
              <a:t>将完成一次与二叉堆兼容的插</a:t>
            </a:r>
            <a:r>
              <a:rPr lang="zh-CN" altLang="en-US">
                <a:sym typeface="+mn-ea"/>
              </a:rPr>
              <a:t>入</a:t>
            </a:r>
            <a:r>
              <a:rPr lang="zh-CN" altLang="en-US"/>
              <a:t>操作。这种使用宏的方法可能</a:t>
            </a:r>
            <a:endParaRPr lang="zh-CN" altLang="en-US"/>
          </a:p>
          <a:p>
            <a:r>
              <a:rPr lang="zh-CN" altLang="en-US"/>
              <a:t>不是最好和最安全的做法，但另一种方法即把PriorityQueue声明为指向TreeNode的指针，则使程序</a:t>
            </a:r>
            <a:endParaRPr lang="zh-CN" altLang="en-US"/>
          </a:p>
          <a:p>
            <a:r>
              <a:rPr lang="zh-CN" altLang="en-US"/>
              <a:t>充满了额外的星号。</a:t>
            </a:r>
            <a:endParaRPr lang="zh-CN" altLang="en-US"/>
          </a:p>
        </p:txBody>
      </p:sp>
    </p:spTree>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a:sym typeface="+mn-ea"/>
              </a:rPr>
              <a:t>6.6.2 左式堆的操作</a:t>
            </a:r>
            <a:endParaRPr>
              <a:sym typeface="+mn-ea"/>
            </a:endParaRPr>
          </a:p>
        </p:txBody>
      </p:sp>
      <p:pic>
        <p:nvPicPr>
          <p:cNvPr id="3" name="内容占位符 2"/>
          <p:cNvPicPr>
            <a:picLocks noChangeAspect="1"/>
          </p:cNvPicPr>
          <p:nvPr>
            <p:ph idx="1"/>
          </p:nvPr>
        </p:nvPicPr>
        <p:blipFill>
          <a:blip r:embed="rId1"/>
          <a:stretch>
            <a:fillRect/>
          </a:stretch>
        </p:blipFill>
        <p:spPr>
          <a:xfrm>
            <a:off x="3787775" y="1563370"/>
            <a:ext cx="4617085" cy="4731385"/>
          </a:xfrm>
          <a:prstGeom prst="rect">
            <a:avLst/>
          </a:prstGeom>
        </p:spPr>
      </p:pic>
      <p:pic>
        <p:nvPicPr>
          <p:cNvPr id="4" name="图片 3"/>
          <p:cNvPicPr>
            <a:picLocks noChangeAspect="1"/>
          </p:cNvPicPr>
          <p:nvPr/>
        </p:nvPicPr>
        <p:blipFill>
          <a:blip r:embed="rId2"/>
          <a:stretch>
            <a:fillRect/>
          </a:stretch>
        </p:blipFill>
        <p:spPr>
          <a:xfrm>
            <a:off x="4415790" y="6428105"/>
            <a:ext cx="2314575" cy="295275"/>
          </a:xfrm>
          <a:prstGeom prst="rect">
            <a:avLst/>
          </a:prstGeom>
        </p:spPr>
      </p:pic>
    </p:spTree>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a:sym typeface="+mn-ea"/>
              </a:rPr>
              <a:t>6.6.2 左式堆的操作</a:t>
            </a:r>
            <a:endParaRPr>
              <a:sym typeface="+mn-ea"/>
            </a:endParaRPr>
          </a:p>
        </p:txBody>
      </p:sp>
      <p:sp>
        <p:nvSpPr>
          <p:cNvPr id="5" name="内容占位符 4"/>
          <p:cNvSpPr/>
          <p:nvPr>
            <p:ph idx="1"/>
          </p:nvPr>
        </p:nvSpPr>
        <p:spPr/>
        <p:txBody>
          <a:bodyPr>
            <a:normAutofit lnSpcReduction="20000"/>
          </a:bodyPr>
          <a:p>
            <a:r>
              <a:rPr lang="zh-CN" altLang="en-US"/>
              <a:t>因为Insert是一个宏并且将被预处理程序替换，所以任何调用Insert的例程必须能够见到宏定义。图6-</a:t>
            </a:r>
            <a:endParaRPr lang="zh-CN" altLang="en-US"/>
          </a:p>
          <a:p>
            <a:r>
              <a:rPr lang="zh-CN" altLang="en-US"/>
              <a:t>25为一个典型的头文件，将宏声明放在那里是惟一合适的办法。后面将会看到，DeleteMin也需要写成</a:t>
            </a:r>
            <a:endParaRPr lang="zh-CN" altLang="en-US"/>
          </a:p>
          <a:p>
            <a:r>
              <a:rPr lang="zh-CN" altLang="en-US"/>
              <a:t>宏的形式。</a:t>
            </a:r>
            <a:endParaRPr lang="zh-CN" altLang="en-US"/>
          </a:p>
          <a:p>
            <a:endParaRPr lang="zh-CN" altLang="en-US"/>
          </a:p>
          <a:p>
            <a:r>
              <a:rPr lang="zh-CN" altLang="en-US"/>
              <a:t>合并操作的例程(图6-26)是一个被设计成除去一些特殊情形并保证H有较小根的驱动例程。实际的合并</a:t>
            </a:r>
            <a:endParaRPr lang="zh-CN" altLang="en-US"/>
          </a:p>
          <a:p>
            <a:r>
              <a:rPr lang="zh-CN" altLang="en-US"/>
              <a:t>操作在Merge1中进行(图6-27)。注意，原始的两个左式堆绝不要再使用；它们本身的变化将影响合并</a:t>
            </a:r>
            <a:endParaRPr lang="zh-CN" altLang="en-US"/>
          </a:p>
          <a:p>
            <a:r>
              <a:rPr lang="zh-CN" altLang="en-US"/>
              <a:t>操作的结果。</a:t>
            </a:r>
            <a:endParaRPr lang="zh-CN" altLang="en-US"/>
          </a:p>
          <a:p>
            <a:endParaRPr lang="zh-CN" altLang="en-US"/>
          </a:p>
          <a:p>
            <a:endParaRPr lang="zh-CN" alt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zh-CN" dirty="0"/>
              <a:t>关注</a:t>
            </a:r>
            <a:r>
              <a:rPr lang="en-US" altLang="zh-CN" dirty="0"/>
              <a:t>JZ</a:t>
            </a:r>
            <a:r>
              <a:rPr lang="zh-CN" altLang="en-US" dirty="0">
                <a:solidFill>
                  <a:srgbClr val="FF0000"/>
                </a:solidFill>
              </a:rPr>
              <a:t>动态</a:t>
            </a:r>
            <a:r>
              <a:rPr lang="zh-CN" altLang="en-US" dirty="0"/>
              <a:t>，书籍</a:t>
            </a:r>
            <a:r>
              <a:rPr lang="en-US" altLang="zh-CN" dirty="0"/>
              <a:t>PDF</a:t>
            </a:r>
            <a:r>
              <a:rPr lang="zh-CN" altLang="en-US" dirty="0"/>
              <a:t>和</a:t>
            </a:r>
            <a:r>
              <a:rPr lang="en-US" altLang="zh-CN" dirty="0"/>
              <a:t>PPT</a:t>
            </a:r>
            <a:r>
              <a:rPr lang="zh-CN" altLang="en-US" dirty="0"/>
              <a:t>。</a:t>
            </a:r>
            <a:endParaRPr lang="zh-CN" altLang="en-US" dirty="0"/>
          </a:p>
        </p:txBody>
      </p:sp>
      <p:sp>
        <p:nvSpPr>
          <p:cNvPr id="2" name="标题 1"/>
          <p:cNvSpPr>
            <a:spLocks noGrp="1"/>
          </p:cNvSpPr>
          <p:nvPr>
            <p:ph type="title"/>
          </p:nvPr>
        </p:nvSpPr>
        <p:spPr/>
        <p:txBody>
          <a:bodyPr/>
          <a:lstStyle/>
          <a:p>
            <a:r>
              <a:rPr lang="zh-CN" altLang="en-US" dirty="0">
                <a:sym typeface="+mn-ea"/>
              </a:rPr>
              <a:t>资料分享</a:t>
            </a:r>
            <a:endParaRPr lang="zh-CN" altLang="en-US" dirty="0">
              <a:sym typeface="+mn-ea"/>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lnSpcReduction="20000"/>
          </a:bodyPr>
          <a:lstStyle/>
          <a:p>
            <a:r>
              <a:rPr lang="zh-CN" dirty="0"/>
              <a:t>我们需要掌握的重要结论为：</a:t>
            </a:r>
            <a:endParaRPr lang="zh-CN" dirty="0"/>
          </a:p>
          <a:p>
            <a:endParaRPr lang="zh-CN" dirty="0"/>
          </a:p>
          <a:p>
            <a:r>
              <a:rPr lang="zh-CN" b="1" dirty="0"/>
              <a:t>法则1：</a:t>
            </a:r>
            <a:endParaRPr lang="zh-CN" b="1" dirty="0"/>
          </a:p>
          <a:p>
            <a:r>
              <a:rPr lang="zh-CN" dirty="0"/>
              <a:t>如果T</a:t>
            </a:r>
            <a:r>
              <a:rPr lang="en-US" altLang="zh-CN" baseline="-25000" dirty="0"/>
              <a:t>1</a:t>
            </a:r>
            <a:r>
              <a:rPr lang="zh-CN" dirty="0"/>
              <a:t>(N)</a:t>
            </a:r>
            <a:r>
              <a:rPr lang="en-US" altLang="zh-CN" dirty="0"/>
              <a:t> </a:t>
            </a:r>
            <a:r>
              <a:rPr lang="zh-CN" dirty="0"/>
              <a:t>=</a:t>
            </a:r>
            <a:r>
              <a:rPr lang="en-US" altLang="zh-CN" dirty="0"/>
              <a:t> </a:t>
            </a:r>
            <a:r>
              <a:rPr lang="zh-CN" b="1" dirty="0"/>
              <a:t>O</a:t>
            </a:r>
            <a:r>
              <a:rPr lang="zh-CN" dirty="0"/>
              <a:t>(f(N))且T</a:t>
            </a:r>
            <a:r>
              <a:rPr lang="zh-CN" baseline="-25000" dirty="0"/>
              <a:t>2</a:t>
            </a:r>
            <a:r>
              <a:rPr lang="zh-CN" dirty="0"/>
              <a:t>(N)</a:t>
            </a:r>
            <a:r>
              <a:rPr lang="en-US" altLang="zh-CN" dirty="0"/>
              <a:t> </a:t>
            </a:r>
            <a:r>
              <a:rPr lang="zh-CN" dirty="0"/>
              <a:t>=</a:t>
            </a:r>
            <a:r>
              <a:rPr lang="en-US" altLang="zh-CN" dirty="0"/>
              <a:t> </a:t>
            </a:r>
            <a:r>
              <a:rPr lang="en-US" altLang="zh-CN" b="1" dirty="0"/>
              <a:t>O</a:t>
            </a:r>
            <a:r>
              <a:rPr lang="zh-CN" dirty="0"/>
              <a:t>(g(N))，那么</a:t>
            </a:r>
            <a:endParaRPr lang="zh-CN" dirty="0"/>
          </a:p>
          <a:p>
            <a:r>
              <a:rPr lang="zh-CN" dirty="0"/>
              <a:t>(a)T</a:t>
            </a:r>
            <a:r>
              <a:rPr lang="en-US" altLang="zh-CN" baseline="-25000" dirty="0"/>
              <a:t>1</a:t>
            </a:r>
            <a:r>
              <a:rPr lang="zh-CN" dirty="0"/>
              <a:t>(N) +</a:t>
            </a:r>
            <a:r>
              <a:rPr lang="en-US" altLang="zh-CN" dirty="0"/>
              <a:t> </a:t>
            </a:r>
            <a:r>
              <a:rPr lang="zh-CN" dirty="0"/>
              <a:t>T</a:t>
            </a:r>
            <a:r>
              <a:rPr lang="zh-CN" baseline="-25000" dirty="0"/>
              <a:t>2</a:t>
            </a:r>
            <a:r>
              <a:rPr lang="zh-CN" dirty="0"/>
              <a:t>(N) =</a:t>
            </a:r>
            <a:r>
              <a:rPr lang="en-US" altLang="zh-CN" dirty="0"/>
              <a:t> </a:t>
            </a:r>
            <a:r>
              <a:rPr lang="zh-CN" dirty="0"/>
              <a:t>max(</a:t>
            </a:r>
            <a:r>
              <a:rPr lang="zh-CN" b="1" dirty="0"/>
              <a:t>O</a:t>
            </a:r>
            <a:r>
              <a:rPr lang="zh-CN" dirty="0"/>
              <a:t>(f(N))</a:t>
            </a:r>
            <a:r>
              <a:rPr lang="en-US" altLang="zh-CN" dirty="0"/>
              <a:t>,</a:t>
            </a:r>
            <a:r>
              <a:rPr lang="zh-CN" b="1" dirty="0"/>
              <a:t>O</a:t>
            </a:r>
            <a:r>
              <a:rPr lang="zh-CN" dirty="0"/>
              <a:t>(g(N)))</a:t>
            </a:r>
            <a:endParaRPr lang="zh-CN" dirty="0"/>
          </a:p>
          <a:p>
            <a:r>
              <a:rPr lang="zh-CN" dirty="0"/>
              <a:t>(b)T</a:t>
            </a:r>
            <a:r>
              <a:rPr lang="en-US" altLang="zh-CN" baseline="-25000" dirty="0"/>
              <a:t>1</a:t>
            </a:r>
            <a:r>
              <a:rPr lang="zh-CN" dirty="0"/>
              <a:t>(N)</a:t>
            </a:r>
            <a:r>
              <a:rPr lang="en-US" altLang="zh-CN" dirty="0"/>
              <a:t> </a:t>
            </a:r>
            <a:r>
              <a:rPr lang="zh-CN" dirty="0"/>
              <a:t>*</a:t>
            </a:r>
            <a:r>
              <a:rPr lang="en-US" altLang="zh-CN" dirty="0"/>
              <a:t> </a:t>
            </a:r>
            <a:r>
              <a:rPr lang="zh-CN" dirty="0"/>
              <a:t>T</a:t>
            </a:r>
            <a:r>
              <a:rPr lang="zh-CN" baseline="-25000" dirty="0"/>
              <a:t>2</a:t>
            </a:r>
            <a:r>
              <a:rPr lang="zh-CN" dirty="0"/>
              <a:t>(N)</a:t>
            </a:r>
            <a:r>
              <a:rPr lang="en-US" altLang="zh-CN" dirty="0"/>
              <a:t> </a:t>
            </a:r>
            <a:r>
              <a:rPr lang="zh-CN" dirty="0"/>
              <a:t>=</a:t>
            </a:r>
            <a:r>
              <a:rPr lang="en-US" altLang="zh-CN" dirty="0"/>
              <a:t> </a:t>
            </a:r>
            <a:r>
              <a:rPr lang="en-US" altLang="zh-CN" b="1" dirty="0"/>
              <a:t>O</a:t>
            </a:r>
            <a:r>
              <a:rPr lang="zh-CN" dirty="0"/>
              <a:t>(f(N)</a:t>
            </a:r>
            <a:r>
              <a:rPr lang="en-US" altLang="zh-CN" dirty="0"/>
              <a:t> </a:t>
            </a:r>
            <a:r>
              <a:rPr lang="zh-CN" dirty="0"/>
              <a:t>*</a:t>
            </a:r>
            <a:r>
              <a:rPr lang="en-US" altLang="zh-CN" dirty="0"/>
              <a:t> </a:t>
            </a:r>
            <a:r>
              <a:rPr lang="zh-CN" dirty="0"/>
              <a:t>g(N))</a:t>
            </a:r>
            <a:endParaRPr lang="zh-CN" dirty="0"/>
          </a:p>
          <a:p>
            <a:endParaRPr lang="zh-CN" dirty="0"/>
          </a:p>
          <a:p>
            <a:endParaRPr lang="zh-CN" dirty="0"/>
          </a:p>
          <a:p>
            <a:r>
              <a:rPr lang="zh-CN" b="1" dirty="0"/>
              <a:t>法则2：</a:t>
            </a:r>
            <a:endParaRPr lang="zh-CN" b="1" dirty="0"/>
          </a:p>
          <a:p>
            <a:r>
              <a:rPr lang="zh-CN" dirty="0"/>
              <a:t>如果T(N)是一个k次多项式，则T(N)=</a:t>
            </a:r>
            <a:r>
              <a:rPr lang="en-US" altLang="zh-CN" b="1" dirty="0">
                <a:latin typeface="宋体" panose="02010600030101010101" pitchFamily="2" charset="-122"/>
                <a:ea typeface="宋体" panose="02010600030101010101" pitchFamily="2" charset="-122"/>
                <a:sym typeface="+mn-ea"/>
              </a:rPr>
              <a:t>Θ</a:t>
            </a:r>
            <a:r>
              <a:rPr lang="zh-CN" dirty="0"/>
              <a:t>(N</a:t>
            </a:r>
            <a:r>
              <a:rPr lang="en-US" altLang="zh-CN" baseline="30000" dirty="0"/>
              <a:t>k</a:t>
            </a:r>
            <a:r>
              <a:rPr lang="zh-CN" dirty="0"/>
              <a:t>)。</a:t>
            </a:r>
            <a:endParaRPr lang="zh-CN" dirty="0"/>
          </a:p>
          <a:p>
            <a:endParaRPr lang="zh-CN" dirty="0"/>
          </a:p>
        </p:txBody>
      </p:sp>
      <p:sp>
        <p:nvSpPr>
          <p:cNvPr id="2" name="标题 1"/>
          <p:cNvSpPr>
            <a:spLocks noGrp="1"/>
          </p:cNvSpPr>
          <p:nvPr>
            <p:ph type="title"/>
          </p:nvPr>
        </p:nvSpPr>
        <p:spPr/>
        <p:txBody>
          <a:bodyPr/>
          <a:lstStyle/>
          <a:p>
            <a:r>
              <a:rPr dirty="0"/>
              <a:t>2.1 数学基础</a:t>
            </a:r>
            <a:endParaRPr dirty="0"/>
          </a:p>
        </p:txBody>
      </p:sp>
    </p:spTree>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a:sym typeface="+mn-ea"/>
              </a:rPr>
              <a:t>6.6.2 左式堆的操作</a:t>
            </a:r>
            <a:endParaRPr>
              <a:sym typeface="+mn-ea"/>
            </a:endParaRPr>
          </a:p>
        </p:txBody>
      </p:sp>
      <p:sp>
        <p:nvSpPr>
          <p:cNvPr id="5" name="内容占位符 4"/>
          <p:cNvSpPr/>
          <p:nvPr>
            <p:ph idx="1"/>
          </p:nvPr>
        </p:nvSpPr>
        <p:spPr/>
        <p:txBody>
          <a:bodyPr>
            <a:normAutofit lnSpcReduction="20000"/>
          </a:bodyPr>
          <a:p>
            <a:r>
              <a:rPr lang="zh-CN" altLang="en-US"/>
              <a:t>执行合并的时间与右路径的长的和成正比，因为在递归调用期间对每一个被访问的节点执行的是常数工</a:t>
            </a:r>
            <a:endParaRPr lang="zh-CN" altLang="en-US"/>
          </a:p>
          <a:p>
            <a:r>
              <a:rPr lang="zh-CN" altLang="en-US"/>
              <a:t>作量。因此，我们得到合并两个左式堆的时间界为</a:t>
            </a:r>
            <a:r>
              <a:rPr lang="zh-CN" altLang="en-US" b="1"/>
              <a:t>O</a:t>
            </a:r>
            <a:r>
              <a:rPr lang="zh-CN" altLang="en-US"/>
              <a:t>(logN)。我们也可以分两趟来非递归地实施该操作。</a:t>
            </a:r>
            <a:endParaRPr lang="zh-CN" altLang="en-US"/>
          </a:p>
          <a:p>
            <a:r>
              <a:rPr lang="zh-CN" altLang="en-US"/>
              <a:t>在第一趟，我们通过合并两个堆的右路径建立一棵新的树。为此，我们以排序的顺序安排H</a:t>
            </a:r>
            <a:r>
              <a:rPr lang="en-US" altLang="zh-CN" baseline="-25000"/>
              <a:t>1</a:t>
            </a:r>
            <a:r>
              <a:rPr lang="zh-CN" altLang="en-US"/>
              <a:t>和H</a:t>
            </a:r>
            <a:r>
              <a:rPr lang="zh-CN" altLang="en-US" baseline="-25000"/>
              <a:t>2</a:t>
            </a:r>
            <a:r>
              <a:rPr lang="zh-CN" altLang="en-US"/>
              <a:t>右路径</a:t>
            </a:r>
            <a:endParaRPr lang="zh-CN" altLang="en-US"/>
          </a:p>
          <a:p>
            <a:r>
              <a:rPr lang="zh-CN" altLang="en-US"/>
              <a:t>上的节点，保持它们各自的左儿子不变。在我们的例子中，新的右路径是3，6，7，8，18，而最后得到</a:t>
            </a:r>
            <a:endParaRPr lang="zh-CN" altLang="en-US"/>
          </a:p>
          <a:p>
            <a:r>
              <a:rPr lang="zh-CN" altLang="en-US"/>
              <a:t>的树表示在图6-28中。第二趟构成堆，儿子的交换工作在左式堆性质被破坏的那些节点上进行。在图6-</a:t>
            </a:r>
            <a:endParaRPr lang="zh-CN" altLang="en-US"/>
          </a:p>
          <a:p>
            <a:r>
              <a:rPr lang="zh-CN" altLang="en-US"/>
              <a:t>28中，在节点7和3有一次交换，并得到与前面相同的树。非递归的做法更容易理解，但编程困难。我们</a:t>
            </a:r>
            <a:endParaRPr lang="zh-CN" altLang="en-US"/>
          </a:p>
          <a:p>
            <a:r>
              <a:rPr lang="zh-CN" altLang="en-US"/>
              <a:t>留给读者去证明：递归过程和非递归过程的结果是相同的。</a:t>
            </a:r>
            <a:endParaRPr lang="zh-CN" altLang="en-US"/>
          </a:p>
        </p:txBody>
      </p:sp>
    </p:spTree>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a:sym typeface="+mn-ea"/>
              </a:rPr>
              <a:t>6.6.2 左式堆的操作</a:t>
            </a:r>
            <a:endParaRPr>
              <a:sym typeface="+mn-ea"/>
            </a:endParaRPr>
          </a:p>
        </p:txBody>
      </p:sp>
      <p:pic>
        <p:nvPicPr>
          <p:cNvPr id="3" name="图片 2"/>
          <p:cNvPicPr>
            <a:picLocks noChangeAspect="1"/>
          </p:cNvPicPr>
          <p:nvPr/>
        </p:nvPicPr>
        <p:blipFill>
          <a:blip r:embed="rId1"/>
          <a:stretch>
            <a:fillRect/>
          </a:stretch>
        </p:blipFill>
        <p:spPr>
          <a:xfrm>
            <a:off x="3633470" y="2347595"/>
            <a:ext cx="4924425" cy="2162175"/>
          </a:xfrm>
          <a:prstGeom prst="rect">
            <a:avLst/>
          </a:prstGeom>
        </p:spPr>
      </p:pic>
      <p:pic>
        <p:nvPicPr>
          <p:cNvPr id="4" name="内容占位符 3"/>
          <p:cNvPicPr>
            <a:picLocks noChangeAspect="1"/>
          </p:cNvPicPr>
          <p:nvPr>
            <p:ph idx="1"/>
          </p:nvPr>
        </p:nvPicPr>
        <p:blipFill>
          <a:blip r:embed="rId2"/>
          <a:stretch>
            <a:fillRect/>
          </a:stretch>
        </p:blipFill>
        <p:spPr>
          <a:xfrm>
            <a:off x="4561205" y="5347970"/>
            <a:ext cx="2476500" cy="295275"/>
          </a:xfrm>
          <a:prstGeom prst="rect">
            <a:avLst/>
          </a:prstGeom>
        </p:spPr>
      </p:pic>
    </p:spTree>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a:sym typeface="+mn-ea"/>
              </a:rPr>
              <a:t>6.6.2 左式堆的操作</a:t>
            </a:r>
            <a:endParaRPr>
              <a:sym typeface="+mn-ea"/>
            </a:endParaRPr>
          </a:p>
        </p:txBody>
      </p:sp>
      <p:pic>
        <p:nvPicPr>
          <p:cNvPr id="5" name="图片 4"/>
          <p:cNvPicPr>
            <a:picLocks noChangeAspect="1"/>
          </p:cNvPicPr>
          <p:nvPr/>
        </p:nvPicPr>
        <p:blipFill>
          <a:blip r:embed="rId1"/>
          <a:stretch>
            <a:fillRect/>
          </a:stretch>
        </p:blipFill>
        <p:spPr>
          <a:xfrm>
            <a:off x="3181350" y="2004695"/>
            <a:ext cx="5829300" cy="2847975"/>
          </a:xfrm>
          <a:prstGeom prst="rect">
            <a:avLst/>
          </a:prstGeom>
        </p:spPr>
      </p:pic>
      <p:pic>
        <p:nvPicPr>
          <p:cNvPr id="7" name="内容占位符 6"/>
          <p:cNvPicPr>
            <a:picLocks noChangeAspect="1"/>
          </p:cNvPicPr>
          <p:nvPr>
            <p:ph idx="1"/>
          </p:nvPr>
        </p:nvPicPr>
        <p:blipFill>
          <a:blip r:embed="rId2"/>
          <a:stretch>
            <a:fillRect/>
          </a:stretch>
        </p:blipFill>
        <p:spPr>
          <a:xfrm>
            <a:off x="4257040" y="5521960"/>
            <a:ext cx="2914650" cy="342900"/>
          </a:xfrm>
          <a:prstGeom prst="rect">
            <a:avLst/>
          </a:prstGeom>
        </p:spPr>
      </p:pic>
    </p:spTree>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a:sym typeface="+mn-ea"/>
              </a:rPr>
              <a:t>6.6.2 左式堆的操作</a:t>
            </a:r>
            <a:endParaRPr>
              <a:sym typeface="+mn-ea"/>
            </a:endParaRPr>
          </a:p>
        </p:txBody>
      </p:sp>
      <p:pic>
        <p:nvPicPr>
          <p:cNvPr id="6" name="内容占位符 5"/>
          <p:cNvPicPr>
            <a:picLocks noChangeAspect="1"/>
          </p:cNvPicPr>
          <p:nvPr>
            <p:ph idx="1"/>
          </p:nvPr>
        </p:nvPicPr>
        <p:blipFill>
          <a:blip r:embed="rId1"/>
          <a:stretch>
            <a:fillRect/>
          </a:stretch>
        </p:blipFill>
        <p:spPr>
          <a:xfrm>
            <a:off x="3124200" y="2070100"/>
            <a:ext cx="5943600" cy="3152775"/>
          </a:xfrm>
          <a:prstGeom prst="rect">
            <a:avLst/>
          </a:prstGeom>
        </p:spPr>
      </p:pic>
      <p:pic>
        <p:nvPicPr>
          <p:cNvPr id="8" name="图片 7"/>
          <p:cNvPicPr>
            <a:picLocks noChangeAspect="1"/>
          </p:cNvPicPr>
          <p:nvPr/>
        </p:nvPicPr>
        <p:blipFill>
          <a:blip r:embed="rId2"/>
          <a:stretch>
            <a:fillRect/>
          </a:stretch>
        </p:blipFill>
        <p:spPr>
          <a:xfrm>
            <a:off x="4159885" y="5601970"/>
            <a:ext cx="3419475" cy="419100"/>
          </a:xfrm>
          <a:prstGeom prst="rect">
            <a:avLst/>
          </a:prstGeom>
        </p:spPr>
      </p:pic>
    </p:spTree>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a:sym typeface="+mn-ea"/>
              </a:rPr>
              <a:t>6.6.2 左式堆的操作</a:t>
            </a:r>
            <a:endParaRPr>
              <a:sym typeface="+mn-ea"/>
            </a:endParaRPr>
          </a:p>
        </p:txBody>
      </p:sp>
      <p:sp>
        <p:nvSpPr>
          <p:cNvPr id="4" name="内容占位符 3"/>
          <p:cNvSpPr/>
          <p:nvPr>
            <p:ph idx="1"/>
          </p:nvPr>
        </p:nvSpPr>
        <p:spPr/>
        <p:txBody>
          <a:bodyPr/>
          <a:p>
            <a:r>
              <a:rPr lang="zh-CN" altLang="en-US"/>
              <a:t>上面提到，我们可以通过把被插</a:t>
            </a:r>
            <a:r>
              <a:rPr lang="zh-CN" altLang="en-US">
                <a:sym typeface="+mn-ea"/>
              </a:rPr>
              <a:t>入</a:t>
            </a:r>
            <a:r>
              <a:rPr lang="zh-CN" altLang="en-US"/>
              <a:t>项看成单节点堆并执行一次Merge来完成插</a:t>
            </a:r>
            <a:r>
              <a:rPr lang="zh-CN" altLang="en-US">
                <a:sym typeface="+mn-ea"/>
              </a:rPr>
              <a:t>入</a:t>
            </a:r>
            <a:r>
              <a:rPr lang="zh-CN" altLang="en-US"/>
              <a:t>。为了执行DeleteMin， </a:t>
            </a:r>
            <a:endParaRPr lang="zh-CN" altLang="en-US"/>
          </a:p>
          <a:p>
            <a:r>
              <a:rPr lang="zh-CN" altLang="en-US"/>
              <a:t>只要除掉根而得到两个堆，然后再将这两个堆合并。因此，执行一次DeleteMin的时间为</a:t>
            </a:r>
            <a:r>
              <a:rPr lang="zh-CN" altLang="en-US" b="1"/>
              <a:t>O</a:t>
            </a:r>
            <a:r>
              <a:rPr lang="zh-CN" altLang="en-US"/>
              <a:t>(logN)。这两</a:t>
            </a:r>
            <a:endParaRPr lang="zh-CN" altLang="en-US"/>
          </a:p>
          <a:p>
            <a:r>
              <a:rPr lang="zh-CN" altLang="en-US"/>
              <a:t>个例程在图6-29和图6-30中给出。DeleteMin可以写成宏，它调用DeleteMin1和FindMin。我们把它留</a:t>
            </a:r>
            <a:endParaRPr lang="zh-CN" altLang="en-US"/>
          </a:p>
          <a:p>
            <a:r>
              <a:rPr lang="zh-CN" altLang="en-US"/>
              <a:t>作读者的一道练习题。</a:t>
            </a:r>
            <a:endParaRPr lang="zh-CN" altLang="en-US"/>
          </a:p>
        </p:txBody>
      </p:sp>
      <p:pic>
        <p:nvPicPr>
          <p:cNvPr id="7" name="图片 6"/>
          <p:cNvPicPr>
            <a:picLocks noChangeAspect="1"/>
          </p:cNvPicPr>
          <p:nvPr/>
        </p:nvPicPr>
        <p:blipFill>
          <a:blip r:embed="rId1"/>
          <a:stretch>
            <a:fillRect/>
          </a:stretch>
        </p:blipFill>
        <p:spPr>
          <a:xfrm>
            <a:off x="3176905" y="3376295"/>
            <a:ext cx="5838825" cy="2876550"/>
          </a:xfrm>
          <a:prstGeom prst="rect">
            <a:avLst/>
          </a:prstGeom>
        </p:spPr>
      </p:pic>
      <p:pic>
        <p:nvPicPr>
          <p:cNvPr id="9" name="图片 8"/>
          <p:cNvPicPr>
            <a:picLocks noChangeAspect="1"/>
          </p:cNvPicPr>
          <p:nvPr/>
        </p:nvPicPr>
        <p:blipFill>
          <a:blip r:embed="rId2"/>
          <a:stretch>
            <a:fillRect/>
          </a:stretch>
        </p:blipFill>
        <p:spPr>
          <a:xfrm>
            <a:off x="4529455" y="6422390"/>
            <a:ext cx="2343150" cy="285750"/>
          </a:xfrm>
          <a:prstGeom prst="rect">
            <a:avLst/>
          </a:prstGeom>
        </p:spPr>
      </p:pic>
    </p:spTree>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a:sym typeface="+mn-ea"/>
              </a:rPr>
              <a:t>6.6.2 左式堆的操作</a:t>
            </a:r>
            <a:endParaRPr>
              <a:sym typeface="+mn-ea"/>
            </a:endParaRPr>
          </a:p>
        </p:txBody>
      </p:sp>
      <p:pic>
        <p:nvPicPr>
          <p:cNvPr id="3" name="内容占位符 2"/>
          <p:cNvPicPr>
            <a:picLocks noChangeAspect="1"/>
          </p:cNvPicPr>
          <p:nvPr>
            <p:ph idx="1"/>
          </p:nvPr>
        </p:nvPicPr>
        <p:blipFill>
          <a:blip r:embed="rId1"/>
          <a:stretch>
            <a:fillRect/>
          </a:stretch>
        </p:blipFill>
        <p:spPr>
          <a:xfrm>
            <a:off x="3333750" y="1884680"/>
            <a:ext cx="5524500" cy="3552825"/>
          </a:xfrm>
          <a:prstGeom prst="rect">
            <a:avLst/>
          </a:prstGeom>
        </p:spPr>
      </p:pic>
      <p:pic>
        <p:nvPicPr>
          <p:cNvPr id="5" name="图片 4"/>
          <p:cNvPicPr>
            <a:picLocks noChangeAspect="1"/>
          </p:cNvPicPr>
          <p:nvPr/>
        </p:nvPicPr>
        <p:blipFill>
          <a:blip r:embed="rId2"/>
          <a:stretch>
            <a:fillRect/>
          </a:stretch>
        </p:blipFill>
        <p:spPr>
          <a:xfrm>
            <a:off x="4191000" y="5764530"/>
            <a:ext cx="2962275" cy="381000"/>
          </a:xfrm>
          <a:prstGeom prst="rect">
            <a:avLst/>
          </a:prstGeom>
        </p:spPr>
      </p:pic>
    </p:spTree>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a:sym typeface="+mn-ea"/>
              </a:rPr>
              <a:t>6.6.2 左式堆的操作</a:t>
            </a:r>
            <a:endParaRPr>
              <a:sym typeface="+mn-ea"/>
            </a:endParaRPr>
          </a:p>
        </p:txBody>
      </p:sp>
      <p:sp>
        <p:nvSpPr>
          <p:cNvPr id="4" name="内容占位符 3"/>
          <p:cNvSpPr/>
          <p:nvPr>
            <p:ph idx="1"/>
          </p:nvPr>
        </p:nvSpPr>
        <p:spPr/>
        <p:txBody>
          <a:bodyPr/>
          <a:p>
            <a:r>
              <a:rPr lang="zh-CN" altLang="en-US"/>
              <a:t>最后，我们可以通过建立一个二叉堆(显然用指针实现)而以</a:t>
            </a:r>
            <a:r>
              <a:rPr lang="zh-CN" altLang="en-US" b="1"/>
              <a:t>O</a:t>
            </a:r>
            <a:r>
              <a:rPr lang="zh-CN" altLang="en-US"/>
              <a:t>(N)时间建立一个左式堆。尽管二叉堆显然</a:t>
            </a:r>
            <a:endParaRPr lang="zh-CN" altLang="en-US"/>
          </a:p>
          <a:p>
            <a:r>
              <a:rPr lang="zh-CN" altLang="en-US"/>
              <a:t>是左式的，但它未必是最佳解决方案，因为我们得到的堆可能是最差的左式堆。不仅如此，以相反的层</a:t>
            </a:r>
            <a:endParaRPr lang="zh-CN" altLang="en-US"/>
          </a:p>
          <a:p>
            <a:r>
              <a:rPr lang="zh-CN" altLang="en-US"/>
              <a:t>序遍历树也不像用指针那么容易。BuildHeap的效果可以通过递归地建立左右子树然后将根下滤而得到。</a:t>
            </a:r>
            <a:endParaRPr lang="zh-CN" altLang="en-US"/>
          </a:p>
          <a:p>
            <a:r>
              <a:rPr lang="zh-CN" altLang="en-US"/>
              <a:t>练习中包括另外一个解决方案。</a:t>
            </a:r>
            <a:endParaRPr lang="zh-CN" altLang="en-US"/>
          </a:p>
        </p:txBody>
      </p:sp>
    </p:spTree>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a:sym typeface="+mn-ea"/>
              </a:rPr>
              <a:t>6.7 斜堆</a:t>
            </a:r>
            <a:endParaRPr>
              <a:sym typeface="+mn-ea"/>
            </a:endParaRPr>
          </a:p>
        </p:txBody>
      </p:sp>
      <p:sp>
        <p:nvSpPr>
          <p:cNvPr id="4" name="内容占位符 3"/>
          <p:cNvSpPr/>
          <p:nvPr>
            <p:ph idx="1"/>
          </p:nvPr>
        </p:nvSpPr>
        <p:spPr/>
        <p:txBody>
          <a:bodyPr/>
          <a:p>
            <a:r>
              <a:rPr lang="zh-CN" altLang="en-US">
                <a:solidFill>
                  <a:srgbClr val="FF0000"/>
                </a:solidFill>
              </a:rPr>
              <a:t>斜堆</a:t>
            </a:r>
            <a:r>
              <a:rPr lang="zh-CN" altLang="en-US"/>
              <a:t>(skew heap)是</a:t>
            </a:r>
            <a:r>
              <a:rPr lang="zh-CN" altLang="en-US">
                <a:solidFill>
                  <a:srgbClr val="FF0000"/>
                </a:solidFill>
              </a:rPr>
              <a:t>左式堆的自调节形式</a:t>
            </a:r>
            <a:r>
              <a:rPr lang="zh-CN" altLang="en-US"/>
              <a:t>，实现起来极其简单。斜堆和左式堆间的关系类似于伸展树和</a:t>
            </a:r>
            <a:endParaRPr lang="zh-CN" altLang="en-US"/>
          </a:p>
          <a:p>
            <a:r>
              <a:rPr lang="zh-CN" altLang="en-US"/>
              <a:t>AVL树间的关系。</a:t>
            </a:r>
            <a:r>
              <a:rPr lang="zh-CN" altLang="en-US">
                <a:solidFill>
                  <a:srgbClr val="FF0000"/>
                </a:solidFill>
              </a:rPr>
              <a:t>斜堆是具有堆序的二叉树，但是不存在对树的结构限制</a:t>
            </a:r>
            <a:r>
              <a:rPr lang="zh-CN" altLang="en-US"/>
              <a:t>。不同于左式堆，关于任意节</a:t>
            </a:r>
            <a:endParaRPr lang="zh-CN" altLang="en-US"/>
          </a:p>
          <a:p>
            <a:r>
              <a:rPr lang="zh-CN" altLang="en-US"/>
              <a:t>点的</a:t>
            </a:r>
            <a:r>
              <a:rPr lang="zh-CN" altLang="en-US">
                <a:solidFill>
                  <a:srgbClr val="FF0000"/>
                </a:solidFill>
              </a:rPr>
              <a:t>零路径长的任何信息都不保留</a:t>
            </a:r>
            <a:r>
              <a:rPr lang="zh-CN" altLang="en-US"/>
              <a:t>。斜堆的右路径在任何时刻都可以任意长，因此，所有操作的最坏情</a:t>
            </a:r>
            <a:endParaRPr lang="zh-CN" altLang="en-US"/>
          </a:p>
          <a:p>
            <a:r>
              <a:rPr lang="zh-CN" altLang="en-US"/>
              <a:t>形运行时间均为</a:t>
            </a:r>
            <a:r>
              <a:rPr lang="zh-CN" altLang="en-US" b="1"/>
              <a:t>O</a:t>
            </a:r>
            <a:r>
              <a:rPr lang="zh-CN" altLang="en-US"/>
              <a:t>(N)。然而，正如同伸展树一样，可以证明(见第11章)任意</a:t>
            </a:r>
            <a:r>
              <a:rPr lang="en-US" altLang="zh-CN"/>
              <a:t>M</a:t>
            </a:r>
            <a:r>
              <a:rPr lang="zh-CN" altLang="en-US"/>
              <a:t>次连续操作，总的最坏情</a:t>
            </a:r>
            <a:endParaRPr lang="zh-CN" altLang="en-US"/>
          </a:p>
          <a:p>
            <a:r>
              <a:rPr lang="zh-CN" altLang="en-US"/>
              <a:t>形运行时间是</a:t>
            </a:r>
            <a:r>
              <a:rPr lang="zh-CN" altLang="en-US" b="1"/>
              <a:t>O</a:t>
            </a:r>
            <a:r>
              <a:rPr lang="zh-CN" altLang="en-US"/>
              <a:t>(MlogN)。因此，斜堆每次操作的摊还时间(amortized cost)为</a:t>
            </a:r>
            <a:r>
              <a:rPr lang="zh-CN" altLang="en-US" b="1"/>
              <a:t>O</a:t>
            </a:r>
            <a:r>
              <a:rPr lang="zh-CN" altLang="en-US"/>
              <a:t>(logN) 。</a:t>
            </a:r>
            <a:endParaRPr lang="zh-CN" altLang="en-US"/>
          </a:p>
        </p:txBody>
      </p:sp>
    </p:spTree>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a:sym typeface="+mn-ea"/>
              </a:rPr>
              <a:t>6.7 斜堆</a:t>
            </a:r>
            <a:endParaRPr>
              <a:sym typeface="+mn-ea"/>
            </a:endParaRPr>
          </a:p>
        </p:txBody>
      </p:sp>
      <p:sp>
        <p:nvSpPr>
          <p:cNvPr id="4" name="内容占位符 3"/>
          <p:cNvSpPr/>
          <p:nvPr>
            <p:ph idx="1"/>
          </p:nvPr>
        </p:nvSpPr>
        <p:spPr/>
        <p:txBody>
          <a:bodyPr>
            <a:normAutofit lnSpcReduction="20000"/>
          </a:bodyPr>
          <a:p>
            <a:r>
              <a:rPr lang="zh-CN" altLang="en-US"/>
              <a:t>与左式堆相同，斜堆的基本操作也是</a:t>
            </a:r>
            <a:r>
              <a:rPr lang="zh-CN" altLang="en-US">
                <a:solidFill>
                  <a:srgbClr val="FF0000"/>
                </a:solidFill>
              </a:rPr>
              <a:t>合并操作</a:t>
            </a:r>
            <a:r>
              <a:rPr lang="zh-CN" altLang="en-US"/>
              <a:t>。这个Merge例程还是递归的，我们执行与以前完全相同</a:t>
            </a:r>
            <a:endParaRPr lang="zh-CN" altLang="en-US"/>
          </a:p>
          <a:p>
            <a:r>
              <a:rPr lang="zh-CN" altLang="en-US"/>
              <a:t>的操作，但有一个例外，即：对于左式堆，我们查看是否左儿子和右儿子满足左式堆堆序性质并交换那</a:t>
            </a:r>
            <a:endParaRPr lang="zh-CN" altLang="en-US"/>
          </a:p>
          <a:p>
            <a:r>
              <a:rPr lang="zh-CN" altLang="en-US"/>
              <a:t>些不满足该性质者；但对于斜堆，除了这些右路径上所有节点的最大者不交换它们的左右儿子外，</a:t>
            </a:r>
            <a:r>
              <a:rPr lang="zh-CN" altLang="en-US">
                <a:solidFill>
                  <a:srgbClr val="FF0000"/>
                </a:solidFill>
              </a:rPr>
              <a:t>交换</a:t>
            </a:r>
            <a:endParaRPr lang="zh-CN" altLang="en-US">
              <a:solidFill>
                <a:srgbClr val="FF0000"/>
              </a:solidFill>
            </a:endParaRPr>
          </a:p>
          <a:p>
            <a:r>
              <a:rPr lang="zh-CN" altLang="en-US">
                <a:solidFill>
                  <a:srgbClr val="FF0000"/>
                </a:solidFill>
              </a:rPr>
              <a:t>是无条件的</a:t>
            </a:r>
            <a:r>
              <a:rPr lang="zh-CN" altLang="en-US"/>
              <a:t>。这个例外就是在自然递归实现时所发生的现象，因此它实际上根本不是特殊情形。不仅如</a:t>
            </a:r>
            <a:endParaRPr lang="zh-CN" altLang="en-US"/>
          </a:p>
          <a:p>
            <a:r>
              <a:rPr lang="zh-CN" altLang="en-US"/>
              <a:t>此，证明时间界也是不必要的，但是，由于该节点肯定没有右儿子，因此执行交换是愚蠢的。(在我们</a:t>
            </a:r>
            <a:endParaRPr lang="zh-CN" altLang="en-US"/>
          </a:p>
          <a:p>
            <a:r>
              <a:rPr lang="zh-CN" altLang="en-US"/>
              <a:t>的例子中，该节点没有儿子，因此我们不必为此担心。)另外，仍设我们的输入是与前面相同的两个堆，</a:t>
            </a:r>
            <a:endParaRPr lang="zh-CN" altLang="en-US"/>
          </a:p>
          <a:p>
            <a:r>
              <a:rPr lang="zh-CN" altLang="en-US"/>
              <a:t>见图6-31。</a:t>
            </a:r>
            <a:endParaRPr lang="zh-CN" altLang="en-US"/>
          </a:p>
        </p:txBody>
      </p:sp>
      <p:pic>
        <p:nvPicPr>
          <p:cNvPr id="3" name="图片 2"/>
          <p:cNvPicPr>
            <a:picLocks noChangeAspect="1"/>
          </p:cNvPicPr>
          <p:nvPr/>
        </p:nvPicPr>
        <p:blipFill>
          <a:blip r:embed="rId1"/>
          <a:stretch>
            <a:fillRect/>
          </a:stretch>
        </p:blipFill>
        <p:spPr>
          <a:xfrm>
            <a:off x="3302635" y="4192270"/>
            <a:ext cx="5334000" cy="2000250"/>
          </a:xfrm>
          <a:prstGeom prst="rect">
            <a:avLst/>
          </a:prstGeom>
        </p:spPr>
      </p:pic>
      <p:pic>
        <p:nvPicPr>
          <p:cNvPr id="5" name="图片 4"/>
          <p:cNvPicPr>
            <a:picLocks noChangeAspect="1"/>
          </p:cNvPicPr>
          <p:nvPr/>
        </p:nvPicPr>
        <p:blipFill>
          <a:blip r:embed="rId2"/>
          <a:stretch>
            <a:fillRect/>
          </a:stretch>
        </p:blipFill>
        <p:spPr>
          <a:xfrm>
            <a:off x="4688840" y="6422390"/>
            <a:ext cx="2390775" cy="323850"/>
          </a:xfrm>
          <a:prstGeom prst="rect">
            <a:avLst/>
          </a:prstGeom>
        </p:spPr>
      </p:pic>
    </p:spTree>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a:sym typeface="+mn-ea"/>
              </a:rPr>
              <a:t>6.7 斜堆</a:t>
            </a:r>
            <a:endParaRPr>
              <a:sym typeface="+mn-ea"/>
            </a:endParaRPr>
          </a:p>
        </p:txBody>
      </p:sp>
      <p:sp>
        <p:nvSpPr>
          <p:cNvPr id="4" name="内容占位符 3"/>
          <p:cNvSpPr/>
          <p:nvPr>
            <p:ph idx="1"/>
          </p:nvPr>
        </p:nvSpPr>
        <p:spPr/>
        <p:txBody>
          <a:bodyPr>
            <a:normAutofit lnSpcReduction="20000"/>
          </a:bodyPr>
          <a:p>
            <a:r>
              <a:rPr lang="zh-CN" altLang="en-US"/>
              <a:t>如果我们递归地将H</a:t>
            </a:r>
            <a:r>
              <a:rPr lang="en-US" altLang="zh-CN" baseline="-25000"/>
              <a:t>2</a:t>
            </a:r>
            <a:r>
              <a:rPr lang="zh-CN" altLang="en-US"/>
              <a:t>与H</a:t>
            </a:r>
            <a:r>
              <a:rPr lang="en-US" altLang="zh-CN" baseline="-25000"/>
              <a:t>1</a:t>
            </a:r>
            <a:r>
              <a:rPr lang="zh-CN" altLang="en-US"/>
              <a:t>中根在8处的子堆合并，那么我们将得到图6-32中的堆</a:t>
            </a:r>
            <a:endParaRPr lang="zh-CN" altLang="en-US"/>
          </a:p>
        </p:txBody>
      </p:sp>
      <p:pic>
        <p:nvPicPr>
          <p:cNvPr id="6" name="图片 5"/>
          <p:cNvPicPr>
            <a:picLocks noChangeAspect="1"/>
          </p:cNvPicPr>
          <p:nvPr/>
        </p:nvPicPr>
        <p:blipFill>
          <a:blip r:embed="rId1"/>
          <a:stretch>
            <a:fillRect/>
          </a:stretch>
        </p:blipFill>
        <p:spPr>
          <a:xfrm>
            <a:off x="3187065" y="2390775"/>
            <a:ext cx="5648325" cy="2809875"/>
          </a:xfrm>
          <a:prstGeom prst="rect">
            <a:avLst/>
          </a:prstGeom>
        </p:spPr>
      </p:pic>
      <p:pic>
        <p:nvPicPr>
          <p:cNvPr id="7" name="图片 6"/>
          <p:cNvPicPr>
            <a:picLocks noChangeAspect="1"/>
          </p:cNvPicPr>
          <p:nvPr/>
        </p:nvPicPr>
        <p:blipFill>
          <a:blip r:embed="rId2"/>
          <a:stretch>
            <a:fillRect/>
          </a:stretch>
        </p:blipFill>
        <p:spPr>
          <a:xfrm>
            <a:off x="4216400" y="5694680"/>
            <a:ext cx="3419475" cy="266700"/>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fontScale="90000" lnSpcReduction="10000"/>
          </a:bodyPr>
          <a:lstStyle/>
          <a:p>
            <a:r>
              <a:rPr lang="zh-CN" b="1" dirty="0"/>
              <a:t>法则3：</a:t>
            </a:r>
            <a:endParaRPr lang="zh-CN" b="1" dirty="0"/>
          </a:p>
          <a:p>
            <a:r>
              <a:rPr lang="zh-CN" dirty="0"/>
              <a:t>对任意常数k，log</a:t>
            </a:r>
            <a:r>
              <a:rPr lang="en-US" altLang="zh-CN" baseline="30000" dirty="0"/>
              <a:t>k</a:t>
            </a:r>
            <a:r>
              <a:rPr lang="en-US" altLang="zh-CN" dirty="0"/>
              <a:t>N </a:t>
            </a:r>
            <a:r>
              <a:rPr lang="zh-CN" dirty="0"/>
              <a:t>=</a:t>
            </a:r>
            <a:r>
              <a:rPr lang="en-US" altLang="zh-CN" dirty="0"/>
              <a:t> </a:t>
            </a:r>
            <a:r>
              <a:rPr lang="zh-CN" b="1" dirty="0"/>
              <a:t>O</a:t>
            </a:r>
            <a:r>
              <a:rPr lang="zh-CN" dirty="0"/>
              <a:t>(N)。它告诉我们</a:t>
            </a:r>
            <a:r>
              <a:rPr lang="zh-CN" dirty="0">
                <a:solidFill>
                  <a:srgbClr val="FF0000"/>
                </a:solidFill>
              </a:rPr>
              <a:t>对数增长得非常缓慢</a:t>
            </a:r>
            <a:r>
              <a:rPr lang="zh-CN" dirty="0"/>
              <a:t>。</a:t>
            </a:r>
            <a:endParaRPr lang="zh-CN" dirty="0"/>
          </a:p>
          <a:p>
            <a:endParaRPr lang="zh-CN" dirty="0"/>
          </a:p>
          <a:p>
            <a:r>
              <a:rPr lang="zh-CN" dirty="0"/>
              <a:t>这些信息是以按照增长率对大部分常见的函数进行分类(见图2-1)。</a:t>
            </a:r>
            <a:endParaRPr lang="zh-CN" dirty="0"/>
          </a:p>
          <a:p>
            <a:endParaRPr lang="zh-CN" dirty="0"/>
          </a:p>
          <a:p>
            <a:endParaRPr lang="zh-CN" dirty="0"/>
          </a:p>
          <a:p>
            <a:endParaRPr lang="zh-CN" dirty="0"/>
          </a:p>
          <a:p>
            <a:endParaRPr lang="zh-CN" dirty="0"/>
          </a:p>
          <a:p>
            <a:endParaRPr lang="zh-CN" dirty="0"/>
          </a:p>
          <a:p>
            <a:endParaRPr lang="zh-CN" dirty="0"/>
          </a:p>
          <a:p>
            <a:endParaRPr lang="zh-CN" dirty="0"/>
          </a:p>
          <a:p>
            <a:endParaRPr lang="zh-CN" dirty="0"/>
          </a:p>
          <a:p>
            <a:r>
              <a:rPr lang="en-US" altLang="zh-CN" dirty="0"/>
              <a:t>							      </a:t>
            </a:r>
            <a:r>
              <a:rPr lang="zh-CN" dirty="0"/>
              <a:t>英文版截图</a:t>
            </a:r>
            <a:endParaRPr lang="zh-CN" dirty="0"/>
          </a:p>
        </p:txBody>
      </p:sp>
      <p:sp>
        <p:nvSpPr>
          <p:cNvPr id="2" name="标题 1"/>
          <p:cNvSpPr>
            <a:spLocks noGrp="1"/>
          </p:cNvSpPr>
          <p:nvPr>
            <p:ph type="title"/>
          </p:nvPr>
        </p:nvSpPr>
        <p:spPr/>
        <p:txBody>
          <a:bodyPr/>
          <a:lstStyle/>
          <a:p>
            <a:r>
              <a:rPr dirty="0"/>
              <a:t>2.1 数学基础</a:t>
            </a:r>
            <a:endParaRPr dirty="0"/>
          </a:p>
        </p:txBody>
      </p:sp>
      <p:pic>
        <p:nvPicPr>
          <p:cNvPr id="5" name="图片 4"/>
          <p:cNvPicPr>
            <a:picLocks noChangeAspect="1"/>
          </p:cNvPicPr>
          <p:nvPr/>
        </p:nvPicPr>
        <p:blipFill>
          <a:blip r:embed="rId1"/>
          <a:stretch>
            <a:fillRect/>
          </a:stretch>
        </p:blipFill>
        <p:spPr>
          <a:xfrm>
            <a:off x="3379470" y="3239770"/>
            <a:ext cx="2186940" cy="2660650"/>
          </a:xfrm>
          <a:prstGeom prst="rect">
            <a:avLst/>
          </a:prstGeom>
        </p:spPr>
      </p:pic>
      <p:pic>
        <p:nvPicPr>
          <p:cNvPr id="6" name="图片 5"/>
          <p:cNvPicPr>
            <a:picLocks noChangeAspect="1"/>
          </p:cNvPicPr>
          <p:nvPr/>
        </p:nvPicPr>
        <p:blipFill>
          <a:blip r:embed="rId2"/>
          <a:stretch>
            <a:fillRect/>
          </a:stretch>
        </p:blipFill>
        <p:spPr>
          <a:xfrm>
            <a:off x="7191375" y="3239770"/>
            <a:ext cx="2438400" cy="2466975"/>
          </a:xfrm>
          <a:prstGeom prst="rect">
            <a:avLst/>
          </a:prstGeom>
        </p:spPr>
      </p:pic>
    </p:spTree>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a:sym typeface="+mn-ea"/>
              </a:rPr>
              <a:t>6.7 斜堆</a:t>
            </a:r>
            <a:endParaRPr>
              <a:sym typeface="+mn-ea"/>
            </a:endParaRPr>
          </a:p>
        </p:txBody>
      </p:sp>
      <p:sp>
        <p:nvSpPr>
          <p:cNvPr id="4" name="内容占位符 3"/>
          <p:cNvSpPr/>
          <p:nvPr>
            <p:ph idx="1"/>
          </p:nvPr>
        </p:nvSpPr>
        <p:spPr/>
        <p:txBody>
          <a:bodyPr>
            <a:normAutofit lnSpcReduction="10000"/>
          </a:bodyPr>
          <a:p>
            <a:r>
              <a:rPr lang="zh-CN" altLang="en-US"/>
              <a:t>这也是递归地完成的，因此，根据递归的第三个法则(见1.3节)我们不必担心它是如何得到的。这个堆</a:t>
            </a:r>
            <a:endParaRPr lang="zh-CN" altLang="en-US"/>
          </a:p>
          <a:p>
            <a:r>
              <a:rPr lang="zh-CN" altLang="en-US"/>
              <a:t>碰巧是左式的，不过不能保证情况总是如此。我们使这个堆成为H</a:t>
            </a:r>
            <a:r>
              <a:rPr lang="en-US" altLang="zh-CN" baseline="-25000"/>
              <a:t>1</a:t>
            </a:r>
            <a:r>
              <a:rPr lang="zh-CN" altLang="en-US"/>
              <a:t>的新的左儿子，而H</a:t>
            </a:r>
            <a:r>
              <a:rPr lang="en-US" altLang="zh-CN" baseline="-25000"/>
              <a:t>1</a:t>
            </a:r>
            <a:r>
              <a:rPr lang="zh-CN" altLang="en-US"/>
              <a:t>的老的左儿子变</a:t>
            </a:r>
            <a:endParaRPr lang="zh-CN" altLang="en-US"/>
          </a:p>
          <a:p>
            <a:r>
              <a:rPr lang="zh-CN" altLang="en-US"/>
              <a:t>成了新的右儿子(见图6-33)。</a:t>
            </a:r>
            <a:endParaRPr lang="zh-CN" altLang="en-US"/>
          </a:p>
          <a:p>
            <a:endParaRPr lang="zh-CN" altLang="en-US"/>
          </a:p>
        </p:txBody>
      </p:sp>
      <p:pic>
        <p:nvPicPr>
          <p:cNvPr id="5" name="图片 4"/>
          <p:cNvPicPr>
            <a:picLocks noChangeAspect="1"/>
          </p:cNvPicPr>
          <p:nvPr/>
        </p:nvPicPr>
        <p:blipFill>
          <a:blip r:embed="rId1"/>
          <a:stretch>
            <a:fillRect/>
          </a:stretch>
        </p:blipFill>
        <p:spPr>
          <a:xfrm>
            <a:off x="3063240" y="2926080"/>
            <a:ext cx="5838825" cy="2924175"/>
          </a:xfrm>
          <a:prstGeom prst="rect">
            <a:avLst/>
          </a:prstGeom>
        </p:spPr>
      </p:pic>
      <p:pic>
        <p:nvPicPr>
          <p:cNvPr id="8" name="图片 7"/>
          <p:cNvPicPr>
            <a:picLocks noChangeAspect="1"/>
          </p:cNvPicPr>
          <p:nvPr/>
        </p:nvPicPr>
        <p:blipFill>
          <a:blip r:embed="rId2"/>
          <a:stretch>
            <a:fillRect/>
          </a:stretch>
        </p:blipFill>
        <p:spPr>
          <a:xfrm>
            <a:off x="4619625" y="6197600"/>
            <a:ext cx="2952750" cy="361950"/>
          </a:xfrm>
          <a:prstGeom prst="rect">
            <a:avLst/>
          </a:prstGeom>
        </p:spPr>
      </p:pic>
    </p:spTree>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a:sym typeface="+mn-ea"/>
              </a:rPr>
              <a:t>6.7 斜堆</a:t>
            </a:r>
            <a:endParaRPr>
              <a:sym typeface="+mn-ea"/>
            </a:endParaRPr>
          </a:p>
        </p:txBody>
      </p:sp>
      <p:sp>
        <p:nvSpPr>
          <p:cNvPr id="4" name="内容占位符 3"/>
          <p:cNvSpPr/>
          <p:nvPr>
            <p:ph idx="1"/>
          </p:nvPr>
        </p:nvSpPr>
        <p:spPr/>
        <p:txBody>
          <a:bodyPr>
            <a:normAutofit/>
          </a:bodyPr>
          <a:p>
            <a:r>
              <a:rPr lang="zh-CN" altLang="en-US"/>
              <a:t>整个树是左式的，但是容易看到这并不总是成立的：将15插</a:t>
            </a:r>
            <a:r>
              <a:rPr lang="zh-CN" altLang="en-US">
                <a:sym typeface="+mn-ea"/>
              </a:rPr>
              <a:t>入</a:t>
            </a:r>
            <a:r>
              <a:rPr lang="zh-CN" altLang="en-US"/>
              <a:t>到新堆中将破坏左式性质。</a:t>
            </a:r>
            <a:endParaRPr lang="zh-CN" altLang="en-US"/>
          </a:p>
          <a:p>
            <a:endParaRPr lang="zh-CN" altLang="en-US"/>
          </a:p>
          <a:p>
            <a:r>
              <a:rPr lang="zh-CN" altLang="en-US"/>
              <a:t>我们也可像左式堆那样非递归地进行所有的操作：合并右路径，除最后的节点外交换右路径上每个节点</a:t>
            </a:r>
            <a:endParaRPr lang="zh-CN" altLang="en-US"/>
          </a:p>
          <a:p>
            <a:r>
              <a:rPr lang="zh-CN" altLang="en-US"/>
              <a:t>的左儿子和右儿子。经过几个例子之后，事情变得很清楚：由于除去右路径上最后的节点外的所有节点</a:t>
            </a:r>
            <a:endParaRPr lang="zh-CN" altLang="en-US"/>
          </a:p>
          <a:p>
            <a:r>
              <a:rPr lang="zh-CN" altLang="en-US"/>
              <a:t>都将它们的儿子交换，因此最终效果是它变成了新的左路径(参见前面的例子以便使你自己确信)。这使</a:t>
            </a:r>
            <a:endParaRPr lang="zh-CN" altLang="en-US"/>
          </a:p>
          <a:p>
            <a:r>
              <a:rPr lang="zh-CN" altLang="en-US"/>
              <a:t>得合并两个斜堆非常地容易。</a:t>
            </a:r>
            <a:endParaRPr lang="zh-CN" altLang="en-US"/>
          </a:p>
          <a:p>
            <a:endParaRPr lang="zh-CN" altLang="en-US"/>
          </a:p>
          <a:p>
            <a:r>
              <a:rPr lang="zh-CN" altLang="en-US"/>
              <a:t>斜堆的实现留作练习。注意，因为右路径可能很长，所以递归实现可能由于缺乏栈空间而失败，虽然在</a:t>
            </a:r>
            <a:endParaRPr lang="zh-CN" altLang="en-US"/>
          </a:p>
          <a:p>
            <a:r>
              <a:rPr lang="zh-CN" altLang="en-US"/>
              <a:t>其他方面性能是可接受的。斜堆有一个优点，即不需要附加的空间来保留路径长以及不需要测试确定何</a:t>
            </a:r>
            <a:endParaRPr lang="zh-CN" altLang="en-US"/>
          </a:p>
          <a:p>
            <a:r>
              <a:rPr lang="zh-CN" altLang="en-US"/>
              <a:t>时交换儿子。精确确定左式堆和斜堆的期望的右路径长是一个尚未解决的问题(后者无疑更为困难)。这</a:t>
            </a:r>
            <a:endParaRPr lang="zh-CN" altLang="en-US"/>
          </a:p>
          <a:p>
            <a:r>
              <a:rPr lang="zh-CN" altLang="en-US"/>
              <a:t>样的比较将更容易确定平衡信息的轻微遗失是否可由缺少测试来补偿。</a:t>
            </a:r>
            <a:endParaRPr lang="zh-CN" altLang="en-US"/>
          </a:p>
        </p:txBody>
      </p:sp>
    </p:spTree>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a:sym typeface="+mn-ea"/>
              </a:rPr>
              <a:t>6.8 二项队列</a:t>
            </a:r>
            <a:endParaRPr>
              <a:sym typeface="+mn-ea"/>
            </a:endParaRPr>
          </a:p>
        </p:txBody>
      </p:sp>
      <p:sp>
        <p:nvSpPr>
          <p:cNvPr id="4" name="内容占位符 3"/>
          <p:cNvSpPr/>
          <p:nvPr>
            <p:ph idx="1"/>
          </p:nvPr>
        </p:nvSpPr>
        <p:spPr/>
        <p:txBody>
          <a:bodyPr>
            <a:normAutofit/>
          </a:bodyPr>
          <a:p>
            <a:r>
              <a:rPr lang="zh-CN" altLang="en-US"/>
              <a:t>略</a:t>
            </a:r>
            <a:r>
              <a:rPr lang="en-US" altLang="zh-CN"/>
              <a:t>......</a:t>
            </a:r>
            <a:endParaRPr lang="en-US" altLang="zh-CN"/>
          </a:p>
        </p:txBody>
      </p:sp>
    </p:spTree>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sym typeface="+mn-ea"/>
              </a:rPr>
              <a:t>总结</a:t>
            </a:r>
            <a:endParaRPr lang="zh-CN">
              <a:sym typeface="+mn-ea"/>
            </a:endParaRPr>
          </a:p>
        </p:txBody>
      </p:sp>
      <p:sp>
        <p:nvSpPr>
          <p:cNvPr id="4" name="内容占位符 3"/>
          <p:cNvSpPr/>
          <p:nvPr>
            <p:ph idx="1"/>
          </p:nvPr>
        </p:nvSpPr>
        <p:spPr/>
        <p:txBody>
          <a:bodyPr>
            <a:normAutofit/>
          </a:bodyPr>
          <a:p>
            <a:r>
              <a:rPr lang="en-US" altLang="zh-CN"/>
              <a:t>1.</a:t>
            </a:r>
            <a:r>
              <a:rPr lang="zh-CN" altLang="en-US"/>
              <a:t>数学基础</a:t>
            </a:r>
            <a:endParaRPr lang="zh-CN" altLang="en-US"/>
          </a:p>
          <a:p>
            <a:endParaRPr lang="en-US" altLang="zh-CN"/>
          </a:p>
          <a:p>
            <a:r>
              <a:rPr lang="en-US" altLang="zh-CN"/>
              <a:t>2.</a:t>
            </a:r>
            <a:r>
              <a:rPr lang="zh-CN" altLang="en-US"/>
              <a:t>时间复杂度的</a:t>
            </a:r>
            <a:r>
              <a:rPr lang="zh-CN" altLang="en-US">
                <a:solidFill>
                  <a:srgbClr val="FF0000"/>
                </a:solidFill>
              </a:rPr>
              <a:t>大</a:t>
            </a:r>
            <a:r>
              <a:rPr lang="en-US" altLang="zh-CN" b="1">
                <a:solidFill>
                  <a:srgbClr val="FF0000"/>
                </a:solidFill>
              </a:rPr>
              <a:t>O</a:t>
            </a:r>
            <a:r>
              <a:rPr lang="zh-CN" altLang="en-US">
                <a:solidFill>
                  <a:srgbClr val="FF0000"/>
                </a:solidFill>
              </a:rPr>
              <a:t>记法</a:t>
            </a:r>
            <a:endParaRPr lang="zh-CN" altLang="en-US"/>
          </a:p>
          <a:p>
            <a:endParaRPr lang="en-US" altLang="zh-CN"/>
          </a:p>
          <a:p>
            <a:r>
              <a:rPr lang="en-US" altLang="zh-CN"/>
              <a:t>3.</a:t>
            </a:r>
            <a:r>
              <a:rPr lang="zh-CN" altLang="en-US"/>
              <a:t>表（线性表）</a:t>
            </a:r>
            <a:endParaRPr lang="zh-CN" altLang="en-US"/>
          </a:p>
          <a:p>
            <a:r>
              <a:rPr lang="en-US" altLang="zh-CN"/>
              <a:t>	</a:t>
            </a:r>
            <a:r>
              <a:rPr lang="zh-CN" altLang="en-US">
                <a:solidFill>
                  <a:srgbClr val="FF0000"/>
                </a:solidFill>
              </a:rPr>
              <a:t>链表</a:t>
            </a:r>
            <a:r>
              <a:rPr lang="zh-CN" altLang="en-US"/>
              <a:t>，双链表，循环链表</a:t>
            </a:r>
            <a:endParaRPr lang="zh-CN" altLang="en-US"/>
          </a:p>
          <a:p>
            <a:endParaRPr lang="en-US" altLang="zh-CN"/>
          </a:p>
          <a:p>
            <a:r>
              <a:rPr lang="en-US" altLang="zh-CN"/>
              <a:t>4.</a:t>
            </a:r>
            <a:r>
              <a:rPr lang="zh-CN" altLang="en-US">
                <a:solidFill>
                  <a:srgbClr val="FF0000"/>
                </a:solidFill>
              </a:rPr>
              <a:t>栈</a:t>
            </a:r>
            <a:endParaRPr lang="en-US" altLang="zh-CN"/>
          </a:p>
          <a:p>
            <a:endParaRPr lang="en-US" altLang="zh-CN"/>
          </a:p>
          <a:p>
            <a:r>
              <a:rPr lang="en-US" altLang="zh-CN"/>
              <a:t>5.</a:t>
            </a:r>
            <a:r>
              <a:rPr lang="zh-CN" altLang="en-US">
                <a:solidFill>
                  <a:srgbClr val="FF0000"/>
                </a:solidFill>
              </a:rPr>
              <a:t>队列</a:t>
            </a:r>
            <a:endParaRPr lang="zh-CN" altLang="en-US"/>
          </a:p>
          <a:p>
            <a:r>
              <a:rPr lang="en-US" altLang="zh-CN"/>
              <a:t>	</a:t>
            </a:r>
            <a:endParaRPr lang="zh-CN" altLang="en-US"/>
          </a:p>
          <a:p>
            <a:endParaRPr lang="zh-CN" altLang="en-US"/>
          </a:p>
        </p:txBody>
      </p:sp>
    </p:spTree>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sym typeface="+mn-ea"/>
              </a:rPr>
              <a:t>总结</a:t>
            </a:r>
            <a:endParaRPr lang="zh-CN">
              <a:sym typeface="+mn-ea"/>
            </a:endParaRPr>
          </a:p>
        </p:txBody>
      </p:sp>
      <p:sp>
        <p:nvSpPr>
          <p:cNvPr id="4" name="内容占位符 3"/>
          <p:cNvSpPr/>
          <p:nvPr>
            <p:ph idx="1"/>
          </p:nvPr>
        </p:nvSpPr>
        <p:spPr/>
        <p:txBody>
          <a:bodyPr>
            <a:normAutofit/>
          </a:bodyPr>
          <a:p>
            <a:r>
              <a:rPr lang="en-US" altLang="zh-CN"/>
              <a:t>6.</a:t>
            </a:r>
            <a:r>
              <a:rPr lang="zh-CN" altLang="en-US"/>
              <a:t>树</a:t>
            </a:r>
            <a:endParaRPr lang="zh-CN" altLang="en-US"/>
          </a:p>
          <a:p>
            <a:r>
              <a:rPr lang="en-US" altLang="zh-CN"/>
              <a:t>	</a:t>
            </a:r>
            <a:r>
              <a:rPr lang="zh-CN" altLang="en-US">
                <a:solidFill>
                  <a:srgbClr val="FF0000"/>
                </a:solidFill>
              </a:rPr>
              <a:t>二叉树</a:t>
            </a:r>
            <a:endParaRPr lang="zh-CN" altLang="en-US"/>
          </a:p>
          <a:p>
            <a:r>
              <a:rPr lang="en-US" altLang="zh-CN"/>
              <a:t>	</a:t>
            </a:r>
            <a:r>
              <a:rPr lang="zh-CN" altLang="en-US">
                <a:solidFill>
                  <a:srgbClr val="FF0000"/>
                </a:solidFill>
              </a:rPr>
              <a:t>查找二叉树</a:t>
            </a:r>
            <a:endParaRPr lang="zh-CN" altLang="en-US">
              <a:solidFill>
                <a:srgbClr val="FF0000"/>
              </a:solidFill>
            </a:endParaRPr>
          </a:p>
          <a:p>
            <a:r>
              <a:rPr lang="en-US" altLang="zh-CN"/>
              <a:t>	</a:t>
            </a:r>
            <a:r>
              <a:rPr lang="en-US" altLang="zh-CN">
                <a:solidFill>
                  <a:srgbClr val="FF0000"/>
                </a:solidFill>
              </a:rPr>
              <a:t>AVL</a:t>
            </a:r>
            <a:r>
              <a:rPr lang="zh-CN" altLang="en-US">
                <a:solidFill>
                  <a:srgbClr val="FF0000"/>
                </a:solidFill>
              </a:rPr>
              <a:t>树</a:t>
            </a:r>
            <a:endParaRPr lang="zh-CN" altLang="en-US">
              <a:solidFill>
                <a:srgbClr val="FF0000"/>
              </a:solidFill>
            </a:endParaRPr>
          </a:p>
          <a:p>
            <a:r>
              <a:rPr lang="en-US" altLang="zh-CN"/>
              <a:t>	</a:t>
            </a:r>
            <a:r>
              <a:rPr lang="en-US" altLang="zh-CN">
                <a:solidFill>
                  <a:srgbClr val="FF0000"/>
                </a:solidFill>
              </a:rPr>
              <a:t>B</a:t>
            </a:r>
            <a:r>
              <a:rPr lang="zh-CN" altLang="en-US">
                <a:solidFill>
                  <a:srgbClr val="FF0000"/>
                </a:solidFill>
              </a:rPr>
              <a:t>树</a:t>
            </a:r>
            <a:r>
              <a:rPr lang="zh-CN" altLang="en-US"/>
              <a:t>，</a:t>
            </a:r>
            <a:r>
              <a:rPr lang="en-US" altLang="zh-CN"/>
              <a:t>2-3</a:t>
            </a:r>
            <a:r>
              <a:rPr lang="zh-CN" altLang="en-US"/>
              <a:t>树，</a:t>
            </a:r>
            <a:r>
              <a:rPr lang="en-US" altLang="zh-CN"/>
              <a:t>2-3-4</a:t>
            </a:r>
            <a:r>
              <a:rPr lang="zh-CN" altLang="en-US"/>
              <a:t>树</a:t>
            </a:r>
            <a:endParaRPr lang="zh-CN" altLang="en-US"/>
          </a:p>
          <a:p>
            <a:endParaRPr lang="zh-CN" altLang="en-US"/>
          </a:p>
          <a:p>
            <a:r>
              <a:rPr lang="en-US" altLang="zh-CN"/>
              <a:t>7.</a:t>
            </a:r>
            <a:r>
              <a:rPr lang="zh-CN" altLang="en-US"/>
              <a:t>散列（哈希）</a:t>
            </a:r>
            <a:endParaRPr lang="zh-CN" altLang="en-US"/>
          </a:p>
          <a:p>
            <a:r>
              <a:rPr lang="en-US" altLang="zh-CN"/>
              <a:t>	</a:t>
            </a:r>
            <a:r>
              <a:rPr lang="zh-CN" altLang="en-US">
                <a:solidFill>
                  <a:srgbClr val="FF0000"/>
                </a:solidFill>
              </a:rPr>
              <a:t>散列函数</a:t>
            </a:r>
            <a:endParaRPr lang="zh-CN" altLang="en-US">
              <a:solidFill>
                <a:srgbClr val="FF0000"/>
              </a:solidFill>
            </a:endParaRPr>
          </a:p>
          <a:p>
            <a:r>
              <a:rPr lang="en-US" altLang="zh-CN"/>
              <a:t>	</a:t>
            </a:r>
            <a:r>
              <a:rPr lang="zh-CN" altLang="en-US">
                <a:solidFill>
                  <a:srgbClr val="FF0000"/>
                </a:solidFill>
              </a:rPr>
              <a:t>分离链接法</a:t>
            </a:r>
            <a:r>
              <a:rPr lang="zh-CN" altLang="en-US"/>
              <a:t>，开放定址法，再散列，可扩散列</a:t>
            </a:r>
            <a:endParaRPr lang="en-US" altLang="zh-CN"/>
          </a:p>
          <a:p>
            <a:r>
              <a:rPr lang="en-US" altLang="zh-CN"/>
              <a:t>8.</a:t>
            </a:r>
            <a:r>
              <a:rPr lang="zh-CN" altLang="en-US"/>
              <a:t>堆</a:t>
            </a:r>
            <a:endParaRPr lang="zh-CN" altLang="en-US"/>
          </a:p>
          <a:p>
            <a:r>
              <a:rPr lang="en-US" altLang="zh-CN"/>
              <a:t>	</a:t>
            </a:r>
            <a:r>
              <a:rPr lang="zh-CN" altLang="en-US">
                <a:solidFill>
                  <a:srgbClr val="FF0000"/>
                </a:solidFill>
              </a:rPr>
              <a:t>二叉堆</a:t>
            </a:r>
            <a:r>
              <a:rPr lang="zh-CN" altLang="en-US"/>
              <a:t>、</a:t>
            </a:r>
            <a:r>
              <a:rPr lang="en-US" altLang="zh-CN"/>
              <a:t>d-</a:t>
            </a:r>
            <a:r>
              <a:rPr lang="zh-CN" altLang="en-US"/>
              <a:t>堆、左式堆、斜堆</a:t>
            </a:r>
            <a:endParaRPr lang="zh-CN" altLang="en-US"/>
          </a:p>
        </p:txBody>
      </p:sp>
    </p:spTree>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sym typeface="+mn-ea"/>
              </a:rPr>
              <a:t>第7章 排序</a:t>
            </a:r>
            <a:endParaRPr lang="zh-CN">
              <a:sym typeface="+mn-ea"/>
            </a:endParaRPr>
          </a:p>
        </p:txBody>
      </p:sp>
      <p:sp>
        <p:nvSpPr>
          <p:cNvPr id="4" name="内容占位符 3"/>
          <p:cNvSpPr/>
          <p:nvPr>
            <p:ph idx="1"/>
          </p:nvPr>
        </p:nvSpPr>
        <p:spPr/>
        <p:txBody>
          <a:bodyPr>
            <a:normAutofit/>
          </a:bodyPr>
          <a:p>
            <a:r>
              <a:rPr lang="zh-CN" altLang="en-US"/>
              <a:t>在这一章，我们讨论将元素的数组排序的问题。为简单起见，假设在我们的例子中数组只包含整数，虽</a:t>
            </a:r>
            <a:endParaRPr lang="zh-CN" altLang="en-US"/>
          </a:p>
          <a:p>
            <a:r>
              <a:rPr lang="zh-CN" altLang="en-US"/>
              <a:t>然更复杂的结构显然也是可能的。对于本章的大部分内容，我们还假设整个排序工作能够</a:t>
            </a:r>
            <a:r>
              <a:rPr lang="zh-CN" altLang="en-US">
                <a:solidFill>
                  <a:srgbClr val="FF0000"/>
                </a:solidFill>
              </a:rPr>
              <a:t>在主存中完成</a:t>
            </a:r>
            <a:r>
              <a:rPr lang="zh-CN" altLang="en-US"/>
              <a:t>，</a:t>
            </a:r>
            <a:endParaRPr lang="zh-CN" altLang="en-US"/>
          </a:p>
          <a:p>
            <a:r>
              <a:rPr lang="zh-CN" altLang="en-US"/>
              <a:t>因此，元素的个数相对来说比较小(小于10</a:t>
            </a:r>
            <a:r>
              <a:rPr lang="en-US" altLang="zh-CN" baseline="30000"/>
              <a:t>6</a:t>
            </a:r>
            <a:r>
              <a:rPr lang="zh-CN" altLang="en-US"/>
              <a:t>)。当然，不能在主存中完成而必须在磁盘或磁带上完成的</a:t>
            </a:r>
            <a:endParaRPr lang="zh-CN" altLang="en-US"/>
          </a:p>
          <a:p>
            <a:r>
              <a:rPr lang="zh-CN" altLang="en-US"/>
              <a:t>排序也相当重要。这种类型的排序叫做</a:t>
            </a:r>
            <a:r>
              <a:rPr lang="zh-CN" altLang="en-US">
                <a:solidFill>
                  <a:srgbClr val="FF0000"/>
                </a:solidFill>
              </a:rPr>
              <a:t>外部排序</a:t>
            </a:r>
            <a:r>
              <a:rPr lang="zh-CN" altLang="en-US"/>
              <a:t>(external sorting)，将在本章未尾进行讨论。</a:t>
            </a:r>
            <a:endParaRPr lang="zh-CN" altLang="en-US"/>
          </a:p>
          <a:p>
            <a:endParaRPr lang="zh-CN" altLang="en-US"/>
          </a:p>
          <a:p>
            <a:endParaRPr lang="zh-CN" altLang="en-US"/>
          </a:p>
        </p:txBody>
      </p:sp>
    </p:spTree>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sym typeface="+mn-ea"/>
              </a:rPr>
              <a:t>第7章 排序</a:t>
            </a:r>
            <a:endParaRPr lang="zh-CN">
              <a:sym typeface="+mn-ea"/>
            </a:endParaRPr>
          </a:p>
        </p:txBody>
      </p:sp>
      <p:sp>
        <p:nvSpPr>
          <p:cNvPr id="4" name="内容占位符 3"/>
          <p:cNvSpPr/>
          <p:nvPr>
            <p:ph idx="1"/>
          </p:nvPr>
        </p:nvSpPr>
        <p:spPr/>
        <p:txBody>
          <a:bodyPr>
            <a:normAutofit/>
          </a:bodyPr>
          <a:p>
            <a:r>
              <a:rPr lang="zh-CN" altLang="en-US"/>
              <a:t>我们对</a:t>
            </a:r>
            <a:r>
              <a:rPr lang="zh-CN" altLang="en-US">
                <a:solidFill>
                  <a:srgbClr val="FF0000"/>
                </a:solidFill>
              </a:rPr>
              <a:t>内部排序</a:t>
            </a:r>
            <a:r>
              <a:rPr lang="zh-CN" altLang="en-US"/>
              <a:t>的考查将指出：</a:t>
            </a:r>
            <a:endParaRPr lang="zh-CN" altLang="en-US"/>
          </a:p>
          <a:p>
            <a:pPr marL="285750" indent="-285750">
              <a:buFont typeface="Arial" panose="020B0604020202020204" pitchFamily="34" charset="0"/>
              <a:buChar char="•"/>
            </a:pPr>
            <a:r>
              <a:rPr lang="zh-CN" altLang="en-US"/>
              <a:t>存在几种容易的算法以</a:t>
            </a:r>
            <a:r>
              <a:rPr lang="zh-CN" altLang="en-US" b="1"/>
              <a:t>O</a:t>
            </a:r>
            <a:r>
              <a:rPr lang="zh-CN" altLang="en-US"/>
              <a:t>(</a:t>
            </a:r>
            <a:r>
              <a:rPr lang="en-US" altLang="zh-CN"/>
              <a:t>N</a:t>
            </a:r>
            <a:r>
              <a:rPr lang="en-US" altLang="zh-CN" baseline="30000"/>
              <a:t>2</a:t>
            </a:r>
            <a:r>
              <a:rPr lang="zh-CN" altLang="en-US"/>
              <a:t>)排序，如</a:t>
            </a:r>
            <a:r>
              <a:rPr lang="zh-CN" altLang="en-US">
                <a:solidFill>
                  <a:srgbClr val="FF0000"/>
                </a:solidFill>
              </a:rPr>
              <a:t>插入排序</a:t>
            </a:r>
            <a:r>
              <a:rPr lang="zh-CN" altLang="en-US"/>
              <a:t>。</a:t>
            </a:r>
            <a:endParaRPr lang="zh-CN" altLang="en-US"/>
          </a:p>
          <a:p>
            <a:pPr marL="285750" indent="-285750">
              <a:buFont typeface="Arial" panose="020B0604020202020204" pitchFamily="34" charset="0"/>
              <a:buChar char="•"/>
            </a:pPr>
            <a:r>
              <a:rPr lang="zh-CN" altLang="en-US"/>
              <a:t>有一种算法叫做</a:t>
            </a:r>
            <a:r>
              <a:rPr lang="zh-CN" altLang="en-US">
                <a:solidFill>
                  <a:srgbClr val="FF0000"/>
                </a:solidFill>
              </a:rPr>
              <a:t>希尔排序</a:t>
            </a:r>
            <a:r>
              <a:rPr lang="zh-CN" altLang="en-US"/>
              <a:t>(Shellsort)，它编程非常简单，以o(</a:t>
            </a:r>
            <a:r>
              <a:rPr lang="en-US" altLang="zh-CN"/>
              <a:t>N</a:t>
            </a:r>
            <a:r>
              <a:rPr lang="en-US" altLang="zh-CN" baseline="30000"/>
              <a:t>2</a:t>
            </a:r>
            <a:r>
              <a:rPr lang="zh-CN" altLang="en-US"/>
              <a:t>)运行，并在实践中很有效。</a:t>
            </a:r>
            <a:endParaRPr lang="zh-CN" altLang="en-US"/>
          </a:p>
          <a:p>
            <a:pPr marL="285750" indent="-285750">
              <a:buFont typeface="Arial" panose="020B0604020202020204" pitchFamily="34" charset="0"/>
              <a:buChar char="•"/>
            </a:pPr>
            <a:r>
              <a:rPr lang="zh-CN" altLang="en-US"/>
              <a:t>有一些稍微复杂些的</a:t>
            </a:r>
            <a:r>
              <a:rPr lang="zh-CN" altLang="en-US" b="1"/>
              <a:t>O</a:t>
            </a:r>
            <a:r>
              <a:rPr lang="zh-CN" altLang="en-US"/>
              <a:t>(Nlog</a:t>
            </a:r>
            <a:r>
              <a:rPr lang="en-US" altLang="zh-CN"/>
              <a:t>N</a:t>
            </a:r>
            <a:r>
              <a:rPr lang="zh-CN" altLang="en-US"/>
              <a:t>)的排序算法。</a:t>
            </a:r>
            <a:endParaRPr lang="zh-CN" altLang="en-US"/>
          </a:p>
          <a:p>
            <a:pPr marL="285750" indent="-285750">
              <a:buFont typeface="Arial" panose="020B0604020202020204" pitchFamily="34" charset="0"/>
              <a:buChar char="•"/>
            </a:pPr>
            <a:r>
              <a:rPr lang="zh-CN" altLang="en-US"/>
              <a:t>任何通用的排序算法均需要</a:t>
            </a:r>
            <a:r>
              <a:rPr lang="en-US" altLang="zh-CN" b="1">
                <a:latin typeface="Arial" panose="020B0604020202020204" pitchFamily="34" charset="0"/>
                <a:cs typeface="Arial" panose="020B0604020202020204" pitchFamily="34" charset="0"/>
              </a:rPr>
              <a:t>Ω</a:t>
            </a:r>
            <a:r>
              <a:rPr lang="zh-CN" altLang="en-US"/>
              <a:t>(Nlog</a:t>
            </a:r>
            <a:r>
              <a:rPr lang="en-US" altLang="zh-CN"/>
              <a:t>N</a:t>
            </a:r>
            <a:r>
              <a:rPr lang="zh-CN" altLang="en-US"/>
              <a:t>)次比较。</a:t>
            </a:r>
            <a:endParaRPr lang="zh-CN" altLang="en-US"/>
          </a:p>
          <a:p>
            <a:pPr marL="285750" indent="-285750"/>
            <a:endParaRPr lang="zh-CN" altLang="en-US"/>
          </a:p>
          <a:p>
            <a:r>
              <a:rPr lang="zh-CN" altLang="en-US"/>
              <a:t>本章的其余部分将描述和分析各种排序算法。这些算法包含一些有趣的和重要的代码优化和算法设计思</a:t>
            </a:r>
            <a:endParaRPr lang="zh-CN" altLang="en-US"/>
          </a:p>
          <a:p>
            <a:r>
              <a:rPr lang="zh-CN" altLang="en-US"/>
              <a:t>想：可以对排序做出精确的分析。预先说明，在适当的时候，我们将尽可能地多做一此分析。</a:t>
            </a:r>
            <a:endParaRPr lang="zh-CN" altLang="en-US"/>
          </a:p>
          <a:p>
            <a:endParaRPr lang="zh-CN" altLang="en-US"/>
          </a:p>
          <a:p>
            <a:r>
              <a:rPr lang="zh-CN" altLang="en-US"/>
              <a:t>本章要学习的排序算法有：插入排序，希尔排序，堆排序，并归排序，快速排序，桶排序。</a:t>
            </a:r>
            <a:endParaRPr lang="zh-CN" altLang="en-US"/>
          </a:p>
        </p:txBody>
      </p:sp>
    </p:spTree>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sym typeface="+mn-ea"/>
              </a:rPr>
              <a:t>7.1 预备知识</a:t>
            </a:r>
            <a:endParaRPr lang="zh-CN">
              <a:sym typeface="+mn-ea"/>
            </a:endParaRPr>
          </a:p>
        </p:txBody>
      </p:sp>
      <p:sp>
        <p:nvSpPr>
          <p:cNvPr id="4" name="内容占位符 3"/>
          <p:cNvSpPr/>
          <p:nvPr>
            <p:ph idx="1"/>
          </p:nvPr>
        </p:nvSpPr>
        <p:spPr/>
        <p:txBody>
          <a:bodyPr>
            <a:normAutofit lnSpcReduction="20000"/>
          </a:bodyPr>
          <a:p>
            <a:r>
              <a:rPr lang="zh-CN" altLang="en-US"/>
              <a:t>我们描述的算法都将是可以互换的。每个算法都将接收一个含有元素的数组和一个包含元素个数的整数。</a:t>
            </a:r>
            <a:endParaRPr lang="zh-CN" altLang="en-US"/>
          </a:p>
          <a:p>
            <a:endParaRPr lang="zh-CN" altLang="en-US"/>
          </a:p>
          <a:p>
            <a:r>
              <a:rPr lang="zh-CN" altLang="en-US"/>
              <a:t>我们将假设</a:t>
            </a:r>
            <a:r>
              <a:rPr lang="en-US" altLang="zh-CN"/>
              <a:t>N</a:t>
            </a:r>
            <a:r>
              <a:rPr lang="zh-CN" altLang="en-US"/>
              <a:t>是传递到我们的排序例程中的元素个数，它已经被检查过，是合法的。按照C的约定，对于</a:t>
            </a:r>
            <a:endParaRPr lang="zh-CN" altLang="en-US"/>
          </a:p>
          <a:p>
            <a:r>
              <a:rPr lang="zh-CN" altLang="en-US"/>
              <a:t>所有的排序，数据都将在</a:t>
            </a:r>
            <a:r>
              <a:rPr lang="zh-CN" altLang="en-US">
                <a:solidFill>
                  <a:srgbClr val="FF0000"/>
                </a:solidFill>
              </a:rPr>
              <a:t>位置0处开始</a:t>
            </a:r>
            <a:r>
              <a:rPr lang="zh-CN" altLang="en-US"/>
              <a:t>。</a:t>
            </a:r>
            <a:endParaRPr lang="zh-CN" altLang="en-US"/>
          </a:p>
          <a:p>
            <a:endParaRPr lang="zh-CN" altLang="en-US"/>
          </a:p>
          <a:p>
            <a:r>
              <a:rPr lang="zh-CN" altLang="en-US"/>
              <a:t>我们还假设“&lt;“和“&gt;"运算符存在，它们可以用于将相容的序放到输入中。除赋值运算符外，这两种</a:t>
            </a:r>
            <a:endParaRPr lang="zh-CN" altLang="en-US"/>
          </a:p>
          <a:p>
            <a:r>
              <a:rPr lang="zh-CN" altLang="en-US"/>
              <a:t>运算是仅有的允许对输入数据进行的操作。在这些条件下的排序叫做</a:t>
            </a:r>
            <a:r>
              <a:rPr lang="zh-CN" altLang="en-US">
                <a:solidFill>
                  <a:srgbClr val="FF0000"/>
                </a:solidFill>
              </a:rPr>
              <a:t>基于比较</a:t>
            </a:r>
            <a:r>
              <a:rPr lang="zh-CN" altLang="en-US"/>
              <a:t>的排序(comparson-based </a:t>
            </a:r>
            <a:endParaRPr lang="zh-CN" altLang="en-US"/>
          </a:p>
          <a:p>
            <a:r>
              <a:rPr lang="zh-CN" altLang="en-US"/>
              <a:t>sorting)。</a:t>
            </a:r>
            <a:endParaRPr lang="zh-CN" altLang="en-US"/>
          </a:p>
        </p:txBody>
      </p:sp>
    </p:spTree>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sym typeface="+mn-ea"/>
              </a:rPr>
              <a:t>7.2 插入排序</a:t>
            </a:r>
            <a:endParaRPr lang="zh-CN">
              <a:sym typeface="+mn-ea"/>
            </a:endParaRPr>
          </a:p>
        </p:txBody>
      </p:sp>
      <p:sp>
        <p:nvSpPr>
          <p:cNvPr id="4" name="内容占位符 3"/>
          <p:cNvSpPr/>
          <p:nvPr>
            <p:ph idx="1"/>
          </p:nvPr>
        </p:nvSpPr>
        <p:spPr/>
        <p:txBody>
          <a:bodyPr>
            <a:normAutofit lnSpcReduction="20000"/>
          </a:bodyPr>
          <a:p>
            <a:endParaRPr lang="zh-CN" altLang="en-US"/>
          </a:p>
        </p:txBody>
      </p:sp>
    </p:spTree>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sym typeface="+mn-ea"/>
              </a:rPr>
              <a:t>7.2.1</a:t>
            </a:r>
            <a:r>
              <a:rPr lang="en-US" altLang="zh-CN">
                <a:sym typeface="+mn-ea"/>
              </a:rPr>
              <a:t> </a:t>
            </a:r>
            <a:r>
              <a:rPr lang="zh-CN">
                <a:sym typeface="+mn-ea"/>
              </a:rPr>
              <a:t>算法</a:t>
            </a:r>
            <a:endParaRPr lang="zh-CN">
              <a:sym typeface="+mn-ea"/>
            </a:endParaRPr>
          </a:p>
        </p:txBody>
      </p:sp>
      <p:sp>
        <p:nvSpPr>
          <p:cNvPr id="4" name="内容占位符 3"/>
          <p:cNvSpPr/>
          <p:nvPr>
            <p:ph idx="1"/>
          </p:nvPr>
        </p:nvSpPr>
        <p:spPr/>
        <p:txBody>
          <a:bodyPr>
            <a:normAutofit/>
          </a:bodyPr>
          <a:p>
            <a:r>
              <a:rPr lang="zh-CN" altLang="en-US"/>
              <a:t>最简单的排序算法之一是</a:t>
            </a:r>
            <a:r>
              <a:rPr lang="zh-CN" altLang="en-US">
                <a:solidFill>
                  <a:srgbClr val="FF0000"/>
                </a:solidFill>
              </a:rPr>
              <a:t>插入排序</a:t>
            </a:r>
            <a:r>
              <a:rPr lang="zh-CN" altLang="en-US"/>
              <a:t>(i</a:t>
            </a:r>
            <a:r>
              <a:rPr lang="en-US" altLang="zh-CN"/>
              <a:t>n</a:t>
            </a:r>
            <a:r>
              <a:rPr lang="zh-CN" altLang="en-US"/>
              <a:t>sert</a:t>
            </a:r>
            <a:r>
              <a:rPr lang="en-US" altLang="zh-CN"/>
              <a:t>i</a:t>
            </a:r>
            <a:r>
              <a:rPr lang="zh-CN" altLang="en-US"/>
              <a:t>on sort)。插入排序由N-</a:t>
            </a:r>
            <a:r>
              <a:rPr lang="en-US" altLang="zh-CN"/>
              <a:t>1</a:t>
            </a:r>
            <a:r>
              <a:rPr lang="zh-CN" altLang="en-US"/>
              <a:t>趟(pass)排序组成。对于P=1趟</a:t>
            </a:r>
            <a:endParaRPr lang="zh-CN" altLang="en-US"/>
          </a:p>
          <a:p>
            <a:r>
              <a:rPr lang="zh-CN" altLang="en-US"/>
              <a:t>到P=N-1趟，插</a:t>
            </a:r>
            <a:r>
              <a:rPr lang="zh-CN" altLang="en-US">
                <a:sym typeface="+mn-ea"/>
              </a:rPr>
              <a:t>入</a:t>
            </a:r>
            <a:r>
              <a:rPr lang="zh-CN" altLang="en-US"/>
              <a:t>排序保证从位置0到位置P上的元素为已排序状态。插入排序利用了这样的事实：位置</a:t>
            </a:r>
            <a:endParaRPr lang="zh-CN" altLang="en-US"/>
          </a:p>
          <a:p>
            <a:r>
              <a:rPr lang="en-US" altLang="zh-CN"/>
              <a:t>0</a:t>
            </a:r>
            <a:r>
              <a:rPr lang="zh-CN" altLang="en-US"/>
              <a:t>到位置P-1上的元素是</a:t>
            </a:r>
            <a:r>
              <a:rPr lang="zh-CN" altLang="en-US">
                <a:solidFill>
                  <a:srgbClr val="FF0000"/>
                </a:solidFill>
              </a:rPr>
              <a:t>已排过序的</a:t>
            </a:r>
            <a:r>
              <a:rPr lang="zh-CN" altLang="en-US"/>
              <a:t>。图7-1显示一个简单的数组在每一趟插入排序后的情况。</a:t>
            </a:r>
            <a:endParaRPr lang="zh-CN" altLang="en-US"/>
          </a:p>
          <a:p>
            <a:endParaRPr lang="zh-CN" altLang="en-US"/>
          </a:p>
          <a:p>
            <a:endParaRPr lang="zh-CN" altLang="en-US"/>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lnSpcReduction="20000"/>
          </a:bodyPr>
          <a:lstStyle/>
          <a:p>
            <a:endParaRPr lang="zh-CN" dirty="0"/>
          </a:p>
          <a:p>
            <a:r>
              <a:rPr lang="zh-CN" dirty="0"/>
              <a:t>现在指出几点注意。首先，将常数或低阶项放进大</a:t>
            </a:r>
            <a:r>
              <a:rPr lang="en-US" altLang="zh-CN" b="1" dirty="0"/>
              <a:t>O</a:t>
            </a:r>
            <a:r>
              <a:rPr lang="zh-CN" dirty="0"/>
              <a:t>是非常坏的习惯。不要写成T(N)=</a:t>
            </a:r>
            <a:r>
              <a:rPr lang="zh-CN" b="1" dirty="0"/>
              <a:t>O</a:t>
            </a:r>
            <a:r>
              <a:rPr lang="zh-CN" dirty="0"/>
              <a:t>(2N²)或</a:t>
            </a:r>
            <a:endParaRPr lang="zh-CN" dirty="0"/>
          </a:p>
          <a:p>
            <a:r>
              <a:rPr lang="zh-CN" dirty="0"/>
              <a:t>T(N)=</a:t>
            </a:r>
            <a:r>
              <a:rPr lang="zh-CN" b="1" dirty="0"/>
              <a:t>O</a:t>
            </a:r>
            <a:r>
              <a:rPr lang="zh-CN" dirty="0"/>
              <a:t>(N²+N)。在这两种情形下，正确的形式是T(N)=</a:t>
            </a:r>
            <a:r>
              <a:rPr lang="zh-CN" b="1" dirty="0"/>
              <a:t>O</a:t>
            </a:r>
            <a:r>
              <a:rPr lang="zh-CN" dirty="0"/>
              <a:t>(N²)。这就是说，在需要大</a:t>
            </a:r>
            <a:r>
              <a:rPr lang="zh-CN" b="1" dirty="0"/>
              <a:t>O</a:t>
            </a:r>
            <a:r>
              <a:rPr lang="zh-CN" dirty="0"/>
              <a:t>表示的任何分析中，</a:t>
            </a:r>
            <a:endParaRPr lang="zh-CN" dirty="0"/>
          </a:p>
          <a:p>
            <a:r>
              <a:rPr lang="zh-CN" dirty="0"/>
              <a:t>各种简化都是可能发生的。低阶项一般可以被忽略，而常数也可以弃掉。此时，要求的精度是很低的。</a:t>
            </a:r>
            <a:endParaRPr lang="zh-CN" dirty="0"/>
          </a:p>
          <a:p>
            <a:endParaRPr lang="en-US" altLang="zh-CN" dirty="0"/>
          </a:p>
          <a:p>
            <a:endParaRPr lang="en-US" altLang="zh-CN" dirty="0"/>
          </a:p>
          <a:p>
            <a:r>
              <a:rPr lang="en-US" altLang="zh-CN" dirty="0"/>
              <a:t>第二，我们总能够通过计算极限       f(N)/g(N) 来确定两个函数(f(N)和g(N)的相对增长率，必要的</a:t>
            </a:r>
            <a:endParaRPr lang="en-US" altLang="zh-CN" dirty="0"/>
          </a:p>
          <a:p>
            <a:r>
              <a:rPr lang="en-US" altLang="zh-CN" dirty="0"/>
              <a:t>时候可以使用洛必达法则。</a:t>
            </a:r>
            <a:r>
              <a:rPr lang="zh-CN" altLang="en-US" dirty="0"/>
              <a:t>该极限可以有四种可能的值：</a:t>
            </a:r>
            <a:endParaRPr lang="zh-CN" altLang="en-US" dirty="0"/>
          </a:p>
          <a:p>
            <a:endParaRPr lang="zh-CN" altLang="en-US" dirty="0"/>
          </a:p>
          <a:p>
            <a:pPr marL="285750" indent="-285750">
              <a:buFont typeface="Arial" panose="020B0604020202020204" pitchFamily="34" charset="0"/>
              <a:buChar char="•"/>
            </a:pPr>
            <a:r>
              <a:rPr lang="zh-CN" altLang="en-US" dirty="0"/>
              <a:t>极限是0：这意味着f(N)</a:t>
            </a:r>
            <a:r>
              <a:rPr lang="en-US" altLang="zh-CN" dirty="0"/>
              <a:t> </a:t>
            </a:r>
            <a:r>
              <a:rPr lang="zh-CN" altLang="en-US" dirty="0"/>
              <a:t>=</a:t>
            </a:r>
            <a:r>
              <a:rPr lang="en-US" altLang="zh-CN" dirty="0"/>
              <a:t> </a:t>
            </a:r>
            <a:r>
              <a:rPr lang="en-US" altLang="zh-CN" b="1" dirty="0"/>
              <a:t>o</a:t>
            </a:r>
            <a:r>
              <a:rPr lang="zh-CN" altLang="en-US" dirty="0"/>
              <a:t>(g(N))。</a:t>
            </a:r>
            <a:endParaRPr lang="zh-CN" altLang="en-US" dirty="0"/>
          </a:p>
          <a:p>
            <a:pPr marL="285750" indent="-285750">
              <a:buFont typeface="Arial" panose="020B0604020202020204" pitchFamily="34" charset="0"/>
              <a:buChar char="•"/>
            </a:pPr>
            <a:r>
              <a:rPr lang="zh-CN" altLang="en-US" dirty="0"/>
              <a:t>极限是c</a:t>
            </a:r>
            <a:r>
              <a:rPr lang="zh-CN" altLang="en-US" dirty="0">
                <a:latin typeface="Arial" panose="020B0604020202020204" pitchFamily="34" charset="0"/>
                <a:cs typeface="Arial" panose="020B0604020202020204" pitchFamily="34" charset="0"/>
              </a:rPr>
              <a:t>≠</a:t>
            </a:r>
            <a:r>
              <a:rPr lang="zh-CN" altLang="en-US" dirty="0"/>
              <a:t>0：这意味着f(N)</a:t>
            </a:r>
            <a:r>
              <a:rPr lang="en-US" altLang="zh-CN" dirty="0"/>
              <a:t> </a:t>
            </a:r>
            <a:r>
              <a:rPr lang="zh-CN" altLang="en-US" dirty="0"/>
              <a:t>=</a:t>
            </a:r>
            <a:r>
              <a:rPr lang="en-US" altLang="zh-CN" dirty="0"/>
              <a:t> </a:t>
            </a:r>
            <a:r>
              <a:rPr lang="zh-CN" altLang="en-US" b="1" dirty="0">
                <a:latin typeface="宋体" panose="02010600030101010101" pitchFamily="2" charset="-122"/>
                <a:ea typeface="宋体" panose="02010600030101010101" pitchFamily="2" charset="-122"/>
              </a:rPr>
              <a:t>Θ</a:t>
            </a:r>
            <a:r>
              <a:rPr lang="zh-CN" altLang="en-US" dirty="0"/>
              <a:t>(g(N))。</a:t>
            </a:r>
            <a:endParaRPr lang="zh-CN" altLang="en-US" dirty="0"/>
          </a:p>
          <a:p>
            <a:pPr marL="285750" indent="-285750">
              <a:buFont typeface="Arial" panose="020B0604020202020204" pitchFamily="34" charset="0"/>
              <a:buChar char="•"/>
            </a:pPr>
            <a:r>
              <a:rPr lang="zh-CN" altLang="en-US" dirty="0"/>
              <a:t>极限是</a:t>
            </a:r>
            <a:r>
              <a:rPr lang="zh-CN" altLang="en-US" dirty="0">
                <a:latin typeface="Arial" panose="020B0604020202020204" pitchFamily="34" charset="0"/>
                <a:cs typeface="Arial" panose="020B0604020202020204" pitchFamily="34" charset="0"/>
              </a:rPr>
              <a:t>∞</a:t>
            </a:r>
            <a:r>
              <a:rPr lang="zh-CN" altLang="en-US" dirty="0"/>
              <a:t>：这意味着g(N)</a:t>
            </a:r>
            <a:r>
              <a:rPr lang="en-US" altLang="zh-CN" dirty="0"/>
              <a:t> </a:t>
            </a:r>
            <a:r>
              <a:rPr lang="zh-CN" altLang="en-US" dirty="0"/>
              <a:t>=</a:t>
            </a:r>
            <a:r>
              <a:rPr lang="en-US" altLang="zh-CN" dirty="0"/>
              <a:t> </a:t>
            </a:r>
            <a:r>
              <a:rPr lang="zh-CN" altLang="en-US" b="1" dirty="0"/>
              <a:t>o</a:t>
            </a:r>
            <a:r>
              <a:rPr lang="zh-CN" altLang="en-US" dirty="0"/>
              <a:t>(f(N)).</a:t>
            </a:r>
            <a:endParaRPr lang="zh-CN" altLang="en-US" dirty="0"/>
          </a:p>
          <a:p>
            <a:pPr marL="285750" indent="-285750">
              <a:buFont typeface="Arial" panose="020B0604020202020204" pitchFamily="34" charset="0"/>
              <a:buChar char="•"/>
            </a:pPr>
            <a:r>
              <a:rPr lang="zh-CN" altLang="en-US" dirty="0"/>
              <a:t>极限摆动：二者无关(在我们的书中将不会发生这种情形)</a:t>
            </a:r>
            <a:endParaRPr lang="zh-CN" altLang="en-US" dirty="0"/>
          </a:p>
        </p:txBody>
      </p:sp>
      <p:sp>
        <p:nvSpPr>
          <p:cNvPr id="2" name="标题 1"/>
          <p:cNvSpPr>
            <a:spLocks noGrp="1"/>
          </p:cNvSpPr>
          <p:nvPr>
            <p:ph type="title"/>
          </p:nvPr>
        </p:nvSpPr>
        <p:spPr/>
        <p:txBody>
          <a:bodyPr/>
          <a:lstStyle/>
          <a:p>
            <a:r>
              <a:rPr dirty="0"/>
              <a:t>2.1 数学基础</a:t>
            </a:r>
            <a:endParaRPr dirty="0"/>
          </a:p>
        </p:txBody>
      </p:sp>
      <p:pic>
        <p:nvPicPr>
          <p:cNvPr id="8" name="图片 7"/>
          <p:cNvPicPr>
            <a:picLocks noChangeAspect="1"/>
          </p:cNvPicPr>
          <p:nvPr/>
        </p:nvPicPr>
        <p:blipFill>
          <a:blip r:embed="rId1"/>
          <a:stretch>
            <a:fillRect/>
          </a:stretch>
        </p:blipFill>
        <p:spPr>
          <a:xfrm>
            <a:off x="4168140" y="3739515"/>
            <a:ext cx="628650" cy="314325"/>
          </a:xfrm>
          <a:prstGeom prst="rect">
            <a:avLst/>
          </a:prstGeom>
        </p:spPr>
      </p:pic>
    </p:spTree>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sym typeface="+mn-ea"/>
              </a:rPr>
              <a:t>7.2.1</a:t>
            </a:r>
            <a:r>
              <a:rPr lang="en-US" altLang="zh-CN">
                <a:sym typeface="+mn-ea"/>
              </a:rPr>
              <a:t> </a:t>
            </a:r>
            <a:r>
              <a:rPr lang="zh-CN">
                <a:sym typeface="+mn-ea"/>
              </a:rPr>
              <a:t>算法</a:t>
            </a:r>
            <a:endParaRPr lang="zh-CN">
              <a:sym typeface="+mn-ea"/>
            </a:endParaRPr>
          </a:p>
        </p:txBody>
      </p:sp>
      <p:sp>
        <p:nvSpPr>
          <p:cNvPr id="4" name="内容占位符 3"/>
          <p:cNvSpPr/>
          <p:nvPr>
            <p:ph idx="1"/>
          </p:nvPr>
        </p:nvSpPr>
        <p:spPr/>
        <p:txBody>
          <a:bodyPr>
            <a:normAutofit/>
          </a:bodyPr>
          <a:p>
            <a:r>
              <a:rPr lang="zh-CN" altLang="en-US"/>
              <a:t>图7-1表达了一般的方法，在第P趟，我们将位置P上的元素向左移动到它在前P+1个元素中的正确位置上。</a:t>
            </a:r>
            <a:endParaRPr lang="zh-CN" altLang="en-US"/>
          </a:p>
          <a:p>
            <a:r>
              <a:rPr lang="zh-CN" altLang="en-US"/>
              <a:t>图7-2中的程序实现该想法。第2行到第5行实现数据移动而没有明显使用交换，位置P上的元素存于T</a:t>
            </a:r>
            <a:r>
              <a:rPr lang="en-US" altLang="zh-CN"/>
              <a:t>m</a:t>
            </a:r>
            <a:r>
              <a:rPr lang="zh-CN" altLang="en-US"/>
              <a:t>p， </a:t>
            </a:r>
            <a:endParaRPr lang="zh-CN" altLang="en-US"/>
          </a:p>
          <a:p>
            <a:r>
              <a:rPr lang="zh-CN" altLang="en-US"/>
              <a:t>而(在位置P之前)所有更大的元素都被向右移动一个位置：然后T</a:t>
            </a:r>
            <a:r>
              <a:rPr lang="en-US" altLang="zh-CN"/>
              <a:t>m</a:t>
            </a:r>
            <a:r>
              <a:rPr lang="zh-CN" altLang="en-US"/>
              <a:t>p被置于正确的位置上。这种方法与</a:t>
            </a:r>
            <a:endParaRPr lang="zh-CN" altLang="en-US"/>
          </a:p>
          <a:p>
            <a:r>
              <a:rPr lang="zh-CN" altLang="en-US"/>
              <a:t>在实现二叉堆时所用到的技巧相同。</a:t>
            </a:r>
            <a:endParaRPr lang="zh-CN" altLang="en-US"/>
          </a:p>
        </p:txBody>
      </p:sp>
      <p:pic>
        <p:nvPicPr>
          <p:cNvPr id="3" name="图片 2"/>
          <p:cNvPicPr>
            <a:picLocks noChangeAspect="1"/>
          </p:cNvPicPr>
          <p:nvPr/>
        </p:nvPicPr>
        <p:blipFill>
          <a:blip r:embed="rId1"/>
          <a:stretch>
            <a:fillRect/>
          </a:stretch>
        </p:blipFill>
        <p:spPr>
          <a:xfrm>
            <a:off x="3543300" y="3430270"/>
            <a:ext cx="5105400" cy="1581150"/>
          </a:xfrm>
          <a:prstGeom prst="rect">
            <a:avLst/>
          </a:prstGeom>
        </p:spPr>
      </p:pic>
      <p:pic>
        <p:nvPicPr>
          <p:cNvPr id="5" name="图片 4"/>
          <p:cNvPicPr>
            <a:picLocks noChangeAspect="1"/>
          </p:cNvPicPr>
          <p:nvPr/>
        </p:nvPicPr>
        <p:blipFill>
          <a:blip r:embed="rId2"/>
          <a:stretch>
            <a:fillRect/>
          </a:stretch>
        </p:blipFill>
        <p:spPr>
          <a:xfrm>
            <a:off x="4919345" y="5561965"/>
            <a:ext cx="2352675" cy="333375"/>
          </a:xfrm>
          <a:prstGeom prst="rect">
            <a:avLst/>
          </a:prstGeom>
        </p:spPr>
      </p:pic>
    </p:spTree>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sym typeface="+mn-ea"/>
              </a:rPr>
              <a:t>7.2.1</a:t>
            </a:r>
            <a:r>
              <a:rPr lang="en-US" altLang="zh-CN">
                <a:sym typeface="+mn-ea"/>
              </a:rPr>
              <a:t> </a:t>
            </a:r>
            <a:r>
              <a:rPr lang="zh-CN">
                <a:sym typeface="+mn-ea"/>
              </a:rPr>
              <a:t>算法</a:t>
            </a:r>
            <a:endParaRPr lang="zh-CN">
              <a:sym typeface="+mn-ea"/>
            </a:endParaRPr>
          </a:p>
        </p:txBody>
      </p:sp>
      <p:sp>
        <p:nvSpPr>
          <p:cNvPr id="4" name="内容占位符 3"/>
          <p:cNvSpPr/>
          <p:nvPr>
            <p:ph idx="1"/>
          </p:nvPr>
        </p:nvSpPr>
        <p:spPr/>
        <p:txBody>
          <a:bodyPr>
            <a:normAutofit/>
          </a:bodyPr>
          <a:p>
            <a:r>
              <a:rPr lang="zh-CN" altLang="en-US"/>
              <a:t>插入排序扑克摸牌举例</a:t>
            </a:r>
            <a:r>
              <a:rPr lang="en-US" altLang="zh-CN"/>
              <a:t>:</a:t>
            </a:r>
            <a:endParaRPr lang="en-US" altLang="zh-CN"/>
          </a:p>
          <a:p>
            <a:endParaRPr lang="zh-CN" altLang="en-US"/>
          </a:p>
          <a:p>
            <a:endParaRPr lang="zh-CN" altLang="en-US"/>
          </a:p>
          <a:p>
            <a:endParaRPr lang="zh-CN" altLang="en-US"/>
          </a:p>
          <a:p>
            <a:endParaRPr lang="zh-CN" altLang="en-US"/>
          </a:p>
          <a:p>
            <a:endParaRPr lang="zh-CN" altLang="en-US"/>
          </a:p>
          <a:p>
            <a:endParaRPr lang="zh-CN" altLang="en-US"/>
          </a:p>
          <a:p>
            <a:r>
              <a:rPr lang="zh-CN" altLang="en-US"/>
              <a:t>底牌顺序：</a:t>
            </a:r>
            <a:r>
              <a:rPr lang="en-US" altLang="zh-CN"/>
              <a:t>3 4 1 6 7 5 2 9 8           </a:t>
            </a:r>
            <a:endParaRPr lang="en-US" altLang="zh-CN"/>
          </a:p>
          <a:p>
            <a:r>
              <a:rPr lang="zh-CN" altLang="en-US"/>
              <a:t>操作：一开始左手为空（无牌），右手从底牌中摸牌，并按顺序插入到左手牌中</a:t>
            </a:r>
            <a:r>
              <a:rPr lang="zh-CN" altLang="en-US">
                <a:solidFill>
                  <a:srgbClr val="FF0000"/>
                </a:solidFill>
              </a:rPr>
              <a:t>对应的位置</a:t>
            </a:r>
            <a:r>
              <a:rPr lang="zh-CN" altLang="en-US"/>
              <a:t>。</a:t>
            </a:r>
            <a:endParaRPr lang="en-US" altLang="zh-CN"/>
          </a:p>
        </p:txBody>
      </p:sp>
      <p:pic>
        <p:nvPicPr>
          <p:cNvPr id="6" name="图片 5"/>
          <p:cNvPicPr>
            <a:picLocks noChangeAspect="1"/>
          </p:cNvPicPr>
          <p:nvPr/>
        </p:nvPicPr>
        <p:blipFill>
          <a:blip r:embed="rId1"/>
          <a:stretch>
            <a:fillRect/>
          </a:stretch>
        </p:blipFill>
        <p:spPr>
          <a:xfrm>
            <a:off x="4093845" y="2088515"/>
            <a:ext cx="3835400" cy="2202180"/>
          </a:xfrm>
          <a:prstGeom prst="rect">
            <a:avLst/>
          </a:prstGeom>
        </p:spPr>
      </p:pic>
    </p:spTree>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sym typeface="+mn-ea"/>
              </a:rPr>
              <a:t>7.2.1</a:t>
            </a:r>
            <a:r>
              <a:rPr lang="en-US" altLang="zh-CN">
                <a:sym typeface="+mn-ea"/>
              </a:rPr>
              <a:t> </a:t>
            </a:r>
            <a:r>
              <a:rPr lang="zh-CN">
                <a:sym typeface="+mn-ea"/>
              </a:rPr>
              <a:t>算法</a:t>
            </a:r>
            <a:endParaRPr lang="zh-CN">
              <a:sym typeface="+mn-ea"/>
            </a:endParaRPr>
          </a:p>
        </p:txBody>
      </p:sp>
      <p:pic>
        <p:nvPicPr>
          <p:cNvPr id="5" name="内容占位符 4"/>
          <p:cNvPicPr>
            <a:picLocks noChangeAspect="1"/>
          </p:cNvPicPr>
          <p:nvPr>
            <p:ph idx="1"/>
          </p:nvPr>
        </p:nvPicPr>
        <p:blipFill>
          <a:blip r:embed="rId1"/>
          <a:stretch>
            <a:fillRect/>
          </a:stretch>
        </p:blipFill>
        <p:spPr>
          <a:xfrm>
            <a:off x="3204845" y="1985010"/>
            <a:ext cx="5781675" cy="2590800"/>
          </a:xfrm>
          <a:prstGeom prst="rect">
            <a:avLst/>
          </a:prstGeom>
        </p:spPr>
      </p:pic>
      <p:pic>
        <p:nvPicPr>
          <p:cNvPr id="6" name="图片 5"/>
          <p:cNvPicPr>
            <a:picLocks noChangeAspect="1"/>
          </p:cNvPicPr>
          <p:nvPr/>
        </p:nvPicPr>
        <p:blipFill>
          <a:blip r:embed="rId2"/>
          <a:stretch>
            <a:fillRect/>
          </a:stretch>
        </p:blipFill>
        <p:spPr>
          <a:xfrm>
            <a:off x="4898390" y="5284470"/>
            <a:ext cx="2000250" cy="352425"/>
          </a:xfrm>
          <a:prstGeom prst="rect">
            <a:avLst/>
          </a:prstGeom>
        </p:spPr>
      </p:pic>
    </p:spTree>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sym typeface="+mn-ea"/>
              </a:rPr>
              <a:t>7.2.2</a:t>
            </a:r>
            <a:r>
              <a:rPr lang="en-US" altLang="zh-CN">
                <a:sym typeface="+mn-ea"/>
              </a:rPr>
              <a:t> 插入排序的分析</a:t>
            </a:r>
            <a:endParaRPr lang="en-US" altLang="zh-CN">
              <a:sym typeface="+mn-ea"/>
            </a:endParaRPr>
          </a:p>
        </p:txBody>
      </p:sp>
      <p:sp>
        <p:nvSpPr>
          <p:cNvPr id="4" name="内容占位符 3"/>
          <p:cNvSpPr/>
          <p:nvPr>
            <p:ph idx="1"/>
          </p:nvPr>
        </p:nvSpPr>
        <p:spPr/>
        <p:txBody>
          <a:bodyPr>
            <a:normAutofit lnSpcReduction="10000"/>
          </a:bodyPr>
          <a:p>
            <a:r>
              <a:rPr lang="zh-CN" altLang="en-US"/>
              <a:t>由于嵌套循环的每一个都花费N次迭代，因此插</a:t>
            </a:r>
            <a:r>
              <a:rPr lang="zh-CN" altLang="en-US">
                <a:sym typeface="+mn-ea"/>
              </a:rPr>
              <a:t>入</a:t>
            </a:r>
            <a:r>
              <a:rPr lang="zh-CN" altLang="en-US"/>
              <a:t>排序为</a:t>
            </a:r>
            <a:r>
              <a:rPr lang="zh-CN" altLang="en-US" b="1"/>
              <a:t>O</a:t>
            </a:r>
            <a:r>
              <a:rPr lang="zh-CN" altLang="en-US"/>
              <a:t>(N²)，而且这个界是精确的，因为以反序输入</a:t>
            </a:r>
            <a:endParaRPr lang="zh-CN" altLang="en-US"/>
          </a:p>
          <a:p>
            <a:r>
              <a:rPr lang="zh-CN" altLang="en-US"/>
              <a:t>可以达到该界。精确计算指出对于</a:t>
            </a:r>
            <a:r>
              <a:rPr lang="en-US" altLang="zh-CN"/>
              <a:t>P</a:t>
            </a:r>
            <a:r>
              <a:rPr lang="zh-CN" altLang="en-US"/>
              <a:t>的每一个值，第4行的测试最多执行P+1次。对所有的</a:t>
            </a:r>
            <a:r>
              <a:rPr lang="en-US" altLang="zh-CN"/>
              <a:t>P</a:t>
            </a:r>
            <a:r>
              <a:rPr lang="zh-CN" altLang="en-US"/>
              <a:t>求和，得到</a:t>
            </a:r>
            <a:endParaRPr lang="zh-CN" altLang="en-US"/>
          </a:p>
          <a:p>
            <a:r>
              <a:rPr lang="zh-CN" altLang="en-US"/>
              <a:t>总数为</a:t>
            </a:r>
            <a:endParaRPr lang="zh-CN" altLang="en-US"/>
          </a:p>
          <a:p>
            <a:r>
              <a:rPr lang="en-US" altLang="zh-CN"/>
              <a:t>				= 2+3+4+...+N = </a:t>
            </a:r>
            <a:r>
              <a:rPr lang="en-US" altLang="zh-CN">
                <a:latin typeface="宋体" panose="02010600030101010101" pitchFamily="2" charset="-122"/>
                <a:ea typeface="宋体" panose="02010600030101010101" pitchFamily="2" charset="-122"/>
              </a:rPr>
              <a:t>Θ</a:t>
            </a:r>
            <a:r>
              <a:rPr lang="en-US" altLang="zh-CN"/>
              <a:t>(N²)</a:t>
            </a:r>
            <a:endParaRPr lang="en-US" altLang="zh-CN"/>
          </a:p>
          <a:p>
            <a:endParaRPr lang="en-US" altLang="zh-CN"/>
          </a:p>
          <a:p>
            <a:r>
              <a:rPr lang="en-US" altLang="zh-CN"/>
              <a:t>另一方面，</a:t>
            </a:r>
            <a:r>
              <a:rPr lang="en-US" altLang="zh-CN">
                <a:solidFill>
                  <a:srgbClr val="FF0000"/>
                </a:solidFill>
              </a:rPr>
              <a:t>如果输入数据已预先排序，那么运行时间为</a:t>
            </a:r>
            <a:r>
              <a:rPr lang="en-US" altLang="zh-CN" b="1">
                <a:solidFill>
                  <a:srgbClr val="FF0000"/>
                </a:solidFill>
              </a:rPr>
              <a:t>O</a:t>
            </a:r>
            <a:r>
              <a:rPr lang="en-US" altLang="zh-CN">
                <a:solidFill>
                  <a:srgbClr val="FF0000"/>
                </a:solidFill>
              </a:rPr>
              <a:t>(N)</a:t>
            </a:r>
            <a:r>
              <a:rPr lang="en-US" altLang="zh-CN"/>
              <a:t>，因为内层for循环的检测总是立即判定不</a:t>
            </a:r>
            <a:endParaRPr lang="en-US" altLang="zh-CN"/>
          </a:p>
          <a:p>
            <a:r>
              <a:rPr lang="en-US" altLang="zh-CN"/>
              <a:t>成立而终止。事实上，如果输入几乎被排序(该术语将在下一节更严格地定义)，那么插</a:t>
            </a:r>
            <a:r>
              <a:rPr lang="zh-CN" altLang="en-US">
                <a:sym typeface="+mn-ea"/>
              </a:rPr>
              <a:t>入</a:t>
            </a:r>
            <a:r>
              <a:rPr lang="en-US" altLang="zh-CN"/>
              <a:t>排序将运行得</a:t>
            </a:r>
            <a:endParaRPr lang="en-US" altLang="zh-CN"/>
          </a:p>
          <a:p>
            <a:r>
              <a:rPr lang="en-US" altLang="zh-CN"/>
              <a:t>很快。由于这种变化差别很大，因此值得我们去分析该算法平均情形的行为。实际上，和各种其他排序</a:t>
            </a:r>
            <a:endParaRPr lang="en-US" altLang="zh-CN"/>
          </a:p>
          <a:p>
            <a:r>
              <a:rPr lang="en-US" altLang="zh-CN"/>
              <a:t>算法一样，插入排序的平均情形也是</a:t>
            </a:r>
            <a:r>
              <a:rPr lang="en-US" altLang="zh-CN" b="1">
                <a:latin typeface="宋体" panose="02010600030101010101" pitchFamily="2" charset="-122"/>
                <a:ea typeface="宋体" panose="02010600030101010101" pitchFamily="2" charset="-122"/>
                <a:sym typeface="+mn-ea"/>
              </a:rPr>
              <a:t>Θ</a:t>
            </a:r>
            <a:r>
              <a:rPr lang="en-US" altLang="zh-CN"/>
              <a:t>(N²)，详见下节的分析。</a:t>
            </a:r>
            <a:endParaRPr lang="en-US" altLang="zh-CN"/>
          </a:p>
        </p:txBody>
      </p:sp>
      <p:graphicFrame>
        <p:nvGraphicFramePr>
          <p:cNvPr id="7" name="对象 6">
            <a:hlinkClick r:id="" action="ppaction://ole?verb="/>
          </p:cNvPr>
          <p:cNvGraphicFramePr>
            <a:graphicFrameLocks noChangeAspect="1"/>
          </p:cNvGraphicFramePr>
          <p:nvPr/>
        </p:nvGraphicFramePr>
        <p:xfrm>
          <a:off x="4071620" y="2606675"/>
          <a:ext cx="421640" cy="682625"/>
        </p:xfrm>
        <a:graphic>
          <a:graphicData uri="http://schemas.openxmlformats.org/presentationml/2006/ole">
            <mc:AlternateContent xmlns:mc="http://schemas.openxmlformats.org/markup-compatibility/2006">
              <mc:Choice xmlns:v="urn:schemas-microsoft-com:vml" Requires="v">
                <p:oleObj spid="_x0000_s1025" name="" r:id="rId1" imgW="266700" imgH="431800" progId="Equation.KSEE3">
                  <p:embed/>
                </p:oleObj>
              </mc:Choice>
              <mc:Fallback>
                <p:oleObj name="" r:id="rId1" imgW="266700" imgH="431800" progId="Equation.KSEE3">
                  <p:embed/>
                  <p:pic>
                    <p:nvPicPr>
                      <p:cNvPr id="0" name="图片 1024"/>
                      <p:cNvPicPr/>
                      <p:nvPr/>
                    </p:nvPicPr>
                    <p:blipFill>
                      <a:blip r:embed="rId2"/>
                      <a:stretch>
                        <a:fillRect/>
                      </a:stretch>
                    </p:blipFill>
                    <p:spPr>
                      <a:xfrm>
                        <a:off x="4071620" y="2606675"/>
                        <a:ext cx="421640" cy="682625"/>
                      </a:xfrm>
                      <a:prstGeom prst="rect">
                        <a:avLst/>
                      </a:prstGeom>
                    </p:spPr>
                  </p:pic>
                </p:oleObj>
              </mc:Fallback>
            </mc:AlternateContent>
          </a:graphicData>
        </a:graphic>
      </p:graphicFrame>
    </p:spTree>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a:sym typeface="+mn-ea"/>
              </a:rPr>
              <a:t>7.3</a:t>
            </a:r>
            <a:r>
              <a:rPr lang="en-US">
                <a:sym typeface="+mn-ea"/>
              </a:rPr>
              <a:t> </a:t>
            </a:r>
            <a:r>
              <a:rPr>
                <a:sym typeface="+mn-ea"/>
              </a:rPr>
              <a:t>一些简单排序算法的下界</a:t>
            </a:r>
            <a:endParaRPr>
              <a:sym typeface="+mn-ea"/>
            </a:endParaRPr>
          </a:p>
        </p:txBody>
      </p:sp>
      <p:sp>
        <p:nvSpPr>
          <p:cNvPr id="4" name="内容占位符 3"/>
          <p:cNvSpPr/>
          <p:nvPr>
            <p:ph idx="1"/>
          </p:nvPr>
        </p:nvSpPr>
        <p:spPr/>
        <p:txBody>
          <a:bodyPr>
            <a:normAutofit lnSpcReduction="20000"/>
          </a:bodyPr>
          <a:p>
            <a:r>
              <a:rPr lang="zh-CN" altLang="en-US"/>
              <a:t>成员存数的数组的一个</a:t>
            </a:r>
            <a:r>
              <a:rPr lang="zh-CN" altLang="en-US">
                <a:solidFill>
                  <a:srgbClr val="FF0000"/>
                </a:solidFill>
              </a:rPr>
              <a:t>逆序</a:t>
            </a:r>
            <a:r>
              <a:rPr lang="zh-CN" altLang="en-US"/>
              <a:t>(inversion)是指数组中具有性质i&lt;j但A[i]&gt;A[j]的序偶(A[i]，A[j])。</a:t>
            </a:r>
            <a:endParaRPr lang="zh-CN" altLang="en-US"/>
          </a:p>
          <a:p>
            <a:r>
              <a:rPr lang="zh-CN" altLang="en-US"/>
              <a:t>在上节的例子中，输</a:t>
            </a:r>
            <a:r>
              <a:rPr lang="zh-CN" altLang="en-US">
                <a:sym typeface="+mn-ea"/>
              </a:rPr>
              <a:t>入</a:t>
            </a:r>
            <a:r>
              <a:rPr lang="zh-CN" altLang="en-US"/>
              <a:t>数据34，8，64，51，32，21有9个逆序，即(34，8)，(34，32)，(34，21)，(64，</a:t>
            </a:r>
            <a:endParaRPr lang="zh-CN" altLang="en-US"/>
          </a:p>
          <a:p>
            <a:r>
              <a:rPr lang="zh-CN" altLang="en-US"/>
              <a:t>51)，(64，32)，(64，21)，(51，32)，(51，21)以及(32，21)。注意，这正好是需要由插入排序(非直</a:t>
            </a:r>
            <a:endParaRPr lang="zh-CN" altLang="en-US"/>
          </a:p>
          <a:p>
            <a:r>
              <a:rPr lang="zh-CN" altLang="en-US"/>
              <a:t>接)执行的交换次数。情况总是这样，因为交换两个不按原序排列的相邻元素恰好消除一个逆序，而一</a:t>
            </a:r>
            <a:endParaRPr lang="zh-CN" altLang="en-US"/>
          </a:p>
          <a:p>
            <a:r>
              <a:rPr lang="zh-CN" altLang="en-US"/>
              <a:t>个排过序的数组没有逆序。由于算法中还有</a:t>
            </a:r>
            <a:r>
              <a:rPr lang="zh-CN" altLang="en-US" b="1"/>
              <a:t>O</a:t>
            </a:r>
            <a:r>
              <a:rPr lang="zh-CN" altLang="en-US"/>
              <a:t>(N)项其他的工作，因此插</a:t>
            </a:r>
            <a:r>
              <a:rPr lang="zh-CN" altLang="en-US">
                <a:sym typeface="+mn-ea"/>
              </a:rPr>
              <a:t>入</a:t>
            </a:r>
            <a:r>
              <a:rPr lang="zh-CN" altLang="en-US"/>
              <a:t>排序的运行时间是</a:t>
            </a:r>
            <a:r>
              <a:rPr lang="zh-CN" altLang="en-US" b="1"/>
              <a:t>O</a:t>
            </a:r>
            <a:r>
              <a:rPr lang="zh-CN" altLang="en-US"/>
              <a:t>(I+N)，其</a:t>
            </a:r>
            <a:endParaRPr lang="zh-CN" altLang="en-US"/>
          </a:p>
          <a:p>
            <a:r>
              <a:rPr lang="zh-CN" altLang="en-US"/>
              <a:t>中</a:t>
            </a:r>
            <a:r>
              <a:rPr lang="en-US" altLang="zh-CN"/>
              <a:t>I</a:t>
            </a:r>
            <a:r>
              <a:rPr lang="zh-CN" altLang="en-US"/>
              <a:t>为原始数组中的逆序数。于是，若逆序数是</a:t>
            </a:r>
            <a:r>
              <a:rPr lang="zh-CN" altLang="en-US" b="1"/>
              <a:t>O</a:t>
            </a:r>
            <a:r>
              <a:rPr lang="zh-CN" altLang="en-US"/>
              <a:t>(N)，则插入排序以线性时间运行。</a:t>
            </a:r>
            <a:endParaRPr lang="zh-CN" altLang="en-US"/>
          </a:p>
          <a:p>
            <a:endParaRPr lang="zh-CN" altLang="en-US"/>
          </a:p>
          <a:p>
            <a:endParaRPr lang="zh-CN" altLang="en-US"/>
          </a:p>
        </p:txBody>
      </p:sp>
    </p:spTree>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a:sym typeface="+mn-ea"/>
              </a:rPr>
              <a:t>7.3</a:t>
            </a:r>
            <a:r>
              <a:rPr lang="en-US">
                <a:sym typeface="+mn-ea"/>
              </a:rPr>
              <a:t> </a:t>
            </a:r>
            <a:r>
              <a:rPr>
                <a:sym typeface="+mn-ea"/>
              </a:rPr>
              <a:t>一些简单排序算法的下界</a:t>
            </a:r>
            <a:endParaRPr>
              <a:sym typeface="+mn-ea"/>
            </a:endParaRPr>
          </a:p>
        </p:txBody>
      </p:sp>
      <p:sp>
        <p:nvSpPr>
          <p:cNvPr id="4" name="内容占位符 3"/>
          <p:cNvSpPr/>
          <p:nvPr>
            <p:ph idx="1"/>
          </p:nvPr>
        </p:nvSpPr>
        <p:spPr/>
        <p:txBody>
          <a:bodyPr>
            <a:normAutofit lnSpcReduction="20000"/>
          </a:bodyPr>
          <a:p>
            <a:r>
              <a:rPr lang="zh-CN" altLang="en-US"/>
              <a:t>我们可以通过计算排列中的平均逆序数而得出插</a:t>
            </a:r>
            <a:r>
              <a:rPr lang="zh-CN" altLang="en-US">
                <a:sym typeface="+mn-ea"/>
              </a:rPr>
              <a:t>入</a:t>
            </a:r>
            <a:r>
              <a:rPr lang="zh-CN" altLang="en-US"/>
              <a:t>排序平均运行时间的精确的界。如往常一样，定义平</a:t>
            </a:r>
            <a:endParaRPr lang="zh-CN" altLang="en-US"/>
          </a:p>
          <a:p>
            <a:r>
              <a:rPr lang="zh-CN" altLang="en-US"/>
              <a:t>均是一个困难的命题。我们将假设不存在重复元素(如果我们允许重复，那么其至连重复的平均次数究</a:t>
            </a:r>
            <a:endParaRPr lang="zh-CN" altLang="en-US"/>
          </a:p>
          <a:p>
            <a:r>
              <a:rPr lang="zh-CN" altLang="en-US"/>
              <a:t>竟是什么都不清楚)。利用该假设，我们可设输</a:t>
            </a:r>
            <a:r>
              <a:rPr lang="zh-CN" altLang="en-US">
                <a:sym typeface="+mn-ea"/>
              </a:rPr>
              <a:t>入</a:t>
            </a:r>
            <a:r>
              <a:rPr lang="zh-CN" altLang="en-US"/>
              <a:t>数据是前N个整数的某个排列(因为只有相对顺序才是</a:t>
            </a:r>
            <a:endParaRPr lang="zh-CN" altLang="en-US"/>
          </a:p>
          <a:p>
            <a:r>
              <a:rPr lang="zh-CN" altLang="en-US"/>
              <a:t>重要的)，并设所有的排列都是等可能的。在这些假设下，我们有如下定理：</a:t>
            </a:r>
            <a:endParaRPr lang="zh-CN" altLang="en-US"/>
          </a:p>
          <a:p>
            <a:endParaRPr lang="zh-CN" altLang="en-US"/>
          </a:p>
          <a:p>
            <a:r>
              <a:rPr lang="zh-CN" altLang="en-US" b="1"/>
              <a:t>定理7.1</a:t>
            </a:r>
            <a:endParaRPr lang="zh-CN" altLang="en-US" b="1"/>
          </a:p>
          <a:p>
            <a:r>
              <a:rPr lang="en-US" altLang="zh-CN"/>
              <a:t>N</a:t>
            </a:r>
            <a:r>
              <a:rPr lang="zh-CN" altLang="en-US"/>
              <a:t>个互异数的数组的平均逆序数是N(</a:t>
            </a:r>
            <a:r>
              <a:rPr lang="en-US" altLang="zh-CN"/>
              <a:t>N</a:t>
            </a:r>
            <a:r>
              <a:rPr lang="zh-CN" altLang="en-US"/>
              <a:t>-1)/4</a:t>
            </a:r>
            <a:endParaRPr lang="zh-CN" altLang="en-US"/>
          </a:p>
          <a:p>
            <a:r>
              <a:rPr lang="zh-CN" altLang="en-US" b="1"/>
              <a:t>证明：</a:t>
            </a:r>
            <a:endParaRPr lang="zh-CN" altLang="en-US" b="1"/>
          </a:p>
          <a:p>
            <a:r>
              <a:rPr lang="zh-CN" altLang="en-US"/>
              <a:t>对于任意的数的表L，考虑其反序表L</a:t>
            </a:r>
            <a:r>
              <a:rPr lang="en-US" altLang="zh-CN" baseline="-25000"/>
              <a:t>r</a:t>
            </a:r>
            <a:r>
              <a:rPr lang="zh-CN" altLang="en-US"/>
              <a:t>。上例中的反序表是21，32，51，64，8，34考虑该表中任意两个</a:t>
            </a:r>
            <a:endParaRPr lang="zh-CN" altLang="en-US"/>
          </a:p>
          <a:p>
            <a:r>
              <a:rPr lang="zh-CN" altLang="en-US"/>
              <a:t>数的序偶(x，y)，且</a:t>
            </a:r>
            <a:r>
              <a:rPr lang="en-US" altLang="zh-CN"/>
              <a:t>y</a:t>
            </a:r>
            <a:r>
              <a:rPr lang="zh-CN" altLang="en-US"/>
              <a:t>&gt;x。显然，恰是L和L，之中一个，该序偶表示一个逆序，在表L和它的反序表L</a:t>
            </a:r>
            <a:r>
              <a:rPr lang="en-US" altLang="zh-CN" baseline="-25000"/>
              <a:t>r</a:t>
            </a:r>
            <a:r>
              <a:rPr lang="zh-CN" altLang="en-US"/>
              <a:t>中</a:t>
            </a:r>
            <a:endParaRPr lang="zh-CN" altLang="en-US"/>
          </a:p>
          <a:p>
            <a:r>
              <a:rPr lang="zh-CN" altLang="en-US"/>
              <a:t>序偶的总个数为N(</a:t>
            </a:r>
            <a:r>
              <a:rPr lang="en-US" altLang="zh-CN"/>
              <a:t>N</a:t>
            </a:r>
            <a:r>
              <a:rPr lang="zh-CN" altLang="en-US"/>
              <a:t>-1)/2。因此，平均表有该量的一半，即</a:t>
            </a:r>
            <a:r>
              <a:rPr lang="en-US" altLang="zh-CN"/>
              <a:t>N</a:t>
            </a:r>
            <a:r>
              <a:rPr lang="zh-CN" altLang="en-US"/>
              <a:t>(N-1)/4个逆序。</a:t>
            </a:r>
            <a:endParaRPr lang="zh-CN" altLang="en-US"/>
          </a:p>
          <a:p>
            <a:endParaRPr lang="zh-CN" altLang="en-US"/>
          </a:p>
          <a:p>
            <a:r>
              <a:rPr lang="zh-CN" altLang="en-US"/>
              <a:t>这个定理意味着插入排序平均是二次的，同时也提供了只交换相邻元素的任何算法的一个很强的下界。</a:t>
            </a:r>
            <a:endParaRPr lang="zh-CN" altLang="en-US"/>
          </a:p>
        </p:txBody>
      </p:sp>
    </p:spTree>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a:sym typeface="+mn-ea"/>
              </a:rPr>
              <a:t>7.3</a:t>
            </a:r>
            <a:r>
              <a:rPr lang="en-US">
                <a:sym typeface="+mn-ea"/>
              </a:rPr>
              <a:t> </a:t>
            </a:r>
            <a:r>
              <a:rPr>
                <a:sym typeface="+mn-ea"/>
              </a:rPr>
              <a:t>一些简单排序算法的下界</a:t>
            </a:r>
            <a:endParaRPr>
              <a:sym typeface="+mn-ea"/>
            </a:endParaRPr>
          </a:p>
        </p:txBody>
      </p:sp>
      <p:sp>
        <p:nvSpPr>
          <p:cNvPr id="4" name="内容占位符 3"/>
          <p:cNvSpPr/>
          <p:nvPr>
            <p:ph idx="1"/>
          </p:nvPr>
        </p:nvSpPr>
        <p:spPr/>
        <p:txBody>
          <a:bodyPr>
            <a:normAutofit lnSpcReduction="20000"/>
          </a:bodyPr>
          <a:p>
            <a:r>
              <a:rPr lang="zh-CN" altLang="en-US" b="1"/>
              <a:t>定理7.2</a:t>
            </a:r>
            <a:endParaRPr lang="zh-CN" altLang="en-US" b="1"/>
          </a:p>
          <a:p>
            <a:r>
              <a:rPr lang="zh-CN" altLang="en-US"/>
              <a:t>通过交换相邻元素进行排序的</a:t>
            </a:r>
            <a:r>
              <a:rPr lang="zh-CN" altLang="en-US">
                <a:solidFill>
                  <a:srgbClr val="FF0000"/>
                </a:solidFill>
              </a:rPr>
              <a:t>任何算法</a:t>
            </a:r>
            <a:r>
              <a:rPr lang="zh-CN" altLang="en-US"/>
              <a:t>平均需要</a:t>
            </a:r>
            <a:r>
              <a:rPr lang="zh-CN" altLang="en-US" b="1">
                <a:latin typeface="Arial" panose="020B0604020202020204" pitchFamily="34" charset="0"/>
                <a:cs typeface="Arial" panose="020B0604020202020204" pitchFamily="34" charset="0"/>
              </a:rPr>
              <a:t>Ω</a:t>
            </a:r>
            <a:r>
              <a:rPr lang="zh-CN" altLang="en-US"/>
              <a:t>(</a:t>
            </a:r>
            <a:r>
              <a:rPr lang="en-US" altLang="zh-CN"/>
              <a:t>N</a:t>
            </a:r>
            <a:r>
              <a:rPr lang="en-US" altLang="zh-CN" baseline="30000"/>
              <a:t>2</a:t>
            </a:r>
            <a:r>
              <a:rPr lang="zh-CN" altLang="en-US"/>
              <a:t>)时间。</a:t>
            </a:r>
            <a:endParaRPr lang="zh-CN" altLang="en-US"/>
          </a:p>
          <a:p>
            <a:r>
              <a:rPr lang="zh-CN" altLang="en-US" b="1"/>
              <a:t>证明：</a:t>
            </a:r>
            <a:endParaRPr lang="zh-CN" altLang="en-US" b="1"/>
          </a:p>
          <a:p>
            <a:r>
              <a:rPr lang="zh-CN" altLang="en-US"/>
              <a:t>初始的平均逆序数是N(</a:t>
            </a:r>
            <a:r>
              <a:rPr lang="en-US" altLang="zh-CN"/>
              <a:t>N</a:t>
            </a:r>
            <a:r>
              <a:rPr lang="zh-CN" altLang="en-US"/>
              <a:t>-1)/4=</a:t>
            </a:r>
            <a:r>
              <a:rPr lang="zh-CN" altLang="en-US" b="1">
                <a:latin typeface="Arial" panose="020B0604020202020204" pitchFamily="34" charset="0"/>
                <a:cs typeface="Arial" panose="020B0604020202020204" pitchFamily="34" charset="0"/>
                <a:sym typeface="+mn-ea"/>
              </a:rPr>
              <a:t>Ω</a:t>
            </a:r>
            <a:r>
              <a:rPr lang="zh-CN" altLang="en-US"/>
              <a:t>(N</a:t>
            </a:r>
            <a:r>
              <a:rPr lang="en-US" altLang="zh-CN" baseline="30000"/>
              <a:t>2</a:t>
            </a:r>
            <a:r>
              <a:rPr lang="zh-CN" altLang="en-US"/>
              <a:t>)，而每次交换只减少一个逆序，因此需要</a:t>
            </a:r>
            <a:r>
              <a:rPr lang="zh-CN" altLang="en-US" b="1">
                <a:latin typeface="Arial" panose="020B0604020202020204" pitchFamily="34" charset="0"/>
                <a:cs typeface="Arial" panose="020B0604020202020204" pitchFamily="34" charset="0"/>
                <a:sym typeface="+mn-ea"/>
              </a:rPr>
              <a:t>Ω</a:t>
            </a:r>
            <a:r>
              <a:rPr lang="zh-CN" altLang="en-US"/>
              <a:t>(</a:t>
            </a:r>
            <a:r>
              <a:rPr lang="en-US" altLang="zh-CN"/>
              <a:t>N</a:t>
            </a:r>
            <a:r>
              <a:rPr lang="en-US" altLang="zh-CN" baseline="30000"/>
              <a:t>2</a:t>
            </a:r>
            <a:r>
              <a:rPr lang="zh-CN" altLang="en-US"/>
              <a:t>)次交换。</a:t>
            </a:r>
            <a:endParaRPr lang="zh-CN" altLang="en-US"/>
          </a:p>
          <a:p>
            <a:r>
              <a:rPr lang="zh-CN" altLang="en-US"/>
              <a:t>这是证明下界的一个例子，它不仅对非显式地实施相邻元素的交换的插</a:t>
            </a:r>
            <a:r>
              <a:rPr lang="zh-CN" altLang="en-US">
                <a:sym typeface="+mn-ea"/>
              </a:rPr>
              <a:t>入</a:t>
            </a:r>
            <a:r>
              <a:rPr lang="zh-CN" altLang="en-US"/>
              <a:t>排序有效，而且对诸如冒泡排</a:t>
            </a:r>
            <a:endParaRPr lang="zh-CN" altLang="en-US"/>
          </a:p>
          <a:p>
            <a:r>
              <a:rPr lang="zh-CN" altLang="en-US"/>
              <a:t>序和选择排序等其他一些简单算法也是有效的，不过这些算法我们将不在这里描述。事实上，它对一整</a:t>
            </a:r>
            <a:endParaRPr lang="zh-CN" altLang="en-US"/>
          </a:p>
          <a:p>
            <a:r>
              <a:rPr lang="zh-CN" altLang="en-US"/>
              <a:t>类只进行相邻元素的交换的排序算法，包括那些未被发现的算法，都是有效的。正因为如此，这个证明</a:t>
            </a:r>
            <a:endParaRPr lang="zh-CN" altLang="en-US"/>
          </a:p>
          <a:p>
            <a:r>
              <a:rPr lang="zh-CN" altLang="en-US"/>
              <a:t>在经验上是不能被认可的。虽然这个下界的证明非常简单，但是一般说来证明下界要比证明上界复杂得</a:t>
            </a:r>
            <a:endParaRPr lang="zh-CN" altLang="en-US"/>
          </a:p>
          <a:p>
            <a:r>
              <a:rPr lang="zh-CN" altLang="en-US"/>
              <a:t>多。</a:t>
            </a:r>
            <a:endParaRPr lang="zh-CN" altLang="en-US"/>
          </a:p>
          <a:p>
            <a:endParaRPr lang="zh-CN" altLang="en-US"/>
          </a:p>
          <a:p>
            <a:r>
              <a:rPr lang="zh-CN" altLang="en-US"/>
              <a:t>这个下界告诉我们，为了使一个排序算法以亚二次(subquadratic)或o(N</a:t>
            </a:r>
            <a:r>
              <a:rPr lang="en-US" altLang="zh-CN" baseline="30000"/>
              <a:t>2</a:t>
            </a:r>
            <a:r>
              <a:rPr lang="zh-CN" altLang="en-US"/>
              <a:t>)时间运行，必须执行一些比</a:t>
            </a:r>
            <a:endParaRPr lang="zh-CN" altLang="en-US"/>
          </a:p>
          <a:p>
            <a:r>
              <a:rPr lang="zh-CN" altLang="en-US"/>
              <a:t>较，特别要对相距较远的元素进行交换。一个排序算法通过删除逆序得以向前进行，而为了有效地运行，</a:t>
            </a:r>
            <a:endParaRPr lang="zh-CN" altLang="en-US"/>
          </a:p>
          <a:p>
            <a:r>
              <a:rPr lang="zh-CN" altLang="en-US"/>
              <a:t>它必须每次交换删除不止一个逆序。</a:t>
            </a:r>
            <a:endParaRPr lang="zh-CN" altLang="en-US"/>
          </a:p>
        </p:txBody>
      </p:sp>
    </p:spTree>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a:sym typeface="+mn-ea"/>
              </a:rPr>
              <a:t>7.4</a:t>
            </a:r>
            <a:r>
              <a:rPr lang="en-US">
                <a:sym typeface="+mn-ea"/>
              </a:rPr>
              <a:t> </a:t>
            </a:r>
            <a:r>
              <a:rPr>
                <a:sym typeface="+mn-ea"/>
              </a:rPr>
              <a:t>希尔排序</a:t>
            </a:r>
            <a:endParaRPr>
              <a:sym typeface="+mn-ea"/>
            </a:endParaRPr>
          </a:p>
        </p:txBody>
      </p:sp>
      <p:sp>
        <p:nvSpPr>
          <p:cNvPr id="4" name="内容占位符 3"/>
          <p:cNvSpPr/>
          <p:nvPr>
            <p:ph idx="1"/>
          </p:nvPr>
        </p:nvSpPr>
        <p:spPr/>
        <p:txBody>
          <a:bodyPr>
            <a:normAutofit/>
          </a:bodyPr>
          <a:p>
            <a:r>
              <a:rPr lang="zh-CN" altLang="en-US">
                <a:solidFill>
                  <a:srgbClr val="FF0000"/>
                </a:solidFill>
              </a:rPr>
              <a:t>希尔排序</a:t>
            </a:r>
            <a:r>
              <a:rPr lang="zh-CN" altLang="en-US"/>
              <a:t>(Shellsort)的名称源于它的发明者Donald Shell，该算法是冲破二次时间屏障的第一批算法</a:t>
            </a:r>
            <a:endParaRPr lang="zh-CN" altLang="en-US"/>
          </a:p>
          <a:p>
            <a:r>
              <a:rPr lang="zh-CN" altLang="en-US"/>
              <a:t>之一，它通过</a:t>
            </a:r>
            <a:r>
              <a:rPr lang="zh-CN" altLang="en-US">
                <a:solidFill>
                  <a:srgbClr val="FF0000"/>
                </a:solidFill>
              </a:rPr>
              <a:t>比较相距一定间隔的元素</a:t>
            </a:r>
            <a:r>
              <a:rPr lang="zh-CN" altLang="en-US"/>
              <a:t>来工作；各趟比较所用的距离随着</a:t>
            </a:r>
            <a:r>
              <a:rPr lang="zh-CN" altLang="en-US">
                <a:solidFill>
                  <a:srgbClr val="FF0000"/>
                </a:solidFill>
              </a:rPr>
              <a:t>算法的进行而减小</a:t>
            </a:r>
            <a:r>
              <a:rPr lang="zh-CN" altLang="en-US"/>
              <a:t>，直到只比</a:t>
            </a:r>
            <a:endParaRPr lang="zh-CN" altLang="en-US"/>
          </a:p>
          <a:p>
            <a:r>
              <a:rPr lang="zh-CN" altLang="en-US"/>
              <a:t>较</a:t>
            </a:r>
            <a:r>
              <a:rPr lang="zh-CN" altLang="en-US">
                <a:solidFill>
                  <a:srgbClr val="FF0000"/>
                </a:solidFill>
              </a:rPr>
              <a:t>相邻元素</a:t>
            </a:r>
            <a:r>
              <a:rPr lang="zh-CN" altLang="en-US"/>
              <a:t>的最后一趟排序为止。由于这个原因，希尔排序有时也叫做</a:t>
            </a:r>
            <a:r>
              <a:rPr lang="zh-CN" altLang="en-US">
                <a:solidFill>
                  <a:srgbClr val="FF0000"/>
                </a:solidFill>
              </a:rPr>
              <a:t>缩小增量排序</a:t>
            </a:r>
            <a:r>
              <a:rPr lang="zh-CN" altLang="en-US"/>
              <a:t>(diminishing </a:t>
            </a:r>
            <a:endParaRPr lang="zh-CN" altLang="en-US"/>
          </a:p>
          <a:p>
            <a:r>
              <a:rPr lang="zh-CN" altLang="en-US"/>
              <a:t>increment sort) 。</a:t>
            </a:r>
            <a:endParaRPr lang="zh-CN" altLang="en-US"/>
          </a:p>
          <a:p>
            <a:endParaRPr lang="zh-CN" altLang="en-US"/>
          </a:p>
          <a:p>
            <a:endParaRPr lang="zh-CN" altLang="en-US"/>
          </a:p>
        </p:txBody>
      </p:sp>
    </p:spTree>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a:sym typeface="+mn-ea"/>
              </a:rPr>
              <a:t>7.4</a:t>
            </a:r>
            <a:r>
              <a:rPr lang="en-US">
                <a:sym typeface="+mn-ea"/>
              </a:rPr>
              <a:t> </a:t>
            </a:r>
            <a:r>
              <a:rPr>
                <a:sym typeface="+mn-ea"/>
              </a:rPr>
              <a:t>希尔排序</a:t>
            </a:r>
            <a:endParaRPr>
              <a:sym typeface="+mn-ea"/>
            </a:endParaRPr>
          </a:p>
        </p:txBody>
      </p:sp>
      <p:sp>
        <p:nvSpPr>
          <p:cNvPr id="4" name="内容占位符 3"/>
          <p:cNvSpPr/>
          <p:nvPr>
            <p:ph idx="1"/>
          </p:nvPr>
        </p:nvSpPr>
        <p:spPr/>
        <p:txBody>
          <a:bodyPr>
            <a:normAutofit/>
          </a:bodyPr>
          <a:p>
            <a:r>
              <a:rPr lang="zh-CN" altLang="en-US"/>
              <a:t>希尔排序使用一个序列h</a:t>
            </a:r>
            <a:r>
              <a:rPr lang="en-US" altLang="zh-CN" baseline="-25000"/>
              <a:t>1</a:t>
            </a:r>
            <a:r>
              <a:rPr lang="zh-CN" altLang="en-US"/>
              <a:t>，h</a:t>
            </a:r>
            <a:r>
              <a:rPr lang="en-US" altLang="zh-CN" baseline="-25000"/>
              <a:t>2</a:t>
            </a:r>
            <a:r>
              <a:rPr lang="zh-CN" altLang="en-US"/>
              <a:t>，....h</a:t>
            </a:r>
            <a:r>
              <a:rPr lang="en-US" altLang="zh-CN" baseline="-25000"/>
              <a:t>t</a:t>
            </a:r>
            <a:r>
              <a:rPr lang="zh-CN" altLang="en-US"/>
              <a:t>，叫做</a:t>
            </a:r>
            <a:r>
              <a:rPr lang="zh-CN" altLang="en-US">
                <a:solidFill>
                  <a:srgbClr val="FF0000"/>
                </a:solidFill>
              </a:rPr>
              <a:t>增量序列</a:t>
            </a:r>
            <a:r>
              <a:rPr lang="zh-CN" altLang="en-US"/>
              <a:t>(increment sequence)。只要h</a:t>
            </a:r>
            <a:r>
              <a:rPr lang="en-US" altLang="zh-CN" baseline="-25000"/>
              <a:t>1</a:t>
            </a:r>
            <a:r>
              <a:rPr lang="zh-CN" altLang="en-US"/>
              <a:t>=1，任何增量</a:t>
            </a:r>
            <a:endParaRPr lang="zh-CN" altLang="en-US"/>
          </a:p>
          <a:p>
            <a:r>
              <a:rPr lang="zh-CN" altLang="en-US"/>
              <a:t>序列都是可行的，不过，有些增量序列比另外一些增量序列更好(后面我们将讨论这个问题)。在使用增</a:t>
            </a:r>
            <a:endParaRPr lang="zh-CN" altLang="en-US"/>
          </a:p>
          <a:p>
            <a:r>
              <a:rPr lang="zh-CN" altLang="en-US"/>
              <a:t>量h</a:t>
            </a:r>
            <a:r>
              <a:rPr lang="en-US" altLang="zh-CN" baseline="-25000"/>
              <a:t>k</a:t>
            </a:r>
            <a:r>
              <a:rPr lang="zh-CN" altLang="en-US"/>
              <a:t>的一趟排序之后，对于每一个i我们有A</a:t>
            </a:r>
            <a:r>
              <a:rPr lang="en-US" altLang="zh-CN"/>
              <a:t>[</a:t>
            </a:r>
            <a:r>
              <a:rPr lang="zh-CN" altLang="en-US"/>
              <a:t>i]≤A</a:t>
            </a:r>
            <a:r>
              <a:rPr lang="en-US" altLang="zh-CN"/>
              <a:t>[</a:t>
            </a:r>
            <a:r>
              <a:rPr lang="zh-CN" altLang="en-US"/>
              <a:t>i+h</a:t>
            </a:r>
            <a:r>
              <a:rPr lang="en-US" altLang="zh-CN" baseline="-25000"/>
              <a:t>k</a:t>
            </a:r>
            <a:r>
              <a:rPr lang="en-US" altLang="zh-CN"/>
              <a:t>]</a:t>
            </a:r>
            <a:r>
              <a:rPr lang="zh-CN" altLang="en-US"/>
              <a:t>(这里它是有意义的)；所有相隔h</a:t>
            </a:r>
            <a:r>
              <a:rPr lang="en-US" altLang="zh-CN" baseline="-25000"/>
              <a:t>k</a:t>
            </a:r>
            <a:r>
              <a:rPr lang="zh-CN" altLang="en-US"/>
              <a:t>的元素都</a:t>
            </a:r>
            <a:endParaRPr lang="zh-CN" altLang="en-US"/>
          </a:p>
          <a:p>
            <a:r>
              <a:rPr lang="zh-CN" altLang="en-US"/>
              <a:t>被排序此时称文件是</a:t>
            </a:r>
            <a:r>
              <a:rPr lang="zh-CN" altLang="en-US">
                <a:solidFill>
                  <a:srgbClr val="FF0000"/>
                </a:solidFill>
              </a:rPr>
              <a:t>h</a:t>
            </a:r>
            <a:r>
              <a:rPr lang="en-US" altLang="zh-CN" baseline="-25000">
                <a:solidFill>
                  <a:srgbClr val="FF0000"/>
                </a:solidFill>
              </a:rPr>
              <a:t>k</a:t>
            </a:r>
            <a:r>
              <a:rPr lang="zh-CN" altLang="en-US" baseline="-25000">
                <a:solidFill>
                  <a:srgbClr val="FF0000"/>
                </a:solidFill>
              </a:rPr>
              <a:t>-</a:t>
            </a:r>
            <a:r>
              <a:rPr lang="zh-CN" altLang="en-US">
                <a:solidFill>
                  <a:srgbClr val="FF0000"/>
                </a:solidFill>
              </a:rPr>
              <a:t>排序</a:t>
            </a:r>
            <a:r>
              <a:rPr lang="zh-CN" altLang="en-US"/>
              <a:t>(h</a:t>
            </a:r>
            <a:r>
              <a:rPr lang="en-US" altLang="zh-CN" baseline="-25000"/>
              <a:t>k</a:t>
            </a:r>
            <a:r>
              <a:rPr lang="zh-CN" altLang="en-US" baseline="-25000"/>
              <a:t>-</a:t>
            </a:r>
            <a:r>
              <a:rPr lang="zh-CN" altLang="en-US"/>
              <a:t>sorted)的。例如，图7-3显示在各趟排序后数组的情况。希尔排序的一</a:t>
            </a:r>
            <a:endParaRPr lang="zh-CN" altLang="en-US"/>
          </a:p>
          <a:p>
            <a:r>
              <a:rPr lang="zh-CN" altLang="en-US"/>
              <a:t>个重要性质(我们只叙述而不证明)是一个h</a:t>
            </a:r>
            <a:r>
              <a:rPr lang="en-US" altLang="zh-CN" baseline="-25000"/>
              <a:t>k-</a:t>
            </a:r>
            <a:r>
              <a:rPr lang="zh-CN" altLang="en-US"/>
              <a:t>排序的文件(此后将是h</a:t>
            </a:r>
            <a:r>
              <a:rPr lang="en-US" altLang="zh-CN" baseline="-25000"/>
              <a:t>k</a:t>
            </a:r>
            <a:r>
              <a:rPr lang="zh-CN" altLang="en-US" baseline="-25000"/>
              <a:t>-1</a:t>
            </a:r>
            <a:r>
              <a:rPr lang="zh-CN" altLang="en-US"/>
              <a:t>排序的)</a:t>
            </a:r>
            <a:r>
              <a:rPr lang="zh-CN" altLang="en-US">
                <a:solidFill>
                  <a:srgbClr val="FF0000"/>
                </a:solidFill>
              </a:rPr>
              <a:t>保持它的h</a:t>
            </a:r>
            <a:r>
              <a:rPr lang="en-US" altLang="zh-CN" baseline="-25000">
                <a:solidFill>
                  <a:srgbClr val="FF0000"/>
                </a:solidFill>
              </a:rPr>
              <a:t>k-</a:t>
            </a:r>
            <a:r>
              <a:rPr lang="zh-CN" altLang="en-US">
                <a:solidFill>
                  <a:srgbClr val="FF0000"/>
                </a:solidFill>
              </a:rPr>
              <a:t>排序性</a:t>
            </a:r>
            <a:r>
              <a:rPr lang="zh-CN" altLang="en-US"/>
              <a:t>。事</a:t>
            </a:r>
            <a:endParaRPr lang="zh-CN" altLang="en-US"/>
          </a:p>
          <a:p>
            <a:r>
              <a:rPr lang="zh-CN" altLang="en-US"/>
              <a:t>实上，假如情况不是这样的话，那么该算法也就没什么意义了，因为前面各趟排序的结果就会被后面各</a:t>
            </a:r>
            <a:endParaRPr lang="zh-CN" altLang="en-US"/>
          </a:p>
          <a:p>
            <a:r>
              <a:rPr lang="zh-CN" altLang="en-US"/>
              <a:t>趟排序给打乱。</a:t>
            </a:r>
            <a:endParaRPr lang="zh-CN" altLang="en-US"/>
          </a:p>
          <a:p>
            <a:endParaRPr lang="zh-CN" altLang="en-US"/>
          </a:p>
        </p:txBody>
      </p:sp>
      <p:pic>
        <p:nvPicPr>
          <p:cNvPr id="3" name="图片 2"/>
          <p:cNvPicPr>
            <a:picLocks noChangeAspect="1"/>
          </p:cNvPicPr>
          <p:nvPr/>
        </p:nvPicPr>
        <p:blipFill>
          <a:blip r:embed="rId1"/>
          <a:stretch>
            <a:fillRect/>
          </a:stretch>
        </p:blipFill>
        <p:spPr>
          <a:xfrm>
            <a:off x="2799715" y="4494530"/>
            <a:ext cx="7188835" cy="1397000"/>
          </a:xfrm>
          <a:prstGeom prst="rect">
            <a:avLst/>
          </a:prstGeom>
        </p:spPr>
      </p:pic>
      <p:pic>
        <p:nvPicPr>
          <p:cNvPr id="5" name="图片 4"/>
          <p:cNvPicPr>
            <a:picLocks noChangeAspect="1"/>
          </p:cNvPicPr>
          <p:nvPr/>
        </p:nvPicPr>
        <p:blipFill>
          <a:blip r:embed="rId2"/>
          <a:stretch>
            <a:fillRect/>
          </a:stretch>
        </p:blipFill>
        <p:spPr>
          <a:xfrm>
            <a:off x="4841240" y="5891530"/>
            <a:ext cx="2876550" cy="381000"/>
          </a:xfrm>
          <a:prstGeom prst="rect">
            <a:avLst/>
          </a:prstGeom>
        </p:spPr>
      </p:pic>
    </p:spTree>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a:sym typeface="+mn-ea"/>
              </a:rPr>
              <a:t>7.4</a:t>
            </a:r>
            <a:r>
              <a:rPr lang="en-US">
                <a:sym typeface="+mn-ea"/>
              </a:rPr>
              <a:t> </a:t>
            </a:r>
            <a:r>
              <a:rPr>
                <a:sym typeface="+mn-ea"/>
              </a:rPr>
              <a:t>希尔排序</a:t>
            </a:r>
            <a:endParaRPr>
              <a:sym typeface="+mn-ea"/>
            </a:endParaRPr>
          </a:p>
        </p:txBody>
      </p:sp>
      <p:sp>
        <p:nvSpPr>
          <p:cNvPr id="4" name="内容占位符 3"/>
          <p:cNvSpPr/>
          <p:nvPr>
            <p:ph idx="1"/>
          </p:nvPr>
        </p:nvSpPr>
        <p:spPr/>
        <p:txBody>
          <a:bodyPr>
            <a:normAutofit/>
          </a:bodyPr>
          <a:p>
            <a:r>
              <a:rPr lang="zh-CN" altLang="en-US"/>
              <a:t>h</a:t>
            </a:r>
            <a:r>
              <a:rPr lang="en-US" altLang="zh-CN" baseline="-25000"/>
              <a:t>k</a:t>
            </a:r>
            <a:r>
              <a:rPr lang="zh-CN" altLang="en-US" baseline="-25000"/>
              <a:t>-</a:t>
            </a:r>
            <a:r>
              <a:rPr lang="zh-CN" altLang="en-US"/>
              <a:t>排序的一般做法是，对于h</a:t>
            </a:r>
            <a:r>
              <a:rPr lang="zh-CN" altLang="en-US" baseline="-25000"/>
              <a:t>k</a:t>
            </a:r>
            <a:r>
              <a:rPr lang="zh-CN" altLang="en-US"/>
              <a:t>，h</a:t>
            </a:r>
            <a:r>
              <a:rPr lang="en-US" altLang="zh-CN" baseline="-25000"/>
              <a:t>k</a:t>
            </a:r>
            <a:r>
              <a:rPr lang="zh-CN" altLang="en-US"/>
              <a:t>+1，...，N-1中的每一个位置i，把其上的元素放到i，i-h</a:t>
            </a:r>
            <a:r>
              <a:rPr lang="zh-CN" altLang="en-US" baseline="-25000"/>
              <a:t>k</a:t>
            </a:r>
            <a:r>
              <a:rPr lang="zh-CN" altLang="en-US"/>
              <a:t>，i-2h</a:t>
            </a:r>
            <a:r>
              <a:rPr lang="en-US" altLang="zh-CN" baseline="-25000"/>
              <a:t>k</a:t>
            </a:r>
            <a:r>
              <a:rPr lang="zh-CN" altLang="en-US"/>
              <a:t>…</a:t>
            </a:r>
            <a:endParaRPr lang="zh-CN" altLang="en-US"/>
          </a:p>
          <a:p>
            <a:r>
              <a:rPr lang="zh-CN" altLang="en-US"/>
              <a:t>中间的正确位置上。虽然这并不影响最终结果，但是仔细的考查指出，一趟h</a:t>
            </a:r>
            <a:r>
              <a:rPr lang="en-US" altLang="zh-CN" baseline="-25000"/>
              <a:t>k-</a:t>
            </a:r>
            <a:r>
              <a:rPr lang="zh-CN" altLang="en-US"/>
              <a:t>排序的作用就是对h</a:t>
            </a:r>
            <a:r>
              <a:rPr lang="en-US" altLang="zh-CN" baseline="-25000"/>
              <a:t>k</a:t>
            </a:r>
            <a:r>
              <a:rPr lang="zh-CN" altLang="en-US"/>
              <a:t>个</a:t>
            </a:r>
            <a:endParaRPr lang="zh-CN" altLang="en-US"/>
          </a:p>
          <a:p>
            <a:r>
              <a:rPr lang="zh-CN" altLang="en-US"/>
              <a:t>独立的子数组</a:t>
            </a:r>
            <a:r>
              <a:rPr lang="zh-CN" altLang="en-US">
                <a:solidFill>
                  <a:srgbClr val="FF0000"/>
                </a:solidFill>
              </a:rPr>
              <a:t>执行一次插入排序</a:t>
            </a:r>
            <a:r>
              <a:rPr lang="zh-CN" altLang="en-US"/>
              <a:t>。当我们分析希尔排序的运行时间时，这个考查结果将是很重要的。</a:t>
            </a:r>
            <a:endParaRPr lang="zh-CN" altLang="en-US"/>
          </a:p>
          <a:p>
            <a:endParaRPr lang="zh-CN" altLang="en-US"/>
          </a:p>
          <a:p>
            <a:r>
              <a:rPr lang="zh-CN" altLang="en-US"/>
              <a:t>增量序列的一种流行(但是不好)的选择是使用</a:t>
            </a:r>
            <a:r>
              <a:rPr lang="zh-CN" altLang="en-US">
                <a:solidFill>
                  <a:srgbClr val="FF0000"/>
                </a:solidFill>
              </a:rPr>
              <a:t>Shell建议的序列</a:t>
            </a:r>
            <a:r>
              <a:rPr lang="zh-CN" altLang="en-US"/>
              <a:t>：h</a:t>
            </a:r>
            <a:r>
              <a:rPr lang="en-US" altLang="zh-CN" baseline="-25000"/>
              <a:t>t</a:t>
            </a:r>
            <a:r>
              <a:rPr lang="zh-CN" altLang="en-US"/>
              <a:t>=</a:t>
            </a:r>
            <a:r>
              <a:rPr lang="en-US" altLang="zh-CN"/>
              <a:t>       </a:t>
            </a:r>
            <a:r>
              <a:rPr lang="zh-CN" altLang="en-US"/>
              <a:t>和h</a:t>
            </a:r>
            <a:r>
              <a:rPr lang="en-US" altLang="zh-CN" baseline="-25000"/>
              <a:t>k</a:t>
            </a:r>
            <a:r>
              <a:rPr lang="zh-CN" altLang="en-US"/>
              <a:t>=</a:t>
            </a:r>
            <a:r>
              <a:rPr lang="en-US" altLang="zh-CN"/>
              <a:t>         </a:t>
            </a:r>
            <a:r>
              <a:rPr lang="zh-CN" altLang="en-US"/>
              <a:t>.。图7-4包</a:t>
            </a:r>
            <a:endParaRPr lang="zh-CN" altLang="en-US"/>
          </a:p>
          <a:p>
            <a:r>
              <a:rPr lang="zh-CN" altLang="en-US"/>
              <a:t>含一个使用该序列实现希尔排序的程序。后面我们将看到，存在一些递增的序列，它们对该算法的运行</a:t>
            </a:r>
            <a:endParaRPr lang="zh-CN" altLang="en-US"/>
          </a:p>
          <a:p>
            <a:r>
              <a:rPr lang="zh-CN" altLang="en-US"/>
              <a:t>时间做出了重要的改进；即使是一个小的改变都可能剧烈地影响着算法的性能。</a:t>
            </a:r>
            <a:endParaRPr lang="zh-CN" altLang="en-US"/>
          </a:p>
        </p:txBody>
      </p:sp>
      <p:pic>
        <p:nvPicPr>
          <p:cNvPr id="3" name="图片 2"/>
          <p:cNvPicPr>
            <a:picLocks noChangeAspect="1"/>
          </p:cNvPicPr>
          <p:nvPr/>
        </p:nvPicPr>
        <p:blipFill>
          <a:blip r:embed="rId1"/>
          <a:stretch>
            <a:fillRect/>
          </a:stretch>
        </p:blipFill>
        <p:spPr>
          <a:xfrm>
            <a:off x="7755890" y="3342640"/>
            <a:ext cx="714375" cy="257175"/>
          </a:xfrm>
          <a:prstGeom prst="rect">
            <a:avLst/>
          </a:prstGeom>
        </p:spPr>
      </p:pic>
      <p:pic>
        <p:nvPicPr>
          <p:cNvPr id="5" name="图片 4"/>
          <p:cNvPicPr>
            <a:picLocks noChangeAspect="1"/>
          </p:cNvPicPr>
          <p:nvPr/>
        </p:nvPicPr>
        <p:blipFill>
          <a:blip r:embed="rId2"/>
          <a:stretch>
            <a:fillRect/>
          </a:stretch>
        </p:blipFill>
        <p:spPr>
          <a:xfrm>
            <a:off x="9058275" y="3298190"/>
            <a:ext cx="1159510" cy="329565"/>
          </a:xfrm>
          <a:prstGeom prst="rect">
            <a:avLst/>
          </a:prstGeo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lnSpcReduction="20000"/>
          </a:bodyPr>
          <a:lstStyle/>
          <a:p>
            <a:r>
              <a:rPr lang="zh-CN" dirty="0"/>
              <a:t>使用这种方法几乎总能够算出相对增长率。通常，两个函数f(N)和g(N)间的关系可以用简单的代数方法</a:t>
            </a:r>
            <a:endParaRPr lang="zh-CN" dirty="0"/>
          </a:p>
          <a:p>
            <a:r>
              <a:rPr lang="zh-CN" dirty="0"/>
              <a:t>得到。例如，如果f(N) =NlogN和g(N)=N</a:t>
            </a:r>
            <a:r>
              <a:rPr lang="en-US" altLang="zh-CN" baseline="30000" dirty="0"/>
              <a:t>1.</a:t>
            </a:r>
            <a:r>
              <a:rPr lang="zh-CN" baseline="30000" dirty="0"/>
              <a:t>5</a:t>
            </a:r>
            <a:r>
              <a:rPr lang="zh-CN" dirty="0"/>
              <a:t>，那么确定f(N)和</a:t>
            </a:r>
            <a:r>
              <a:rPr lang="en-US" altLang="zh-CN" dirty="0"/>
              <a:t>g</a:t>
            </a:r>
            <a:r>
              <a:rPr lang="zh-CN" dirty="0"/>
              <a:t>(N)哪个增长得更快，实际上就是确定</a:t>
            </a:r>
            <a:endParaRPr lang="zh-CN" dirty="0"/>
          </a:p>
          <a:p>
            <a:r>
              <a:rPr lang="zh-CN" dirty="0"/>
              <a:t>logN和N</a:t>
            </a:r>
            <a:r>
              <a:rPr lang="en-US" altLang="zh-CN" baseline="30000" dirty="0"/>
              <a:t>0.5</a:t>
            </a:r>
            <a:r>
              <a:rPr lang="zh-CN" dirty="0"/>
              <a:t>哪个增长史快。这与确定</a:t>
            </a:r>
            <a:r>
              <a:rPr lang="en-US" altLang="zh-CN" dirty="0"/>
              <a:t>log</a:t>
            </a:r>
            <a:r>
              <a:rPr lang="en-US" altLang="zh-CN" baseline="30000" dirty="0"/>
              <a:t>2 </a:t>
            </a:r>
            <a:r>
              <a:rPr lang="zh-CN" dirty="0"/>
              <a:t>N和N哪个增长更快是一样的，而后者是个简单的问题，因为我</a:t>
            </a:r>
            <a:endParaRPr lang="zh-CN" dirty="0"/>
          </a:p>
          <a:p>
            <a:r>
              <a:rPr lang="zh-CN" dirty="0"/>
              <a:t>们已经知道，N的增长要快于logN的任意次幂，因此，g(N)的增长快于F(N)的增长。</a:t>
            </a:r>
            <a:endParaRPr lang="zh-CN" dirty="0"/>
          </a:p>
          <a:p>
            <a:endParaRPr lang="zh-CN" dirty="0"/>
          </a:p>
          <a:p>
            <a:endParaRPr lang="zh-CN" dirty="0"/>
          </a:p>
          <a:p>
            <a:r>
              <a:rPr lang="zh-CN" dirty="0"/>
              <a:t>另外，在风格上还应注意：不要说成f(N)≤</a:t>
            </a:r>
            <a:r>
              <a:rPr lang="en-US" altLang="zh-CN" b="1" dirty="0"/>
              <a:t>O</a:t>
            </a:r>
            <a:r>
              <a:rPr lang="zh-CN" dirty="0"/>
              <a:t>(g(N))，因为定义已经隐含有不等式了。写成</a:t>
            </a:r>
            <a:endParaRPr lang="zh-CN" dirty="0"/>
          </a:p>
          <a:p>
            <a:r>
              <a:rPr lang="zh-CN" dirty="0"/>
              <a:t>f(N)≥</a:t>
            </a:r>
            <a:r>
              <a:rPr lang="zh-CN" b="1" dirty="0"/>
              <a:t>O</a:t>
            </a:r>
            <a:r>
              <a:rPr lang="zh-CN" dirty="0"/>
              <a:t>(g(N))是错误的，它没有意义。</a:t>
            </a:r>
            <a:endParaRPr lang="zh-CN" dirty="0"/>
          </a:p>
        </p:txBody>
      </p:sp>
      <p:sp>
        <p:nvSpPr>
          <p:cNvPr id="2" name="标题 1"/>
          <p:cNvSpPr>
            <a:spLocks noGrp="1"/>
          </p:cNvSpPr>
          <p:nvPr>
            <p:ph type="title"/>
          </p:nvPr>
        </p:nvSpPr>
        <p:spPr/>
        <p:txBody>
          <a:bodyPr/>
          <a:lstStyle/>
          <a:p>
            <a:r>
              <a:rPr dirty="0"/>
              <a:t>2.1 数学基础</a:t>
            </a:r>
            <a:endParaRPr dirty="0"/>
          </a:p>
        </p:txBody>
      </p:sp>
    </p:spTree>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a:sym typeface="+mn-ea"/>
              </a:rPr>
              <a:t>7.4</a:t>
            </a:r>
            <a:r>
              <a:rPr lang="en-US">
                <a:sym typeface="+mn-ea"/>
              </a:rPr>
              <a:t> </a:t>
            </a:r>
            <a:r>
              <a:rPr>
                <a:sym typeface="+mn-ea"/>
              </a:rPr>
              <a:t>希尔排序</a:t>
            </a:r>
            <a:endParaRPr>
              <a:sym typeface="+mn-ea"/>
            </a:endParaRPr>
          </a:p>
        </p:txBody>
      </p:sp>
      <p:sp>
        <p:nvSpPr>
          <p:cNvPr id="4" name="内容占位符 3"/>
          <p:cNvSpPr/>
          <p:nvPr>
            <p:ph idx="1"/>
          </p:nvPr>
        </p:nvSpPr>
        <p:spPr/>
        <p:txBody>
          <a:bodyPr>
            <a:normAutofit/>
          </a:bodyPr>
          <a:p>
            <a:r>
              <a:rPr lang="zh-CN" altLang="en-US"/>
              <a:t>图7-4中的程序以与我们在插入排序实现方法中相同的方式避免明显地使用交换。</a:t>
            </a:r>
            <a:endParaRPr lang="zh-CN" altLang="en-US"/>
          </a:p>
        </p:txBody>
      </p:sp>
      <p:pic>
        <p:nvPicPr>
          <p:cNvPr id="3" name="图片 2"/>
          <p:cNvPicPr>
            <a:picLocks noChangeAspect="1"/>
          </p:cNvPicPr>
          <p:nvPr/>
        </p:nvPicPr>
        <p:blipFill>
          <a:blip r:embed="rId1"/>
          <a:stretch>
            <a:fillRect/>
          </a:stretch>
        </p:blipFill>
        <p:spPr>
          <a:xfrm>
            <a:off x="3124200" y="2275205"/>
            <a:ext cx="5943600" cy="3209925"/>
          </a:xfrm>
          <a:prstGeom prst="rect">
            <a:avLst/>
          </a:prstGeom>
        </p:spPr>
      </p:pic>
      <p:pic>
        <p:nvPicPr>
          <p:cNvPr id="5" name="图片 4"/>
          <p:cNvPicPr>
            <a:picLocks noChangeAspect="1"/>
          </p:cNvPicPr>
          <p:nvPr/>
        </p:nvPicPr>
        <p:blipFill>
          <a:blip r:embed="rId2"/>
          <a:stretch>
            <a:fillRect/>
          </a:stretch>
        </p:blipFill>
        <p:spPr>
          <a:xfrm>
            <a:off x="3691255" y="5797550"/>
            <a:ext cx="4810125" cy="342900"/>
          </a:xfrm>
          <a:prstGeom prst="rect">
            <a:avLst/>
          </a:prstGeom>
        </p:spPr>
      </p:pic>
    </p:spTree>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a:sym typeface="+mn-ea"/>
              </a:rPr>
              <a:t>7.4.1</a:t>
            </a:r>
            <a:r>
              <a:rPr lang="en-US">
                <a:sym typeface="+mn-ea"/>
              </a:rPr>
              <a:t> </a:t>
            </a:r>
            <a:r>
              <a:rPr>
                <a:sym typeface="+mn-ea"/>
              </a:rPr>
              <a:t>希尔排序的最坏情形分析</a:t>
            </a:r>
            <a:endParaRPr>
              <a:sym typeface="+mn-ea"/>
            </a:endParaRPr>
          </a:p>
        </p:txBody>
      </p:sp>
      <p:sp>
        <p:nvSpPr>
          <p:cNvPr id="4" name="内容占位符 3"/>
          <p:cNvSpPr/>
          <p:nvPr>
            <p:ph idx="1"/>
          </p:nvPr>
        </p:nvSpPr>
        <p:spPr/>
        <p:txBody>
          <a:bodyPr>
            <a:normAutofit/>
          </a:bodyPr>
          <a:p>
            <a:r>
              <a:rPr lang="zh-CN" altLang="en-US"/>
              <a:t>虽然希尔排序编程简单，但是，其运行时间的分析则完全是另外一回事。希尔排序的运行时间</a:t>
            </a:r>
            <a:r>
              <a:rPr lang="zh-CN" altLang="en-US">
                <a:solidFill>
                  <a:srgbClr val="FF0000"/>
                </a:solidFill>
              </a:rPr>
              <a:t>依赖于增</a:t>
            </a:r>
            <a:endParaRPr lang="zh-CN" altLang="en-US">
              <a:solidFill>
                <a:srgbClr val="FF0000"/>
              </a:solidFill>
            </a:endParaRPr>
          </a:p>
          <a:p>
            <a:r>
              <a:rPr lang="zh-CN" altLang="en-US">
                <a:solidFill>
                  <a:srgbClr val="FF0000"/>
                </a:solidFill>
              </a:rPr>
              <a:t>量序列的选择</a:t>
            </a:r>
            <a:r>
              <a:rPr lang="zh-CN" altLang="en-US"/>
              <a:t>，而证明可能相当复杂。希尔排序的平均情形分析，除最平凡的一些增量序列外，是一个</a:t>
            </a:r>
            <a:endParaRPr lang="zh-CN" altLang="en-US"/>
          </a:p>
          <a:p>
            <a:r>
              <a:rPr lang="zh-CN" altLang="en-US"/>
              <a:t>长期未解决的问题。我们将证明在两个特别的增量序列下最坏情形的精确的界。</a:t>
            </a:r>
            <a:endParaRPr lang="zh-CN" altLang="en-US"/>
          </a:p>
          <a:p>
            <a:endParaRPr lang="zh-CN" altLang="en-US"/>
          </a:p>
          <a:p>
            <a:r>
              <a:rPr lang="zh-CN" altLang="en-US" b="1"/>
              <a:t>定理7.3</a:t>
            </a:r>
            <a:endParaRPr lang="zh-CN" altLang="en-US" b="1"/>
          </a:p>
          <a:p>
            <a:r>
              <a:rPr lang="zh-CN" altLang="en-US"/>
              <a:t>使用希尔增量时希尔排序的</a:t>
            </a:r>
            <a:r>
              <a:rPr lang="zh-CN" altLang="en-US">
                <a:solidFill>
                  <a:srgbClr val="FF0000"/>
                </a:solidFill>
              </a:rPr>
              <a:t>最坏情形</a:t>
            </a:r>
            <a:r>
              <a:rPr lang="zh-CN" altLang="en-US"/>
              <a:t>运行时间为</a:t>
            </a:r>
            <a:r>
              <a:rPr lang="zh-CN" altLang="en-US">
                <a:latin typeface="宋体" panose="02010600030101010101" pitchFamily="2" charset="-122"/>
                <a:ea typeface="宋体" panose="02010600030101010101" pitchFamily="2" charset="-122"/>
              </a:rPr>
              <a:t>Θ</a:t>
            </a:r>
            <a:r>
              <a:rPr lang="zh-CN" altLang="en-US"/>
              <a:t>(N²)。</a:t>
            </a:r>
            <a:endParaRPr lang="zh-CN" altLang="en-US"/>
          </a:p>
          <a:p>
            <a:r>
              <a:rPr lang="zh-CN" altLang="en-US" b="1"/>
              <a:t>证明：</a:t>
            </a:r>
            <a:endParaRPr lang="zh-CN" altLang="en-US" b="1"/>
          </a:p>
          <a:p>
            <a:r>
              <a:rPr lang="zh-CN" altLang="en-US"/>
              <a:t>略</a:t>
            </a:r>
            <a:r>
              <a:rPr lang="en-US" altLang="zh-CN"/>
              <a:t>...</a:t>
            </a:r>
            <a:endParaRPr lang="en-US" altLang="zh-CN"/>
          </a:p>
        </p:txBody>
      </p:sp>
    </p:spTree>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a:sym typeface="+mn-ea"/>
              </a:rPr>
              <a:t>7.5 堆排序</a:t>
            </a:r>
            <a:endParaRPr>
              <a:sym typeface="+mn-ea"/>
            </a:endParaRPr>
          </a:p>
        </p:txBody>
      </p:sp>
      <p:sp>
        <p:nvSpPr>
          <p:cNvPr id="4" name="内容占位符 3"/>
          <p:cNvSpPr/>
          <p:nvPr>
            <p:ph idx="1"/>
          </p:nvPr>
        </p:nvSpPr>
        <p:spPr/>
        <p:txBody>
          <a:bodyPr>
            <a:normAutofit lnSpcReduction="20000"/>
          </a:bodyPr>
          <a:p>
            <a:r>
              <a:rPr lang="zh-CN" altLang="en-US"/>
              <a:t>正如第6章提到的，优先队列可以用于花费</a:t>
            </a:r>
            <a:r>
              <a:rPr lang="zh-CN" altLang="en-US" b="1"/>
              <a:t>O</a:t>
            </a:r>
            <a:r>
              <a:rPr lang="zh-CN" altLang="en-US"/>
              <a:t>(NlogN)时间的排序。基于该想法的算法叫做</a:t>
            </a:r>
            <a:r>
              <a:rPr lang="zh-CN" altLang="en-US">
                <a:solidFill>
                  <a:srgbClr val="FF0000"/>
                </a:solidFill>
              </a:rPr>
              <a:t>堆排序</a:t>
            </a:r>
            <a:endParaRPr lang="zh-CN" altLang="en-US">
              <a:solidFill>
                <a:srgbClr val="FF0000"/>
              </a:solidFill>
            </a:endParaRPr>
          </a:p>
          <a:p>
            <a:r>
              <a:rPr lang="zh-CN" altLang="en-US"/>
              <a:t>(heapsort)并给出我们至今所见到的</a:t>
            </a:r>
            <a:r>
              <a:rPr lang="zh-CN" altLang="en-US">
                <a:solidFill>
                  <a:srgbClr val="FF0000"/>
                </a:solidFill>
              </a:rPr>
              <a:t>最佳的</a:t>
            </a:r>
            <a:r>
              <a:rPr lang="zh-CN" altLang="en-US"/>
              <a:t>大</a:t>
            </a:r>
            <a:r>
              <a:rPr lang="en-US" altLang="zh-CN" b="1"/>
              <a:t>O</a:t>
            </a:r>
            <a:r>
              <a:rPr lang="zh-CN" altLang="en-US"/>
              <a:t>运行时间。然而，在实践中它却慢于使用Sedgewick增量</a:t>
            </a:r>
            <a:endParaRPr lang="zh-CN" altLang="en-US"/>
          </a:p>
          <a:p>
            <a:r>
              <a:rPr lang="zh-CN" altLang="en-US"/>
              <a:t>序列的希尔排序。</a:t>
            </a:r>
            <a:endParaRPr lang="zh-CN" altLang="en-US"/>
          </a:p>
          <a:p>
            <a:endParaRPr lang="zh-CN" altLang="en-US"/>
          </a:p>
          <a:p>
            <a:r>
              <a:rPr lang="zh-CN" altLang="en-US"/>
              <a:t>回忆在第6章建立N个元素的</a:t>
            </a:r>
            <a:r>
              <a:rPr lang="zh-CN" altLang="en-US">
                <a:solidFill>
                  <a:srgbClr val="FF0000"/>
                </a:solidFill>
              </a:rPr>
              <a:t>二叉堆</a:t>
            </a:r>
            <a:r>
              <a:rPr lang="zh-CN" altLang="en-US"/>
              <a:t>的基本方法，此时的花费是</a:t>
            </a:r>
            <a:r>
              <a:rPr lang="zh-CN" altLang="en-US" b="1"/>
              <a:t>O</a:t>
            </a:r>
            <a:r>
              <a:rPr lang="zh-CN" altLang="en-US"/>
              <a:t>(N)时间。然后我们执行N次DeleteMin操</a:t>
            </a:r>
            <a:endParaRPr lang="zh-CN" altLang="en-US"/>
          </a:p>
          <a:p>
            <a:r>
              <a:rPr lang="zh-CN" altLang="en-US"/>
              <a:t>作。按照顺序，最小的元素先离开该堆。通过将这些元素记录到第二个数组然后再将数组拷贝回来， </a:t>
            </a:r>
            <a:endParaRPr lang="zh-CN" altLang="en-US"/>
          </a:p>
          <a:p>
            <a:r>
              <a:rPr lang="zh-CN" altLang="en-US"/>
              <a:t>我们得到N个元素的排序。由于每个DeleteMin花费时间</a:t>
            </a:r>
            <a:r>
              <a:rPr lang="zh-CN" altLang="en-US" b="1"/>
              <a:t>O</a:t>
            </a:r>
            <a:r>
              <a:rPr lang="zh-CN" altLang="en-US"/>
              <a:t>(logN)，因此总的运行时间是</a:t>
            </a:r>
            <a:r>
              <a:rPr lang="zh-CN" altLang="en-US" b="1"/>
              <a:t>O</a:t>
            </a:r>
            <a:r>
              <a:rPr lang="zh-CN" altLang="en-US"/>
              <a:t>(NlogN)。</a:t>
            </a:r>
            <a:endParaRPr lang="zh-CN" altLang="en-US"/>
          </a:p>
          <a:p>
            <a:endParaRPr lang="zh-CN" altLang="en-US"/>
          </a:p>
          <a:p>
            <a:r>
              <a:rPr lang="zh-CN" altLang="en-US"/>
              <a:t>该算法的主要问题在于它使用了一个附加的数组。因此，</a:t>
            </a:r>
            <a:r>
              <a:rPr lang="zh-CN" altLang="en-US">
                <a:solidFill>
                  <a:srgbClr val="FF0000"/>
                </a:solidFill>
              </a:rPr>
              <a:t>存储需求增加一倍</a:t>
            </a:r>
            <a:r>
              <a:rPr lang="zh-CN" altLang="en-US"/>
              <a:t>。在某些实例中这可能是个</a:t>
            </a:r>
            <a:endParaRPr lang="zh-CN" altLang="en-US"/>
          </a:p>
          <a:p>
            <a:r>
              <a:rPr lang="zh-CN" altLang="en-US"/>
              <a:t>问题。注意，将第二个数组拷贝回第一个数组的额外时间消耗只是</a:t>
            </a:r>
            <a:r>
              <a:rPr lang="zh-CN" altLang="en-US" b="1"/>
              <a:t>O</a:t>
            </a:r>
            <a:r>
              <a:rPr lang="zh-CN" altLang="en-US"/>
              <a:t>(N)，这不可能显著影响运行时间。</a:t>
            </a:r>
            <a:endParaRPr lang="zh-CN" altLang="en-US"/>
          </a:p>
          <a:p>
            <a:r>
              <a:rPr lang="zh-CN" altLang="en-US"/>
              <a:t>这个问题是空间的问题。</a:t>
            </a:r>
            <a:endParaRPr lang="zh-CN" altLang="en-US"/>
          </a:p>
        </p:txBody>
      </p:sp>
    </p:spTree>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a:sym typeface="+mn-ea"/>
              </a:rPr>
              <a:t>7.5 堆排序</a:t>
            </a:r>
            <a:endParaRPr>
              <a:sym typeface="+mn-ea"/>
            </a:endParaRPr>
          </a:p>
        </p:txBody>
      </p:sp>
      <p:sp>
        <p:nvSpPr>
          <p:cNvPr id="4" name="内容占位符 3"/>
          <p:cNvSpPr/>
          <p:nvPr>
            <p:ph idx="1"/>
          </p:nvPr>
        </p:nvSpPr>
        <p:spPr/>
        <p:txBody>
          <a:bodyPr>
            <a:normAutofit lnSpcReduction="20000"/>
          </a:bodyPr>
          <a:p>
            <a:r>
              <a:rPr lang="zh-CN" altLang="en-US"/>
              <a:t>避免使用第二个数组的聪明的做法是利用这样的事实：在每次DeleteMin之后，堆缩小了1。因此，位于</a:t>
            </a:r>
            <a:endParaRPr lang="zh-CN" altLang="en-US"/>
          </a:p>
          <a:p>
            <a:r>
              <a:rPr lang="zh-CN" altLang="en-US"/>
              <a:t>堆中最后的单元可以用来存放刚刚删去的元素。例如，设我们有一个堆，它含有六个元素。第一次</a:t>
            </a:r>
            <a:endParaRPr lang="zh-CN" altLang="en-US"/>
          </a:p>
          <a:p>
            <a:r>
              <a:rPr lang="zh-CN" altLang="en-US"/>
              <a:t>DeleteMin产生个A</a:t>
            </a:r>
            <a:r>
              <a:rPr lang="en-US" altLang="zh-CN" baseline="-25000"/>
              <a:t>1</a:t>
            </a:r>
            <a:r>
              <a:rPr lang="zh-CN" altLang="en-US"/>
              <a:t>现在该堆只有五个元素，因此我们可以把A</a:t>
            </a:r>
            <a:r>
              <a:rPr lang="en-US" altLang="zh-CN" baseline="-25000"/>
              <a:t>1</a:t>
            </a:r>
            <a:r>
              <a:rPr lang="zh-CN" altLang="en-US"/>
              <a:t>放在位置6上。下一次DeleteMin产生</a:t>
            </a:r>
            <a:endParaRPr lang="zh-CN" altLang="en-US"/>
          </a:p>
          <a:p>
            <a:r>
              <a:rPr lang="zh-CN" altLang="en-US"/>
              <a:t>个A</a:t>
            </a:r>
            <a:r>
              <a:rPr lang="en-US" altLang="zh-CN" baseline="-25000"/>
              <a:t>2</a:t>
            </a:r>
            <a:r>
              <a:rPr lang="zh-CN" altLang="en-US"/>
              <a:t>由于该堆现在只有四个元素，因此我们把A</a:t>
            </a:r>
            <a:r>
              <a:rPr lang="en-US" altLang="zh-CN" baseline="-25000"/>
              <a:t>2</a:t>
            </a:r>
            <a:r>
              <a:rPr lang="zh-CN" altLang="en-US"/>
              <a:t>放在位置5上。</a:t>
            </a:r>
            <a:endParaRPr lang="zh-CN" altLang="en-US"/>
          </a:p>
          <a:p>
            <a:endParaRPr lang="zh-CN" altLang="en-US"/>
          </a:p>
          <a:p>
            <a:r>
              <a:rPr lang="zh-CN" altLang="en-US"/>
              <a:t>使用这种策略，在最后一次DeleteMin后，该数组将以递减的顺序包含这些元素。如果我们想要这些元</a:t>
            </a:r>
            <a:endParaRPr lang="zh-CN" altLang="en-US"/>
          </a:p>
          <a:p>
            <a:r>
              <a:rPr lang="zh-CN" altLang="en-US"/>
              <a:t>素排成更典型的递增顺序，那么我们可以改变序的特性使得父亲的关键字的值大于儿子的关键字的值。</a:t>
            </a:r>
            <a:endParaRPr lang="zh-CN" altLang="en-US"/>
          </a:p>
          <a:p>
            <a:r>
              <a:rPr lang="zh-CN" altLang="en-US"/>
              <a:t>这样就得到(max)堆。</a:t>
            </a:r>
            <a:endParaRPr lang="en-US" altLang="zh-CN"/>
          </a:p>
        </p:txBody>
      </p:sp>
    </p:spTree>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a:sym typeface="+mn-ea"/>
              </a:rPr>
              <a:t>7.5 堆排序</a:t>
            </a:r>
            <a:endParaRPr>
              <a:sym typeface="+mn-ea"/>
            </a:endParaRPr>
          </a:p>
        </p:txBody>
      </p:sp>
      <p:sp>
        <p:nvSpPr>
          <p:cNvPr id="4" name="内容占位符 3"/>
          <p:cNvSpPr/>
          <p:nvPr>
            <p:ph idx="1"/>
          </p:nvPr>
        </p:nvSpPr>
        <p:spPr/>
        <p:txBody>
          <a:bodyPr>
            <a:normAutofit lnSpcReduction="20000"/>
          </a:bodyPr>
          <a:p>
            <a:r>
              <a:rPr lang="zh-CN" altLang="en-US"/>
              <a:t>我们在实现中将使用一个(max)堆，但由于速度的原因避免了实际的ADT。照通常的习惯，每一件事都是</a:t>
            </a:r>
            <a:endParaRPr lang="zh-CN" altLang="en-US"/>
          </a:p>
          <a:p>
            <a:r>
              <a:rPr lang="zh-CN" altLang="en-US"/>
              <a:t>在数组中完成的。第一步以线性时间建立一个堆。然后通过将堆中的最后元素与第一个元素交换，缩减</a:t>
            </a:r>
            <a:endParaRPr lang="zh-CN" altLang="en-US"/>
          </a:p>
          <a:p>
            <a:r>
              <a:rPr lang="zh-CN" altLang="en-US"/>
              <a:t>堆的大小并进行下滤，来执行N-1次DeleteMax操作。当算法终止时，数组则以所排的顺序包含这些元素。</a:t>
            </a:r>
            <a:endParaRPr lang="zh-CN" altLang="en-US"/>
          </a:p>
          <a:p>
            <a:r>
              <a:rPr lang="zh-CN" altLang="en-US"/>
              <a:t>例如，考虑输入序列31，41，59，26，53，58，97所得到的堆如图7-6所示。</a:t>
            </a:r>
            <a:endParaRPr lang="en-US" altLang="zh-CN"/>
          </a:p>
        </p:txBody>
      </p:sp>
      <p:pic>
        <p:nvPicPr>
          <p:cNvPr id="3" name="图片 2"/>
          <p:cNvPicPr>
            <a:picLocks noChangeAspect="1"/>
          </p:cNvPicPr>
          <p:nvPr/>
        </p:nvPicPr>
        <p:blipFill>
          <a:blip r:embed="rId1"/>
          <a:stretch>
            <a:fillRect/>
          </a:stretch>
        </p:blipFill>
        <p:spPr>
          <a:xfrm>
            <a:off x="4015740" y="3176905"/>
            <a:ext cx="3933825" cy="2733675"/>
          </a:xfrm>
          <a:prstGeom prst="rect">
            <a:avLst/>
          </a:prstGeom>
        </p:spPr>
      </p:pic>
      <p:pic>
        <p:nvPicPr>
          <p:cNvPr id="5" name="图片 4"/>
          <p:cNvPicPr>
            <a:picLocks noChangeAspect="1"/>
          </p:cNvPicPr>
          <p:nvPr/>
        </p:nvPicPr>
        <p:blipFill>
          <a:blip r:embed="rId2"/>
          <a:stretch>
            <a:fillRect/>
          </a:stretch>
        </p:blipFill>
        <p:spPr>
          <a:xfrm>
            <a:off x="4015740" y="6003290"/>
            <a:ext cx="3590925" cy="419100"/>
          </a:xfrm>
          <a:prstGeom prst="rect">
            <a:avLst/>
          </a:prstGeom>
        </p:spPr>
      </p:pic>
    </p:spTree>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a:sym typeface="+mn-ea"/>
              </a:rPr>
              <a:t>7.5 堆排序</a:t>
            </a:r>
            <a:endParaRPr>
              <a:sym typeface="+mn-ea"/>
            </a:endParaRPr>
          </a:p>
        </p:txBody>
      </p:sp>
      <p:sp>
        <p:nvSpPr>
          <p:cNvPr id="4" name="内容占位符 3"/>
          <p:cNvSpPr/>
          <p:nvPr>
            <p:ph idx="1"/>
          </p:nvPr>
        </p:nvSpPr>
        <p:spPr/>
        <p:txBody>
          <a:bodyPr>
            <a:normAutofit lnSpcReduction="20000"/>
          </a:bodyPr>
          <a:p>
            <a:r>
              <a:t>图7-7显示在第一次DeleteMax之后的堆。从图中看出，堆中的最后元素是31；堆数组中放置97的那一</a:t>
            </a:r>
          </a:p>
          <a:p>
            <a:r>
              <a:t>部分从技术上说已不再属于该堆。在此后的5次DeleteMax操作之后，该堆实际上只有一个元素，而在</a:t>
            </a:r>
          </a:p>
          <a:p>
            <a:r>
              <a:t>堆数组中留下的元素呈现出的将是排序后的顺序。</a:t>
            </a:r>
          </a:p>
        </p:txBody>
      </p:sp>
      <p:pic>
        <p:nvPicPr>
          <p:cNvPr id="6" name="图片 5"/>
          <p:cNvPicPr>
            <a:picLocks noChangeAspect="1"/>
          </p:cNvPicPr>
          <p:nvPr/>
        </p:nvPicPr>
        <p:blipFill>
          <a:blip r:embed="rId1"/>
          <a:stretch>
            <a:fillRect/>
          </a:stretch>
        </p:blipFill>
        <p:spPr>
          <a:xfrm>
            <a:off x="4248150" y="2814955"/>
            <a:ext cx="3695700" cy="2695575"/>
          </a:xfrm>
          <a:prstGeom prst="rect">
            <a:avLst/>
          </a:prstGeom>
        </p:spPr>
      </p:pic>
      <p:pic>
        <p:nvPicPr>
          <p:cNvPr id="7" name="图片 6"/>
          <p:cNvPicPr>
            <a:picLocks noChangeAspect="1"/>
          </p:cNvPicPr>
          <p:nvPr/>
        </p:nvPicPr>
        <p:blipFill>
          <a:blip r:embed="rId2"/>
          <a:stretch>
            <a:fillRect/>
          </a:stretch>
        </p:blipFill>
        <p:spPr>
          <a:xfrm>
            <a:off x="4591050" y="5858510"/>
            <a:ext cx="3009900" cy="304800"/>
          </a:xfrm>
          <a:prstGeom prst="rect">
            <a:avLst/>
          </a:prstGeom>
        </p:spPr>
      </p:pic>
    </p:spTree>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a:sym typeface="+mn-ea"/>
              </a:rPr>
              <a:t>7.5 堆排序</a:t>
            </a:r>
            <a:endParaRPr>
              <a:sym typeface="+mn-ea"/>
            </a:endParaRPr>
          </a:p>
        </p:txBody>
      </p:sp>
      <p:sp>
        <p:nvSpPr>
          <p:cNvPr id="4" name="内容占位符 3"/>
          <p:cNvSpPr/>
          <p:nvPr>
            <p:ph idx="1"/>
          </p:nvPr>
        </p:nvSpPr>
        <p:spPr/>
        <p:txBody>
          <a:bodyPr>
            <a:normAutofit lnSpcReduction="20000"/>
          </a:bodyPr>
          <a:p>
            <a:r>
              <a:t>执行堆排序的代码在图7-8中给出。稍微复杂的是，不像二叉堆，当时数据是在数组下标1处开始，而此</a:t>
            </a:r>
          </a:p>
          <a:p>
            <a:r>
              <a:t>处堆排序的数组包含位置0处的数据。因此，这时的程序与二叉堆的代码有些不同，不过变化很小。</a:t>
            </a:r>
          </a:p>
        </p:txBody>
      </p:sp>
    </p:spTree>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a:sym typeface="+mn-ea"/>
              </a:rPr>
              <a:t>7.5 堆排序</a:t>
            </a:r>
            <a:endParaRPr>
              <a:sym typeface="+mn-ea"/>
            </a:endParaRPr>
          </a:p>
        </p:txBody>
      </p:sp>
      <p:sp>
        <p:nvSpPr>
          <p:cNvPr id="4" name="内容占位符 3"/>
          <p:cNvSpPr/>
          <p:nvPr>
            <p:ph idx="1"/>
          </p:nvPr>
        </p:nvSpPr>
        <p:spPr/>
        <p:txBody>
          <a:bodyPr>
            <a:normAutofit lnSpcReduction="20000"/>
          </a:bodyPr>
          <a:p/>
        </p:txBody>
      </p:sp>
      <p:pic>
        <p:nvPicPr>
          <p:cNvPr id="3" name="图片 2"/>
          <p:cNvPicPr>
            <a:picLocks noChangeAspect="1"/>
          </p:cNvPicPr>
          <p:nvPr/>
        </p:nvPicPr>
        <p:blipFill>
          <a:blip r:embed="rId1"/>
          <a:stretch>
            <a:fillRect/>
          </a:stretch>
        </p:blipFill>
        <p:spPr>
          <a:xfrm>
            <a:off x="3425190" y="1311910"/>
            <a:ext cx="5876925" cy="5629275"/>
          </a:xfrm>
          <a:prstGeom prst="rect">
            <a:avLst/>
          </a:prstGeom>
        </p:spPr>
      </p:pic>
    </p:spTree>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a:sym typeface="+mn-ea"/>
              </a:rPr>
              <a:t>7.5.1</a:t>
            </a:r>
            <a:r>
              <a:rPr lang="en-US">
                <a:sym typeface="+mn-ea"/>
              </a:rPr>
              <a:t> </a:t>
            </a:r>
            <a:r>
              <a:rPr>
                <a:sym typeface="+mn-ea"/>
              </a:rPr>
              <a:t>堆排序的分析</a:t>
            </a:r>
            <a:endParaRPr>
              <a:sym typeface="+mn-ea"/>
            </a:endParaRPr>
          </a:p>
        </p:txBody>
      </p:sp>
      <p:sp>
        <p:nvSpPr>
          <p:cNvPr id="4" name="内容占位符 3"/>
          <p:cNvSpPr/>
          <p:nvPr>
            <p:ph idx="1"/>
          </p:nvPr>
        </p:nvSpPr>
        <p:spPr/>
        <p:txBody>
          <a:bodyPr>
            <a:normAutofit lnSpcReduction="20000"/>
          </a:bodyPr>
          <a:p>
            <a:r>
              <a:t>我们在第6章看到，第一阶段构建堆最多用到2N次比较。在第二阶段，第i次DeleteMax最多用到</a:t>
            </a:r>
          </a:p>
          <a:p>
            <a:r>
              <a:t>次比较，总数最多为</a:t>
            </a:r>
            <a:r>
              <a:rPr>
                <a:sym typeface="+mn-ea"/>
              </a:rPr>
              <a:t>2NlogN</a:t>
            </a:r>
            <a:r>
              <a:rPr lang="en-US">
                <a:sym typeface="+mn-ea"/>
              </a:rPr>
              <a:t> </a:t>
            </a:r>
            <a:r>
              <a:rPr>
                <a:sym typeface="+mn-ea"/>
              </a:rPr>
              <a:t>-</a:t>
            </a:r>
            <a:r>
              <a:rPr lang="en-US">
                <a:sym typeface="+mn-ea"/>
              </a:rPr>
              <a:t> </a:t>
            </a:r>
            <a:r>
              <a:rPr b="1">
                <a:sym typeface="+mn-ea"/>
              </a:rPr>
              <a:t>O</a:t>
            </a:r>
            <a:r>
              <a:rPr>
                <a:sym typeface="+mn-ea"/>
              </a:rPr>
              <a:t>(N)</a:t>
            </a:r>
            <a:r>
              <a:t>次比较(设N≥2)。因此，在最坏的情形下，堆排序最多使2NlogN</a:t>
            </a:r>
            <a:r>
              <a:rPr lang="en-US"/>
              <a:t> </a:t>
            </a:r>
            <a:r>
              <a:t>-</a:t>
            </a:r>
            <a:r>
              <a:rPr lang="en-US"/>
              <a:t> </a:t>
            </a:r>
            <a:endParaRPr lang="en-US"/>
          </a:p>
          <a:p>
            <a:r>
              <a:rPr b="1"/>
              <a:t>O</a:t>
            </a:r>
            <a:r>
              <a:t>(N)次比较。对于所有的DeleteMax操作，有可能同时达到它们的最坏情形。</a:t>
            </a:r>
          </a:p>
          <a:p/>
          <a:p>
            <a:r>
              <a:t>经验指出，堆排序是一个</a:t>
            </a:r>
            <a:r>
              <a:rPr>
                <a:solidFill>
                  <a:srgbClr val="FF0000"/>
                </a:solidFill>
              </a:rPr>
              <a:t>非常稳定的算法</a:t>
            </a:r>
            <a:r>
              <a:t>：它平均使用的比较只比最坏情形界指出的略少。然而直到最</a:t>
            </a:r>
          </a:p>
          <a:p>
            <a:r>
              <a:t>近，还没有人能够指出堆排序平均运行时间的非平凡界。似乎问题在于连续的DeleteMax操作破坏了堆</a:t>
            </a:r>
          </a:p>
          <a:p>
            <a:r>
              <a:t>的随机性，使得概率论证非常复杂。最近，另一种处理方法被证明是成功的。</a:t>
            </a:r>
          </a:p>
          <a:p/>
          <a:p>
            <a:r>
              <a:rPr b="1"/>
              <a:t>定理7.5</a:t>
            </a:r>
            <a:endParaRPr b="1"/>
          </a:p>
          <a:p>
            <a:r>
              <a:t>对N个互异项的随机排列进行堆排序，所用的</a:t>
            </a:r>
            <a:r>
              <a:rPr>
                <a:solidFill>
                  <a:srgbClr val="FF0000"/>
                </a:solidFill>
              </a:rPr>
              <a:t>比较平均次数</a:t>
            </a:r>
            <a:r>
              <a:t>为2NlogN</a:t>
            </a:r>
            <a:r>
              <a:rPr lang="en-US"/>
              <a:t> - </a:t>
            </a:r>
            <a:r>
              <a:rPr b="1"/>
              <a:t>O</a:t>
            </a:r>
            <a:r>
              <a:t>(NloglogN)。</a:t>
            </a:r>
            <a:endParaRPr b="1"/>
          </a:p>
          <a:p>
            <a:r>
              <a:rPr b="1"/>
              <a:t>证明：</a:t>
            </a:r>
            <a:endParaRPr b="1"/>
          </a:p>
          <a:p>
            <a:r>
              <a:rPr lang="zh-CN" altLang="en-US"/>
              <a:t>略</a:t>
            </a:r>
            <a:r>
              <a:rPr lang="en-US" altLang="zh-CN"/>
              <a:t>...</a:t>
            </a:r>
            <a:endParaRPr lang="en-US" altLang="zh-CN"/>
          </a:p>
        </p:txBody>
      </p:sp>
      <p:pic>
        <p:nvPicPr>
          <p:cNvPr id="3" name="图片 2"/>
          <p:cNvPicPr>
            <a:picLocks noChangeAspect="1"/>
          </p:cNvPicPr>
          <p:nvPr/>
        </p:nvPicPr>
        <p:blipFill>
          <a:blip r:embed="rId1"/>
          <a:stretch>
            <a:fillRect/>
          </a:stretch>
        </p:blipFill>
        <p:spPr>
          <a:xfrm>
            <a:off x="10419715" y="1677035"/>
            <a:ext cx="709930" cy="275590"/>
          </a:xfrm>
          <a:prstGeom prst="rect">
            <a:avLst/>
          </a:prstGeom>
        </p:spPr>
      </p:pic>
    </p:spTree>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a:sym typeface="+mn-ea"/>
              </a:rPr>
              <a:t>7.6</a:t>
            </a:r>
            <a:r>
              <a:rPr lang="en-US">
                <a:sym typeface="+mn-ea"/>
              </a:rPr>
              <a:t> 归并排序</a:t>
            </a:r>
            <a:endParaRPr lang="en-US">
              <a:sym typeface="+mn-ea"/>
            </a:endParaRPr>
          </a:p>
        </p:txBody>
      </p:sp>
      <p:sp>
        <p:nvSpPr>
          <p:cNvPr id="4" name="内容占位符 3"/>
          <p:cNvSpPr/>
          <p:nvPr>
            <p:ph idx="1"/>
          </p:nvPr>
        </p:nvSpPr>
        <p:spPr/>
        <p:txBody>
          <a:bodyPr>
            <a:normAutofit/>
          </a:bodyPr>
          <a:p>
            <a:r>
              <a:rPr lang="en-US" altLang="zh-CN"/>
              <a:t>现在我们把注意力转到</a:t>
            </a:r>
            <a:r>
              <a:rPr lang="en-US" altLang="zh-CN">
                <a:solidFill>
                  <a:srgbClr val="FF0000"/>
                </a:solidFill>
              </a:rPr>
              <a:t>归并排序</a:t>
            </a:r>
            <a:r>
              <a:rPr lang="en-US" altLang="zh-CN"/>
              <a:t>(mergesort)。归并排序以</a:t>
            </a:r>
            <a:r>
              <a:rPr lang="en-US" altLang="zh-CN" b="1"/>
              <a:t>O</a:t>
            </a:r>
            <a:r>
              <a:rPr lang="en-US" altLang="zh-CN"/>
              <a:t>(logN)最坏情形运行时间运行，而所使用的</a:t>
            </a:r>
            <a:endParaRPr lang="en-US" altLang="zh-CN"/>
          </a:p>
          <a:p>
            <a:r>
              <a:rPr lang="en-US" altLang="zh-CN">
                <a:solidFill>
                  <a:srgbClr val="FF0000"/>
                </a:solidFill>
              </a:rPr>
              <a:t>比较次数几乎是最优的</a:t>
            </a:r>
            <a:r>
              <a:rPr lang="en-US" altLang="zh-CN"/>
              <a:t>。它是递归算法一个很好的实例</a:t>
            </a:r>
            <a:r>
              <a:rPr lang="zh-CN" altLang="en-US"/>
              <a:t>。</a:t>
            </a:r>
            <a:endParaRPr lang="zh-CN" altLang="en-US"/>
          </a:p>
          <a:p>
            <a:endParaRPr lang="zh-CN" altLang="en-US"/>
          </a:p>
          <a:p>
            <a:r>
              <a:rPr lang="zh-CN" altLang="en-US"/>
              <a:t>这个算法中基本的操作是</a:t>
            </a:r>
            <a:r>
              <a:rPr lang="zh-CN" altLang="en-US">
                <a:solidFill>
                  <a:srgbClr val="FF0000"/>
                </a:solidFill>
              </a:rPr>
              <a:t>合并两个已排序的表</a:t>
            </a:r>
            <a:r>
              <a:rPr lang="zh-CN" altLang="en-US"/>
              <a:t>。因为这两个表是已排序的，所以若将输出放到第三个表</a:t>
            </a:r>
            <a:endParaRPr lang="zh-CN" altLang="en-US"/>
          </a:p>
          <a:p>
            <a:r>
              <a:rPr lang="zh-CN" altLang="en-US"/>
              <a:t>中时则该算法可以通过对输入数据一趟排序来完成。基本的合并算法是取两个输入数组A和B，一个输出</a:t>
            </a:r>
            <a:endParaRPr lang="zh-CN" altLang="en-US"/>
          </a:p>
          <a:p>
            <a:r>
              <a:rPr lang="zh-CN" altLang="en-US"/>
              <a:t>数组C，以及三个计数器Aptr，Bptr、Cptr，它们初始置于对应数组的开始端。A[Aptr]和B[Bptr]中的</a:t>
            </a:r>
            <a:endParaRPr lang="zh-CN" altLang="en-US"/>
          </a:p>
          <a:p>
            <a:r>
              <a:rPr lang="zh-CN" altLang="en-US"/>
              <a:t>较小者被拷贝到C中的下一个位置，相关的计数器向前推进一步。当两个输入表有一个用完的时候，则</a:t>
            </a:r>
            <a:endParaRPr lang="zh-CN" altLang="en-US"/>
          </a:p>
          <a:p>
            <a:r>
              <a:rPr lang="zh-CN" altLang="en-US"/>
              <a:t>将另一个表中剩余部分拷贝到C中，合并例程工作的例子见下面各图。</a:t>
            </a:r>
            <a:endParaRPr lang="zh-CN" altLang="en-US"/>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lnSpcReduction="20000"/>
          </a:bodyPr>
          <a:lstStyle/>
          <a:p>
            <a:r>
              <a:rPr lang="zh-CN" dirty="0"/>
              <a:t>为了在正式的框架中分析算法，我们需要一个</a:t>
            </a:r>
            <a:r>
              <a:rPr lang="zh-CN" dirty="0">
                <a:solidFill>
                  <a:srgbClr val="FF0000"/>
                </a:solidFill>
              </a:rPr>
              <a:t>计算模型</a:t>
            </a:r>
            <a:r>
              <a:rPr lang="zh-CN" dirty="0"/>
              <a:t>。我们的模型基木上是一台标准的计算机，在机</a:t>
            </a:r>
            <a:endParaRPr lang="zh-CN" dirty="0"/>
          </a:p>
          <a:p>
            <a:r>
              <a:rPr lang="zh-CN" dirty="0"/>
              <a:t>器中指令被顺序地执行，该模型有一个标准的简单指令系统，如加法、乘法、比较和赋值等。但不同于</a:t>
            </a:r>
            <a:endParaRPr lang="zh-CN" dirty="0"/>
          </a:p>
          <a:p>
            <a:r>
              <a:rPr lang="zh-CN" dirty="0"/>
              <a:t>实际计算机情况的是，模型机做任一件简单的工作都</a:t>
            </a:r>
            <a:r>
              <a:rPr lang="zh-CN" dirty="0">
                <a:solidFill>
                  <a:srgbClr val="FF0000"/>
                </a:solidFill>
              </a:rPr>
              <a:t>恰好花费一个时间单元</a:t>
            </a:r>
            <a:r>
              <a:rPr lang="zh-CN" dirty="0"/>
              <a:t>。为了合理起见，我们将假</a:t>
            </a:r>
            <a:endParaRPr lang="zh-CN" dirty="0"/>
          </a:p>
          <a:p>
            <a:r>
              <a:rPr lang="zh-CN" dirty="0"/>
              <a:t>设我们的模型像一台现代计算机那样有固定范围的整数(比如32个比特)并且不存在诸如矩阵求逆或排序</a:t>
            </a:r>
            <a:endParaRPr lang="zh-CN" dirty="0"/>
          </a:p>
          <a:p>
            <a:r>
              <a:rPr lang="zh-CN" dirty="0"/>
              <a:t>等运算，它们显然不能在一个时间单位内完成。我们还假设模型机有</a:t>
            </a:r>
            <a:r>
              <a:rPr lang="zh-CN" dirty="0">
                <a:solidFill>
                  <a:srgbClr val="FF0000"/>
                </a:solidFill>
              </a:rPr>
              <a:t>无限的内存</a:t>
            </a:r>
            <a:r>
              <a:rPr lang="zh-CN" dirty="0"/>
              <a:t>。</a:t>
            </a:r>
            <a:endParaRPr lang="zh-CN" dirty="0"/>
          </a:p>
        </p:txBody>
      </p:sp>
      <p:sp>
        <p:nvSpPr>
          <p:cNvPr id="2" name="标题 1"/>
          <p:cNvSpPr>
            <a:spLocks noGrp="1"/>
          </p:cNvSpPr>
          <p:nvPr>
            <p:ph type="title"/>
          </p:nvPr>
        </p:nvSpPr>
        <p:spPr/>
        <p:txBody>
          <a:bodyPr/>
          <a:lstStyle/>
          <a:p>
            <a:r>
              <a:rPr dirty="0"/>
              <a:t>2.2 模型</a:t>
            </a:r>
            <a:endParaRPr dirty="0"/>
          </a:p>
        </p:txBody>
      </p:sp>
    </p:spTree>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a:sym typeface="+mn-ea"/>
              </a:rPr>
              <a:t>7.6</a:t>
            </a:r>
            <a:r>
              <a:rPr lang="en-US">
                <a:sym typeface="+mn-ea"/>
              </a:rPr>
              <a:t> 归并排序</a:t>
            </a:r>
            <a:endParaRPr lang="en-US">
              <a:sym typeface="+mn-ea"/>
            </a:endParaRPr>
          </a:p>
        </p:txBody>
      </p:sp>
      <p:sp>
        <p:nvSpPr>
          <p:cNvPr id="4" name="内容占位符 3"/>
          <p:cNvSpPr/>
          <p:nvPr>
            <p:ph idx="1"/>
          </p:nvPr>
        </p:nvSpPr>
        <p:spPr/>
        <p:txBody>
          <a:bodyPr>
            <a:normAutofit/>
          </a:bodyPr>
          <a:p>
            <a:endParaRPr lang="zh-CN" altLang="en-US"/>
          </a:p>
          <a:p>
            <a:endParaRPr lang="zh-CN" altLang="en-US"/>
          </a:p>
          <a:p>
            <a:endParaRPr lang="zh-CN" altLang="en-US"/>
          </a:p>
          <a:p>
            <a:r>
              <a:rPr lang="zh-CN" altLang="en-US"/>
              <a:t>如果数组A含有1、13、24、26，数组B含有2、15、27、38，那么该算法进行如下：首先，比较在1和2之</a:t>
            </a:r>
            <a:endParaRPr lang="zh-CN" altLang="en-US"/>
          </a:p>
          <a:p>
            <a:r>
              <a:rPr lang="zh-CN" altLang="en-US"/>
              <a:t>间进行，1被加到C中，然后13和2进行比较。</a:t>
            </a:r>
            <a:endParaRPr lang="zh-CN" altLang="en-US"/>
          </a:p>
        </p:txBody>
      </p:sp>
      <p:pic>
        <p:nvPicPr>
          <p:cNvPr id="3" name="图片 2"/>
          <p:cNvPicPr>
            <a:picLocks noChangeAspect="1"/>
          </p:cNvPicPr>
          <p:nvPr/>
        </p:nvPicPr>
        <p:blipFill>
          <a:blip r:embed="rId1"/>
          <a:stretch>
            <a:fillRect/>
          </a:stretch>
        </p:blipFill>
        <p:spPr>
          <a:xfrm>
            <a:off x="3138170" y="1860550"/>
            <a:ext cx="5915025" cy="828675"/>
          </a:xfrm>
          <a:prstGeom prst="rect">
            <a:avLst/>
          </a:prstGeom>
        </p:spPr>
      </p:pic>
      <p:pic>
        <p:nvPicPr>
          <p:cNvPr id="5" name="图片 4"/>
          <p:cNvPicPr>
            <a:picLocks noChangeAspect="1"/>
          </p:cNvPicPr>
          <p:nvPr/>
        </p:nvPicPr>
        <p:blipFill>
          <a:blip r:embed="rId2"/>
          <a:stretch>
            <a:fillRect/>
          </a:stretch>
        </p:blipFill>
        <p:spPr>
          <a:xfrm>
            <a:off x="3176270" y="3851910"/>
            <a:ext cx="5876925" cy="819150"/>
          </a:xfrm>
          <a:prstGeom prst="rect">
            <a:avLst/>
          </a:prstGeom>
        </p:spPr>
      </p:pic>
    </p:spTree>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a:sym typeface="+mn-ea"/>
              </a:rPr>
              <a:t>7.6</a:t>
            </a:r>
            <a:r>
              <a:rPr lang="en-US">
                <a:sym typeface="+mn-ea"/>
              </a:rPr>
              <a:t> 归并排序</a:t>
            </a:r>
            <a:endParaRPr lang="en-US">
              <a:sym typeface="+mn-ea"/>
            </a:endParaRPr>
          </a:p>
        </p:txBody>
      </p:sp>
      <p:sp>
        <p:nvSpPr>
          <p:cNvPr id="4" name="内容占位符 3"/>
          <p:cNvSpPr/>
          <p:nvPr>
            <p:ph idx="1"/>
          </p:nvPr>
        </p:nvSpPr>
        <p:spPr/>
        <p:txBody>
          <a:bodyPr>
            <a:normAutofit/>
          </a:bodyPr>
          <a:p>
            <a:r>
              <a:rPr lang="zh-CN" altLang="en-US"/>
              <a:t>2被添加到C中，然后13和15进行比较。</a:t>
            </a:r>
            <a:endParaRPr lang="zh-CN" altLang="en-US"/>
          </a:p>
          <a:p>
            <a:endParaRPr lang="zh-CN" altLang="en-US"/>
          </a:p>
          <a:p>
            <a:endParaRPr lang="zh-CN" altLang="en-US"/>
          </a:p>
          <a:p>
            <a:endParaRPr lang="zh-CN" altLang="en-US"/>
          </a:p>
          <a:p>
            <a:endParaRPr lang="zh-CN" altLang="en-US"/>
          </a:p>
        </p:txBody>
      </p:sp>
      <p:pic>
        <p:nvPicPr>
          <p:cNvPr id="6" name="图片 5"/>
          <p:cNvPicPr>
            <a:picLocks noChangeAspect="1"/>
          </p:cNvPicPr>
          <p:nvPr/>
        </p:nvPicPr>
        <p:blipFill>
          <a:blip r:embed="rId1"/>
          <a:stretch>
            <a:fillRect/>
          </a:stretch>
        </p:blipFill>
        <p:spPr>
          <a:xfrm>
            <a:off x="3205480" y="2732405"/>
            <a:ext cx="5781675" cy="828675"/>
          </a:xfrm>
          <a:prstGeom prst="rect">
            <a:avLst/>
          </a:prstGeom>
        </p:spPr>
      </p:pic>
    </p:spTree>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a:sym typeface="+mn-ea"/>
              </a:rPr>
              <a:t>7.6</a:t>
            </a:r>
            <a:r>
              <a:rPr lang="en-US">
                <a:sym typeface="+mn-ea"/>
              </a:rPr>
              <a:t> 归并排序</a:t>
            </a:r>
            <a:endParaRPr lang="en-US">
              <a:sym typeface="+mn-ea"/>
            </a:endParaRPr>
          </a:p>
        </p:txBody>
      </p:sp>
      <p:sp>
        <p:nvSpPr>
          <p:cNvPr id="4" name="内容占位符 3"/>
          <p:cNvSpPr/>
          <p:nvPr>
            <p:ph idx="1"/>
          </p:nvPr>
        </p:nvSpPr>
        <p:spPr/>
        <p:txBody>
          <a:bodyPr>
            <a:normAutofit/>
          </a:bodyPr>
          <a:p>
            <a:r>
              <a:rPr lang="zh-CN" altLang="en-US"/>
              <a:t>13被添加到C中，接下来比较24和15，这样一直进行到26和27进行比较。</a:t>
            </a:r>
            <a:endParaRPr lang="zh-CN" altLang="en-US"/>
          </a:p>
          <a:p>
            <a:endParaRPr lang="zh-CN" altLang="en-US"/>
          </a:p>
          <a:p>
            <a:endParaRPr lang="zh-CN" altLang="en-US"/>
          </a:p>
        </p:txBody>
      </p:sp>
      <p:pic>
        <p:nvPicPr>
          <p:cNvPr id="7" name="图片 6"/>
          <p:cNvPicPr>
            <a:picLocks noChangeAspect="1"/>
          </p:cNvPicPr>
          <p:nvPr/>
        </p:nvPicPr>
        <p:blipFill>
          <a:blip r:embed="rId1"/>
          <a:stretch>
            <a:fillRect/>
          </a:stretch>
        </p:blipFill>
        <p:spPr>
          <a:xfrm>
            <a:off x="3433445" y="2371090"/>
            <a:ext cx="5524500" cy="3371850"/>
          </a:xfrm>
          <a:prstGeom prst="rect">
            <a:avLst/>
          </a:prstGeom>
        </p:spPr>
      </p:pic>
    </p:spTree>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a:sym typeface="+mn-ea"/>
              </a:rPr>
              <a:t>7.6</a:t>
            </a:r>
            <a:r>
              <a:rPr lang="en-US">
                <a:sym typeface="+mn-ea"/>
              </a:rPr>
              <a:t> 归并排序</a:t>
            </a:r>
            <a:endParaRPr lang="en-US">
              <a:sym typeface="+mn-ea"/>
            </a:endParaRPr>
          </a:p>
        </p:txBody>
      </p:sp>
      <p:sp>
        <p:nvSpPr>
          <p:cNvPr id="4" name="内容占位符 3"/>
          <p:cNvSpPr/>
          <p:nvPr>
            <p:ph idx="1"/>
          </p:nvPr>
        </p:nvSpPr>
        <p:spPr/>
        <p:txBody>
          <a:bodyPr>
            <a:normAutofit/>
          </a:bodyPr>
          <a:p>
            <a:r>
              <a:rPr lang="zh-CN" altLang="en-US"/>
              <a:t>将26添加到C中，数组A已经用完。</a:t>
            </a:r>
            <a:endParaRPr lang="zh-CN" altLang="en-US"/>
          </a:p>
          <a:p>
            <a:endParaRPr lang="zh-CN" altLang="en-US"/>
          </a:p>
          <a:p>
            <a:endParaRPr lang="zh-CN" altLang="en-US"/>
          </a:p>
          <a:p>
            <a:endParaRPr lang="zh-CN" altLang="en-US"/>
          </a:p>
          <a:p>
            <a:endParaRPr lang="zh-CN" altLang="en-US"/>
          </a:p>
          <a:p>
            <a:r>
              <a:rPr lang="zh-CN" altLang="en-US"/>
              <a:t>将数组B的其余部分拷贝到</a:t>
            </a:r>
            <a:r>
              <a:rPr lang="en-US" altLang="zh-CN"/>
              <a:t>C</a:t>
            </a:r>
            <a:r>
              <a:rPr lang="zh-CN" altLang="en-US"/>
              <a:t>中。</a:t>
            </a:r>
            <a:endParaRPr lang="zh-CN" altLang="en-US"/>
          </a:p>
        </p:txBody>
      </p:sp>
      <p:pic>
        <p:nvPicPr>
          <p:cNvPr id="3" name="图片 2"/>
          <p:cNvPicPr>
            <a:picLocks noChangeAspect="1"/>
          </p:cNvPicPr>
          <p:nvPr/>
        </p:nvPicPr>
        <p:blipFill>
          <a:blip r:embed="rId1"/>
          <a:stretch>
            <a:fillRect/>
          </a:stretch>
        </p:blipFill>
        <p:spPr>
          <a:xfrm>
            <a:off x="3346450" y="2228850"/>
            <a:ext cx="5695950" cy="933450"/>
          </a:xfrm>
          <a:prstGeom prst="rect">
            <a:avLst/>
          </a:prstGeom>
        </p:spPr>
      </p:pic>
      <p:pic>
        <p:nvPicPr>
          <p:cNvPr id="5" name="图片 4"/>
          <p:cNvPicPr>
            <a:picLocks noChangeAspect="1"/>
          </p:cNvPicPr>
          <p:nvPr/>
        </p:nvPicPr>
        <p:blipFill>
          <a:blip r:embed="rId2"/>
          <a:stretch>
            <a:fillRect/>
          </a:stretch>
        </p:blipFill>
        <p:spPr>
          <a:xfrm>
            <a:off x="3136900" y="4434840"/>
            <a:ext cx="6115050" cy="895350"/>
          </a:xfrm>
          <a:prstGeom prst="rect">
            <a:avLst/>
          </a:prstGeom>
        </p:spPr>
      </p:pic>
    </p:spTree>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a:sym typeface="+mn-ea"/>
              </a:rPr>
              <a:t>7.6</a:t>
            </a:r>
            <a:r>
              <a:rPr lang="en-US">
                <a:sym typeface="+mn-ea"/>
              </a:rPr>
              <a:t> 归并排序</a:t>
            </a:r>
            <a:endParaRPr lang="en-US">
              <a:sym typeface="+mn-ea"/>
            </a:endParaRPr>
          </a:p>
        </p:txBody>
      </p:sp>
      <p:sp>
        <p:nvSpPr>
          <p:cNvPr id="4" name="内容占位符 3"/>
          <p:cNvSpPr/>
          <p:nvPr>
            <p:ph idx="1"/>
          </p:nvPr>
        </p:nvSpPr>
        <p:spPr/>
        <p:txBody>
          <a:bodyPr>
            <a:normAutofit/>
          </a:bodyPr>
          <a:p>
            <a:r>
              <a:rPr lang="zh-CN" altLang="en-US"/>
              <a:t>合并两个已排序的表的时间显然是</a:t>
            </a:r>
            <a:r>
              <a:rPr lang="zh-CN" altLang="en-US">
                <a:solidFill>
                  <a:srgbClr val="FF0000"/>
                </a:solidFill>
              </a:rPr>
              <a:t>线性的</a:t>
            </a:r>
            <a:r>
              <a:rPr lang="zh-CN" altLang="en-US"/>
              <a:t>，因为最多进行了N-1次比较，其中N是元素的总数。为了看清</a:t>
            </a:r>
            <a:endParaRPr lang="zh-CN" altLang="en-US"/>
          </a:p>
          <a:p>
            <a:r>
              <a:rPr lang="zh-CN" altLang="en-US"/>
              <a:t>这一点，注意每次比较都是把一个元素加到C中，但最后的比较除外，它至少添加两个元素。</a:t>
            </a:r>
            <a:endParaRPr lang="zh-CN" altLang="en-US"/>
          </a:p>
          <a:p>
            <a:endParaRPr lang="zh-CN" altLang="en-US"/>
          </a:p>
          <a:p>
            <a:r>
              <a:rPr lang="zh-CN" altLang="en-US"/>
              <a:t>因此，归并排序算法很容易描述。如果N=1，那么只有一个元素需要排序，答案是显然的。否则，递归</a:t>
            </a:r>
            <a:endParaRPr lang="zh-CN" altLang="en-US"/>
          </a:p>
          <a:p>
            <a:r>
              <a:rPr lang="zh-CN" altLang="en-US"/>
              <a:t>地将前半部分数据和后半部分数据各自归并排序，得到排序后的两部分数据，然后使用上面描述的合并</a:t>
            </a:r>
            <a:endParaRPr lang="zh-CN" altLang="en-US"/>
          </a:p>
          <a:p>
            <a:r>
              <a:rPr lang="zh-CN" altLang="en-US"/>
              <a:t>算法再将这两部分合并到一起。例如，欲将八元素数组24，13，26，1，2，27，38，15排序，我们递归</a:t>
            </a:r>
            <a:endParaRPr lang="zh-CN" altLang="en-US"/>
          </a:p>
          <a:p>
            <a:r>
              <a:rPr lang="zh-CN" altLang="en-US"/>
              <a:t>地将前四个数据和后四个数据分别排序，得到1，13，24，26，2，15，27，38。然后，将这两部分合并。</a:t>
            </a:r>
            <a:endParaRPr lang="zh-CN" altLang="en-US"/>
          </a:p>
          <a:p>
            <a:r>
              <a:rPr lang="zh-CN" altLang="en-US"/>
              <a:t>最后得到1，2，13，15，24，26，27，38。该算法是经典的</a:t>
            </a:r>
            <a:r>
              <a:rPr lang="zh-CN" altLang="en-US">
                <a:solidFill>
                  <a:srgbClr val="FF0000"/>
                </a:solidFill>
              </a:rPr>
              <a:t>分治</a:t>
            </a:r>
            <a:r>
              <a:rPr lang="zh-CN" altLang="en-US"/>
              <a:t>(divide-and-conquer)策略，它将问</a:t>
            </a:r>
            <a:endParaRPr lang="zh-CN" altLang="en-US"/>
          </a:p>
          <a:p>
            <a:r>
              <a:rPr lang="zh-CN" altLang="en-US"/>
              <a:t>题分成一些小的问题然后递归求解，而治的阶段则将分的阶段解得的各个答案修补到一起。分治是递归</a:t>
            </a:r>
            <a:endParaRPr lang="zh-CN" altLang="en-US"/>
          </a:p>
          <a:p>
            <a:r>
              <a:rPr lang="zh-CN" altLang="en-US"/>
              <a:t>非常有力的用法，我们将会多次遇到。</a:t>
            </a:r>
            <a:endParaRPr lang="zh-CN" altLang="en-US"/>
          </a:p>
        </p:txBody>
      </p:sp>
    </p:spTree>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a:sym typeface="+mn-ea"/>
              </a:rPr>
              <a:t>7.6</a:t>
            </a:r>
            <a:r>
              <a:rPr lang="en-US">
                <a:sym typeface="+mn-ea"/>
              </a:rPr>
              <a:t> 归并排序</a:t>
            </a:r>
            <a:endParaRPr lang="en-US">
              <a:sym typeface="+mn-ea"/>
            </a:endParaRPr>
          </a:p>
        </p:txBody>
      </p:sp>
      <p:sp>
        <p:nvSpPr>
          <p:cNvPr id="4" name="内容占位符 3"/>
          <p:cNvSpPr/>
          <p:nvPr>
            <p:ph idx="1"/>
          </p:nvPr>
        </p:nvSpPr>
        <p:spPr/>
        <p:txBody>
          <a:bodyPr>
            <a:normAutofit/>
          </a:bodyPr>
          <a:p>
            <a:r>
              <a:rPr lang="zh-CN" altLang="en-US"/>
              <a:t>归并排序的一种实现方法在图7-9中给出。这个称为Mergesort的过程正是递归例程</a:t>
            </a:r>
            <a:r>
              <a:rPr lang="en-US" altLang="zh-CN"/>
              <a:t>MSort</a:t>
            </a:r>
            <a:r>
              <a:rPr lang="zh-CN" altLang="en-US"/>
              <a:t>的一个驱动程</a:t>
            </a:r>
            <a:endParaRPr lang="zh-CN" altLang="en-US"/>
          </a:p>
          <a:p>
            <a:r>
              <a:rPr lang="zh-CN" altLang="en-US"/>
              <a:t>序。</a:t>
            </a:r>
            <a:endParaRPr lang="zh-CN" altLang="en-US"/>
          </a:p>
        </p:txBody>
      </p:sp>
      <p:pic>
        <p:nvPicPr>
          <p:cNvPr id="3" name="图片 2"/>
          <p:cNvPicPr>
            <a:picLocks noChangeAspect="1"/>
          </p:cNvPicPr>
          <p:nvPr/>
        </p:nvPicPr>
        <p:blipFill>
          <a:blip r:embed="rId1"/>
          <a:stretch>
            <a:fillRect/>
          </a:stretch>
        </p:blipFill>
        <p:spPr>
          <a:xfrm>
            <a:off x="3619500" y="1991995"/>
            <a:ext cx="4953000" cy="4752975"/>
          </a:xfrm>
          <a:prstGeom prst="rect">
            <a:avLst/>
          </a:prstGeom>
        </p:spPr>
      </p:pic>
    </p:spTree>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a:sym typeface="+mn-ea"/>
              </a:rPr>
              <a:t>7.6</a:t>
            </a:r>
            <a:r>
              <a:rPr lang="en-US">
                <a:sym typeface="+mn-ea"/>
              </a:rPr>
              <a:t> 归并排序</a:t>
            </a:r>
            <a:endParaRPr lang="en-US">
              <a:sym typeface="+mn-ea"/>
            </a:endParaRPr>
          </a:p>
        </p:txBody>
      </p:sp>
      <p:sp>
        <p:nvSpPr>
          <p:cNvPr id="4" name="内容占位符 3"/>
          <p:cNvSpPr/>
          <p:nvPr>
            <p:ph idx="1"/>
          </p:nvPr>
        </p:nvSpPr>
        <p:spPr/>
        <p:txBody>
          <a:bodyPr>
            <a:normAutofit/>
          </a:bodyPr>
          <a:p>
            <a:r>
              <a:t>Merge例程是精妙的。如果对Merge的每个递归调用均局部声明一个临时数组，那么在任一时刻就可能有</a:t>
            </a:r>
          </a:p>
          <a:p>
            <a:r>
              <a:t>logN个临时数组处在活动期，这对于小内存的机器则是致命的。另一方面，如果Merge例程动态分配并</a:t>
            </a:r>
          </a:p>
          <a:p>
            <a:r>
              <a:t>释放最小量临时内存，那么由malloc占用的时间会很多。严密测试指出，由于Merge位于MSort的最后</a:t>
            </a:r>
          </a:p>
          <a:p>
            <a:r>
              <a:t>一行，因此在任一时刻只需要一个临时数组活动，而且可以使用该临时数组的任意部分；我们将使用与</a:t>
            </a:r>
          </a:p>
          <a:p>
            <a:r>
              <a:t>输</a:t>
            </a:r>
            <a:r>
              <a:rPr lang="zh-CN"/>
              <a:t>入</a:t>
            </a:r>
            <a:r>
              <a:t>数组A相同的部分，这就达到本节末尾描述的改进。图7-10实现了这个Merge例程。</a:t>
            </a:r>
          </a:p>
        </p:txBody>
      </p:sp>
    </p:spTree>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a:sym typeface="+mn-ea"/>
              </a:rPr>
              <a:t>7.6</a:t>
            </a:r>
            <a:r>
              <a:rPr lang="en-US">
                <a:sym typeface="+mn-ea"/>
              </a:rPr>
              <a:t> 归并排序</a:t>
            </a:r>
            <a:endParaRPr lang="en-US">
              <a:sym typeface="+mn-ea"/>
            </a:endParaRPr>
          </a:p>
        </p:txBody>
      </p:sp>
      <p:pic>
        <p:nvPicPr>
          <p:cNvPr id="3" name="内容占位符 2"/>
          <p:cNvPicPr>
            <a:picLocks noChangeAspect="1"/>
          </p:cNvPicPr>
          <p:nvPr>
            <p:ph idx="1"/>
          </p:nvPr>
        </p:nvPicPr>
        <p:blipFill>
          <a:blip r:embed="rId1"/>
          <a:stretch>
            <a:fillRect/>
          </a:stretch>
        </p:blipFill>
        <p:spPr>
          <a:xfrm>
            <a:off x="3309620" y="1755775"/>
            <a:ext cx="5572125" cy="4600575"/>
          </a:xfrm>
          <a:prstGeom prst="rect">
            <a:avLst/>
          </a:prstGeom>
        </p:spPr>
      </p:pic>
    </p:spTree>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a:sym typeface="+mn-ea"/>
              </a:rPr>
              <a:t>7.6</a:t>
            </a:r>
            <a:r>
              <a:rPr lang="en-US">
                <a:sym typeface="+mn-ea"/>
              </a:rPr>
              <a:t>.1 归并排序</a:t>
            </a:r>
            <a:r>
              <a:rPr lang="zh-CN" altLang="en-US">
                <a:sym typeface="+mn-ea"/>
              </a:rPr>
              <a:t>的分析</a:t>
            </a:r>
            <a:endParaRPr lang="zh-CN" altLang="en-US">
              <a:sym typeface="+mn-ea"/>
            </a:endParaRPr>
          </a:p>
        </p:txBody>
      </p:sp>
      <p:sp>
        <p:nvSpPr>
          <p:cNvPr id="4" name="内容占位符 3"/>
          <p:cNvSpPr/>
          <p:nvPr>
            <p:ph idx="1"/>
          </p:nvPr>
        </p:nvSpPr>
        <p:spPr/>
        <p:txBody>
          <a:bodyPr>
            <a:normAutofit lnSpcReduction="20000"/>
          </a:bodyPr>
          <a:p>
            <a:r>
              <a:rPr lang="zh-CN" altLang="en-US"/>
              <a:t>虽然归并排序的运行时间是</a:t>
            </a:r>
            <a:r>
              <a:rPr lang="zh-CN" altLang="en-US" b="1"/>
              <a:t>O</a:t>
            </a:r>
            <a:r>
              <a:rPr lang="zh-CN" altLang="en-US"/>
              <a:t>(NlogN)，但是它很难用于主存排序、主要问题在于合并两个排序的表需要</a:t>
            </a:r>
            <a:endParaRPr lang="zh-CN" altLang="en-US"/>
          </a:p>
          <a:p>
            <a:r>
              <a:rPr lang="zh-CN" altLang="en-US"/>
              <a:t>线性</a:t>
            </a:r>
            <a:r>
              <a:rPr lang="zh-CN" altLang="en-US">
                <a:solidFill>
                  <a:srgbClr val="FF0000"/>
                </a:solidFill>
              </a:rPr>
              <a:t>附加内存</a:t>
            </a:r>
            <a:r>
              <a:rPr lang="zh-CN" altLang="en-US"/>
              <a:t>，在整个算法中还要花费将数据拷贝到临时数组再拷贝回来这样一些附加的工作，其结果</a:t>
            </a:r>
            <a:endParaRPr lang="zh-CN" altLang="en-US"/>
          </a:p>
          <a:p>
            <a:r>
              <a:rPr lang="zh-CN" altLang="en-US"/>
              <a:t>严重放慢了排序的速度。这种拷贝可以通过在递归交替层次时审慎地转换A和TmpArray的角色得到避免。</a:t>
            </a:r>
            <a:endParaRPr lang="zh-CN" altLang="en-US"/>
          </a:p>
          <a:p>
            <a:r>
              <a:rPr lang="zh-CN" altLang="en-US"/>
              <a:t>归并排序的一种变形也可以非递归地实现但即使这样，对于重要的内部排序应用而言，人们还是选择</a:t>
            </a:r>
            <a:r>
              <a:rPr lang="zh-CN" altLang="en-US">
                <a:solidFill>
                  <a:srgbClr val="FF0000"/>
                </a:solidFill>
              </a:rPr>
              <a:t>快</a:t>
            </a:r>
            <a:endParaRPr lang="zh-CN" altLang="en-US">
              <a:solidFill>
                <a:srgbClr val="FF0000"/>
              </a:solidFill>
            </a:endParaRPr>
          </a:p>
          <a:p>
            <a:r>
              <a:rPr lang="zh-CN" altLang="en-US">
                <a:solidFill>
                  <a:srgbClr val="FF0000"/>
                </a:solidFill>
              </a:rPr>
              <a:t>速排序</a:t>
            </a:r>
            <a:r>
              <a:rPr lang="zh-CN" altLang="en-US"/>
              <a:t>，将在下一节描述这种算法。不过，本章稍后就会看到，合并的例程是大多数外部排序算法的基</a:t>
            </a:r>
            <a:endParaRPr lang="zh-CN" altLang="en-US"/>
          </a:p>
          <a:p>
            <a:r>
              <a:rPr lang="zh-CN" altLang="en-US"/>
              <a:t>石。</a:t>
            </a:r>
            <a:endParaRPr lang="zh-CN" altLang="en-US"/>
          </a:p>
        </p:txBody>
      </p:sp>
    </p:spTree>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a:sym typeface="+mn-ea"/>
              </a:rPr>
              <a:t>7.</a:t>
            </a:r>
            <a:r>
              <a:rPr lang="en-US">
                <a:sym typeface="+mn-ea"/>
              </a:rPr>
              <a:t>7 </a:t>
            </a:r>
            <a:r>
              <a:rPr lang="zh-CN" altLang="en-US">
                <a:sym typeface="+mn-ea"/>
              </a:rPr>
              <a:t>快速排序</a:t>
            </a:r>
            <a:endParaRPr lang="zh-CN" altLang="en-US">
              <a:sym typeface="+mn-ea"/>
            </a:endParaRPr>
          </a:p>
        </p:txBody>
      </p:sp>
      <p:sp>
        <p:nvSpPr>
          <p:cNvPr id="4" name="内容占位符 3"/>
          <p:cNvSpPr/>
          <p:nvPr>
            <p:ph idx="1"/>
          </p:nvPr>
        </p:nvSpPr>
        <p:spPr/>
        <p:txBody>
          <a:bodyPr>
            <a:normAutofit lnSpcReduction="20000"/>
          </a:bodyPr>
          <a:p>
            <a:r>
              <a:rPr lang="zh-CN" altLang="en-US"/>
              <a:t>正如它的名字所标示的，</a:t>
            </a:r>
            <a:r>
              <a:rPr lang="zh-CN" altLang="en-US">
                <a:solidFill>
                  <a:srgbClr val="FF0000"/>
                </a:solidFill>
              </a:rPr>
              <a:t>快速排序</a:t>
            </a:r>
            <a:r>
              <a:rPr lang="zh-CN" altLang="en-US"/>
              <a:t>(quicksort)是在实践中最</a:t>
            </a:r>
            <a:r>
              <a:rPr lang="zh-CN" altLang="en-US">
                <a:solidFill>
                  <a:srgbClr val="FF0000"/>
                </a:solidFill>
              </a:rPr>
              <a:t>快的已知排序算法</a:t>
            </a:r>
            <a:r>
              <a:rPr lang="zh-CN" altLang="en-US"/>
              <a:t>，它的平均运行时间是</a:t>
            </a:r>
            <a:endParaRPr lang="zh-CN" altLang="en-US"/>
          </a:p>
          <a:p>
            <a:r>
              <a:rPr lang="zh-CN" altLang="en-US" b="1"/>
              <a:t>O</a:t>
            </a:r>
            <a:r>
              <a:rPr lang="zh-CN" altLang="en-US"/>
              <a:t>(NlogN)。该算法之所以特别快，主要是由于非常精炼和高度优化的内部循环。它的最坏情形的性能为</a:t>
            </a:r>
            <a:endParaRPr lang="zh-CN" altLang="en-US"/>
          </a:p>
          <a:p>
            <a:r>
              <a:rPr lang="zh-CN" altLang="en-US" b="1"/>
              <a:t>O</a:t>
            </a:r>
            <a:r>
              <a:rPr lang="zh-CN" altLang="en-US"/>
              <a:t>(N²)，但稍加努力就可避免这种情形。虽然多年来快速排序算法被认为是理论上高度优化而在实践中</a:t>
            </a:r>
            <a:endParaRPr lang="zh-CN" altLang="en-US"/>
          </a:p>
          <a:p>
            <a:r>
              <a:rPr lang="zh-CN" altLang="en-US"/>
              <a:t>却不可能正确编程的一种算法，但是如今该算法简单易懂而且不难证明。像归并排序一样，快速排序也</a:t>
            </a:r>
            <a:endParaRPr lang="zh-CN" altLang="en-US"/>
          </a:p>
          <a:p>
            <a:r>
              <a:rPr lang="zh-CN" altLang="en-US"/>
              <a:t>是一种</a:t>
            </a:r>
            <a:r>
              <a:rPr lang="zh-CN" altLang="en-US">
                <a:solidFill>
                  <a:srgbClr val="FF0000"/>
                </a:solidFill>
              </a:rPr>
              <a:t>分治</a:t>
            </a:r>
            <a:r>
              <a:rPr lang="zh-CN" altLang="en-US"/>
              <a:t>的递归算法。将数组S排序的基本算法由下列简单的四步组成：</a:t>
            </a:r>
            <a:endParaRPr lang="zh-CN" altLang="en-US"/>
          </a:p>
          <a:p>
            <a:endParaRPr lang="zh-CN" altLang="en-US"/>
          </a:p>
          <a:p>
            <a:r>
              <a:rPr lang="zh-CN" altLang="en-US"/>
              <a:t>1.如果</a:t>
            </a:r>
            <a:r>
              <a:rPr lang="en-US" altLang="zh-CN"/>
              <a:t>S</a:t>
            </a:r>
            <a:r>
              <a:rPr lang="zh-CN" altLang="en-US"/>
              <a:t>中元素个数是0或1，则返回。</a:t>
            </a:r>
            <a:endParaRPr lang="zh-CN" altLang="en-US"/>
          </a:p>
          <a:p>
            <a:r>
              <a:rPr lang="zh-CN" altLang="en-US"/>
              <a:t>2.取S中任一元素</a:t>
            </a:r>
            <a:r>
              <a:rPr lang="en-US" altLang="zh-CN"/>
              <a:t>v</a:t>
            </a:r>
            <a:r>
              <a:rPr lang="zh-CN" altLang="en-US"/>
              <a:t>，称之为</a:t>
            </a:r>
            <a:r>
              <a:rPr lang="zh-CN" altLang="en-US">
                <a:solidFill>
                  <a:srgbClr val="FF0000"/>
                </a:solidFill>
              </a:rPr>
              <a:t>枢纽元</a:t>
            </a:r>
            <a:r>
              <a:rPr lang="zh-CN" altLang="en-US"/>
              <a:t>(pivot) 。</a:t>
            </a:r>
            <a:endParaRPr lang="zh-CN" altLang="en-US"/>
          </a:p>
          <a:p>
            <a:r>
              <a:rPr lang="zh-CN" altLang="en-US"/>
              <a:t>3.将S-{v</a:t>
            </a:r>
            <a:r>
              <a:rPr lang="en-US" altLang="zh-CN"/>
              <a:t>}</a:t>
            </a:r>
            <a:r>
              <a:rPr lang="zh-CN" altLang="en-US"/>
              <a:t>(S中其余元素)分成两个不相交的集合：</a:t>
            </a:r>
            <a:r>
              <a:rPr lang="en-US" altLang="zh-CN"/>
              <a:t>                  </a:t>
            </a:r>
            <a:r>
              <a:rPr lang="zh-CN" altLang="en-US"/>
              <a:t>和</a:t>
            </a:r>
            <a:r>
              <a:rPr lang="en-US" altLang="zh-CN"/>
              <a:t>                   </a:t>
            </a:r>
            <a:r>
              <a:rPr lang="zh-CN" altLang="en-US"/>
              <a:t>。</a:t>
            </a:r>
            <a:endParaRPr lang="zh-CN" altLang="en-US"/>
          </a:p>
          <a:p>
            <a:r>
              <a:rPr lang="zh-CN" altLang="en-US"/>
              <a:t>4.返回</a:t>
            </a:r>
            <a:r>
              <a:rPr lang="en-US" altLang="zh-CN"/>
              <a:t>{</a:t>
            </a:r>
            <a:r>
              <a:rPr lang="zh-CN" altLang="en-US"/>
              <a:t>quicksort(S</a:t>
            </a:r>
            <a:r>
              <a:rPr lang="en-US" altLang="zh-CN" baseline="-25000"/>
              <a:t>1</a:t>
            </a:r>
            <a:r>
              <a:rPr lang="zh-CN" altLang="en-US"/>
              <a:t>)后，继随v，继而quicksort(S</a:t>
            </a:r>
            <a:r>
              <a:rPr lang="zh-CN" altLang="en-US" baseline="-25000"/>
              <a:t>2</a:t>
            </a:r>
            <a:r>
              <a:rPr lang="zh-CN" altLang="en-US"/>
              <a:t>)</a:t>
            </a:r>
            <a:r>
              <a:rPr lang="en-US" altLang="zh-CN"/>
              <a:t>}</a:t>
            </a:r>
            <a:endParaRPr lang="en-US" altLang="zh-CN"/>
          </a:p>
        </p:txBody>
      </p:sp>
      <p:pic>
        <p:nvPicPr>
          <p:cNvPr id="3" name="图片 2"/>
          <p:cNvPicPr>
            <a:picLocks noChangeAspect="1"/>
          </p:cNvPicPr>
          <p:nvPr/>
        </p:nvPicPr>
        <p:blipFill>
          <a:blip r:embed="rId1"/>
          <a:stretch>
            <a:fillRect/>
          </a:stretch>
        </p:blipFill>
        <p:spPr>
          <a:xfrm>
            <a:off x="5795645" y="4471035"/>
            <a:ext cx="2124075" cy="257175"/>
          </a:xfrm>
          <a:prstGeom prst="rect">
            <a:avLst/>
          </a:prstGeom>
        </p:spPr>
      </p:pic>
      <p:pic>
        <p:nvPicPr>
          <p:cNvPr id="5" name="图片 4"/>
          <p:cNvPicPr>
            <a:picLocks noChangeAspect="1"/>
          </p:cNvPicPr>
          <p:nvPr/>
        </p:nvPicPr>
        <p:blipFill>
          <a:blip r:embed="rId2"/>
          <a:stretch>
            <a:fillRect/>
          </a:stretch>
        </p:blipFill>
        <p:spPr>
          <a:xfrm>
            <a:off x="8302625" y="4457065"/>
            <a:ext cx="2047875" cy="247650"/>
          </a:xfrm>
          <a:prstGeom prst="rect">
            <a:avLst/>
          </a:prstGeom>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lnSpcReduction="20000"/>
          </a:bodyPr>
          <a:lstStyle/>
          <a:p>
            <a:r>
              <a:rPr lang="zh-CN" dirty="0"/>
              <a:t>显然，这个模型有些缺点。很明显，在现实生活中不是所有的运算都恰好花费相同的时间特别地，在我</a:t>
            </a:r>
            <a:endParaRPr lang="zh-CN" dirty="0"/>
          </a:p>
          <a:p>
            <a:r>
              <a:rPr lang="zh-CN" dirty="0"/>
              <a:t>们的模型中，一次磁盘读入记时同一次加法，虽然加法一般要快几个数量级。还有，由于假设有无限的</a:t>
            </a:r>
            <a:endParaRPr lang="zh-CN" dirty="0"/>
          </a:p>
          <a:p>
            <a:r>
              <a:rPr lang="zh-CN" dirty="0"/>
              <a:t>存储，我们再不用担心</a:t>
            </a:r>
            <a:r>
              <a:rPr lang="zh-CN" dirty="0">
                <a:solidFill>
                  <a:srgbClr val="FF0000"/>
                </a:solidFill>
              </a:rPr>
              <a:t>缺页中断</a:t>
            </a:r>
            <a:r>
              <a:rPr lang="zh-CN" dirty="0"/>
              <a:t>，它可能是个实际问题，特别是对高效的算法。</a:t>
            </a:r>
            <a:endParaRPr lang="zh-CN" dirty="0"/>
          </a:p>
        </p:txBody>
      </p:sp>
      <p:sp>
        <p:nvSpPr>
          <p:cNvPr id="2" name="标题 1"/>
          <p:cNvSpPr>
            <a:spLocks noGrp="1"/>
          </p:cNvSpPr>
          <p:nvPr>
            <p:ph type="title"/>
          </p:nvPr>
        </p:nvSpPr>
        <p:spPr/>
        <p:txBody>
          <a:bodyPr/>
          <a:lstStyle/>
          <a:p>
            <a:r>
              <a:rPr dirty="0"/>
              <a:t>2.2 模型</a:t>
            </a:r>
            <a:endParaRPr dirty="0"/>
          </a:p>
        </p:txBody>
      </p:sp>
    </p:spTree>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a:sym typeface="+mn-ea"/>
              </a:rPr>
              <a:t>7.</a:t>
            </a:r>
            <a:r>
              <a:rPr lang="en-US">
                <a:sym typeface="+mn-ea"/>
              </a:rPr>
              <a:t>7 </a:t>
            </a:r>
            <a:r>
              <a:rPr lang="zh-CN" altLang="en-US">
                <a:sym typeface="+mn-ea"/>
              </a:rPr>
              <a:t>快速排序</a:t>
            </a:r>
            <a:endParaRPr lang="zh-CN" altLang="en-US">
              <a:sym typeface="+mn-ea"/>
            </a:endParaRPr>
          </a:p>
        </p:txBody>
      </p:sp>
      <p:sp>
        <p:nvSpPr>
          <p:cNvPr id="4" name="内容占位符 3"/>
          <p:cNvSpPr/>
          <p:nvPr>
            <p:ph idx="1"/>
          </p:nvPr>
        </p:nvSpPr>
        <p:spPr/>
        <p:txBody>
          <a:bodyPr>
            <a:normAutofit lnSpcReduction="20000"/>
          </a:bodyPr>
          <a:p>
            <a:r>
              <a:rPr lang="zh-CN" altLang="en-US"/>
              <a:t>由于对那些等于枢纽元的元素的处理，第(3)步分割的描述不是惟一的，因此这就成了一个设计上的决</a:t>
            </a:r>
            <a:endParaRPr lang="zh-CN" altLang="en-US"/>
          </a:p>
          <a:p>
            <a:r>
              <a:rPr lang="zh-CN" altLang="en-US"/>
              <a:t>策。一部分好的实现方法是将这种情形尽可能有效地处理。直观地看，我们希望把等于枢纽元的大约一</a:t>
            </a:r>
            <a:endParaRPr lang="zh-CN" altLang="en-US"/>
          </a:p>
          <a:p>
            <a:r>
              <a:rPr lang="zh-CN" altLang="en-US"/>
              <a:t>半的关键字分到S</a:t>
            </a:r>
            <a:r>
              <a:rPr lang="en-US" altLang="zh-CN" baseline="-25000"/>
              <a:t>1</a:t>
            </a:r>
            <a:r>
              <a:rPr lang="zh-CN" altLang="en-US"/>
              <a:t>中，而另外的一半分到S</a:t>
            </a:r>
            <a:r>
              <a:rPr lang="zh-CN" altLang="en-US" baseline="-25000"/>
              <a:t>2</a:t>
            </a:r>
            <a:r>
              <a:rPr lang="zh-CN" altLang="en-US"/>
              <a:t>中，很像我们希望二叉查找树保持平衡一样。</a:t>
            </a:r>
            <a:endParaRPr lang="zh-CN" altLang="en-US"/>
          </a:p>
        </p:txBody>
      </p:sp>
    </p:spTree>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a:sym typeface="+mn-ea"/>
              </a:rPr>
              <a:t>7.</a:t>
            </a:r>
            <a:r>
              <a:rPr lang="en-US">
                <a:sym typeface="+mn-ea"/>
              </a:rPr>
              <a:t>7 </a:t>
            </a:r>
            <a:r>
              <a:rPr lang="zh-CN" altLang="en-US">
                <a:sym typeface="+mn-ea"/>
              </a:rPr>
              <a:t>快速排序</a:t>
            </a:r>
            <a:endParaRPr lang="zh-CN" altLang="en-US">
              <a:sym typeface="+mn-ea"/>
            </a:endParaRPr>
          </a:p>
        </p:txBody>
      </p:sp>
      <p:sp>
        <p:nvSpPr>
          <p:cNvPr id="4" name="内容占位符 3"/>
          <p:cNvSpPr/>
          <p:nvPr>
            <p:ph idx="1"/>
          </p:nvPr>
        </p:nvSpPr>
        <p:spPr/>
        <p:txBody>
          <a:bodyPr>
            <a:normAutofit lnSpcReduction="20000"/>
          </a:bodyPr>
          <a:p>
            <a:r>
              <a:rPr lang="zh-CN" altLang="en-US"/>
              <a:t>图7-11解释快速排序对一个数集的做法。这里的</a:t>
            </a:r>
            <a:r>
              <a:rPr lang="zh-CN" altLang="en-US">
                <a:solidFill>
                  <a:srgbClr val="FF0000"/>
                </a:solidFill>
              </a:rPr>
              <a:t>枢纽元(随机地)</a:t>
            </a:r>
            <a:r>
              <a:rPr lang="zh-CN" altLang="en-US"/>
              <a:t>选为65，集合中其余元素分成两个更小</a:t>
            </a:r>
            <a:endParaRPr lang="zh-CN" altLang="en-US"/>
          </a:p>
          <a:p>
            <a:r>
              <a:rPr lang="zh-CN" altLang="en-US"/>
              <a:t>的集合。递归地将较小的数的集合排序得到0，13，26，31，43，57(递归法则3)，较大的数的集合类似</a:t>
            </a:r>
            <a:endParaRPr lang="zh-CN" altLang="en-US"/>
          </a:p>
          <a:p>
            <a:r>
              <a:rPr lang="zh-CN" altLang="en-US"/>
              <a:t>处理，此时整个集合的排序很容易得到。</a:t>
            </a:r>
            <a:endParaRPr lang="zh-CN" altLang="en-US"/>
          </a:p>
        </p:txBody>
      </p:sp>
      <p:pic>
        <p:nvPicPr>
          <p:cNvPr id="3" name="图片 2"/>
          <p:cNvPicPr>
            <a:picLocks noChangeAspect="1"/>
          </p:cNvPicPr>
          <p:nvPr/>
        </p:nvPicPr>
        <p:blipFill>
          <a:blip r:embed="rId1"/>
          <a:stretch>
            <a:fillRect/>
          </a:stretch>
        </p:blipFill>
        <p:spPr>
          <a:xfrm>
            <a:off x="3253105" y="2803525"/>
            <a:ext cx="5686425" cy="3209925"/>
          </a:xfrm>
          <a:prstGeom prst="rect">
            <a:avLst/>
          </a:prstGeom>
        </p:spPr>
      </p:pic>
    </p:spTree>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a:sym typeface="+mn-ea"/>
              </a:rPr>
              <a:t>7.</a:t>
            </a:r>
            <a:r>
              <a:rPr lang="en-US">
                <a:sym typeface="+mn-ea"/>
              </a:rPr>
              <a:t>7 </a:t>
            </a:r>
            <a:r>
              <a:rPr lang="zh-CN" altLang="en-US">
                <a:sym typeface="+mn-ea"/>
              </a:rPr>
              <a:t>快速排序</a:t>
            </a:r>
            <a:endParaRPr lang="zh-CN" altLang="en-US">
              <a:sym typeface="+mn-ea"/>
            </a:endParaRPr>
          </a:p>
        </p:txBody>
      </p:sp>
      <p:pic>
        <p:nvPicPr>
          <p:cNvPr id="5" name="内容占位符 4"/>
          <p:cNvPicPr>
            <a:picLocks noChangeAspect="1"/>
          </p:cNvPicPr>
          <p:nvPr>
            <p:ph idx="1"/>
          </p:nvPr>
        </p:nvPicPr>
        <p:blipFill>
          <a:blip r:embed="rId1"/>
          <a:stretch>
            <a:fillRect/>
          </a:stretch>
        </p:blipFill>
        <p:spPr>
          <a:xfrm>
            <a:off x="3719830" y="1787525"/>
            <a:ext cx="4752975" cy="4029075"/>
          </a:xfrm>
          <a:prstGeom prst="rect">
            <a:avLst/>
          </a:prstGeom>
        </p:spPr>
      </p:pic>
    </p:spTree>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a:sym typeface="+mn-ea"/>
              </a:rPr>
              <a:t>7.</a:t>
            </a:r>
            <a:r>
              <a:rPr lang="en-US">
                <a:sym typeface="+mn-ea"/>
              </a:rPr>
              <a:t>7 </a:t>
            </a:r>
            <a:r>
              <a:rPr lang="zh-CN" altLang="en-US">
                <a:sym typeface="+mn-ea"/>
              </a:rPr>
              <a:t>快速排序</a:t>
            </a:r>
            <a:endParaRPr lang="zh-CN" altLang="en-US">
              <a:sym typeface="+mn-ea"/>
            </a:endParaRPr>
          </a:p>
        </p:txBody>
      </p:sp>
      <p:sp>
        <p:nvSpPr>
          <p:cNvPr id="3" name="内容占位符 2"/>
          <p:cNvSpPr/>
          <p:nvPr>
            <p:ph idx="1"/>
          </p:nvPr>
        </p:nvSpPr>
        <p:spPr/>
        <p:txBody>
          <a:bodyPr>
            <a:normAutofit/>
          </a:bodyPr>
          <a:p>
            <a:r>
              <a:rPr lang="zh-CN" altLang="en-US"/>
              <a:t>应该清楚该算法是成立的，但是不清楚的是，</a:t>
            </a:r>
            <a:r>
              <a:rPr lang="zh-CN" altLang="en-US">
                <a:solidFill>
                  <a:srgbClr val="FF0000"/>
                </a:solidFill>
              </a:rPr>
              <a:t>为什么它比归并排序快</a:t>
            </a:r>
            <a:r>
              <a:rPr lang="zh-CN" altLang="en-US"/>
              <a:t>。如同归并排序那样，快速排序递</a:t>
            </a:r>
            <a:endParaRPr lang="zh-CN" altLang="en-US"/>
          </a:p>
          <a:p>
            <a:r>
              <a:rPr lang="zh-CN" altLang="en-US"/>
              <a:t>归地解决两个子问题并需要线性的附加工作(第(3)步)，不过，与归并排序不同，这两个子问题并不保</a:t>
            </a:r>
            <a:endParaRPr lang="zh-CN" altLang="en-US"/>
          </a:p>
          <a:p>
            <a:r>
              <a:rPr lang="zh-CN" altLang="en-US"/>
              <a:t>证具有相等的大小，这是个潜在的隐患。快速排序更快的原因在于，第(3)步分割成两组实际上是在适</a:t>
            </a:r>
            <a:endParaRPr lang="zh-CN" altLang="en-US"/>
          </a:p>
          <a:p>
            <a:r>
              <a:rPr lang="zh-CN" altLang="en-US"/>
              <a:t>当的位置进行并且非常有效，它的高效弥补了大小不等的递归调用的缺憾而且还有超出。</a:t>
            </a:r>
            <a:endParaRPr lang="zh-CN" altLang="en-US"/>
          </a:p>
          <a:p>
            <a:endParaRPr lang="zh-CN" altLang="en-US"/>
          </a:p>
          <a:p>
            <a:r>
              <a:rPr lang="zh-CN" altLang="en-US"/>
              <a:t>迄今为止，对该算法的描述尚缺少许多细节，我们现在就来补充这些细节。实现第(2)步和第(3)步有许</a:t>
            </a:r>
            <a:endParaRPr lang="zh-CN" altLang="en-US"/>
          </a:p>
          <a:p>
            <a:r>
              <a:rPr lang="zh-CN" altLang="en-US"/>
              <a:t>多方法；这里介绍的方法是大量分析和经验研究的结果，它代表实现快速排序的非常有效的方法，哪怕</a:t>
            </a:r>
            <a:endParaRPr lang="zh-CN" altLang="en-US"/>
          </a:p>
          <a:p>
            <a:r>
              <a:rPr lang="zh-CN" altLang="en-US"/>
              <a:t>即使是对该方法最微小的偏差都可能引起意想不到的不良结果。</a:t>
            </a:r>
            <a:endParaRPr lang="zh-CN" altLang="en-US"/>
          </a:p>
        </p:txBody>
      </p:sp>
    </p:spTree>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a:sym typeface="+mn-ea"/>
              </a:rPr>
              <a:t>7.7.1</a:t>
            </a:r>
            <a:r>
              <a:rPr lang="en-US">
                <a:sym typeface="+mn-ea"/>
              </a:rPr>
              <a:t> </a:t>
            </a:r>
            <a:r>
              <a:rPr>
                <a:sym typeface="+mn-ea"/>
              </a:rPr>
              <a:t>选取枢纽元</a:t>
            </a:r>
            <a:endParaRPr>
              <a:sym typeface="+mn-ea"/>
            </a:endParaRPr>
          </a:p>
        </p:txBody>
      </p:sp>
      <p:sp>
        <p:nvSpPr>
          <p:cNvPr id="3" name="内容占位符 2"/>
          <p:cNvSpPr/>
          <p:nvPr>
            <p:ph idx="1"/>
          </p:nvPr>
        </p:nvSpPr>
        <p:spPr/>
        <p:txBody>
          <a:bodyPr>
            <a:normAutofit/>
          </a:bodyPr>
          <a:p>
            <a:r>
              <a:rPr lang="zh-CN" altLang="en-US"/>
              <a:t>虽然上面描述的算法无论选择哪个元素作为枢纽元都能完成排序工作，但是有些选择显然更优。</a:t>
            </a:r>
            <a:endParaRPr lang="zh-CN" altLang="en-US"/>
          </a:p>
          <a:p>
            <a:endParaRPr lang="zh-CN" altLang="en-US"/>
          </a:p>
          <a:p>
            <a:r>
              <a:rPr lang="zh-CN" altLang="en-US" b="1"/>
              <a:t>一种错误的方法</a:t>
            </a:r>
            <a:endParaRPr lang="zh-CN" altLang="en-US" b="1"/>
          </a:p>
          <a:p>
            <a:r>
              <a:rPr lang="zh-CN" altLang="en-US"/>
              <a:t>通常的，没有经过充分考虑的选择是</a:t>
            </a:r>
            <a:r>
              <a:rPr lang="zh-CN" altLang="en-US">
                <a:solidFill>
                  <a:srgbClr val="FF0000"/>
                </a:solidFill>
              </a:rPr>
              <a:t>将第一个元素用作枢纽元</a:t>
            </a:r>
            <a:r>
              <a:rPr lang="zh-CN" altLang="en-US"/>
              <a:t>。如果输入是随机的，那么这是可以接受</a:t>
            </a:r>
            <a:endParaRPr lang="zh-CN" altLang="en-US"/>
          </a:p>
          <a:p>
            <a:r>
              <a:rPr lang="zh-CN" altLang="en-US"/>
              <a:t>的，但是如果输入是预排序的或是反序的，那么这样的枢纽元就产生一个劣质的分割，因为所有的元素</a:t>
            </a:r>
            <a:endParaRPr lang="zh-CN" altLang="en-US"/>
          </a:p>
          <a:p>
            <a:r>
              <a:rPr lang="zh-CN" altLang="en-US"/>
              <a:t>不是都被划入S</a:t>
            </a:r>
            <a:r>
              <a:rPr lang="en-US" altLang="zh-CN" baseline="-25000"/>
              <a:t>1</a:t>
            </a:r>
            <a:r>
              <a:rPr lang="zh-CN" altLang="en-US"/>
              <a:t>就是都被划入S</a:t>
            </a:r>
            <a:r>
              <a:rPr lang="zh-CN" altLang="en-US" baseline="-25000"/>
              <a:t>2</a:t>
            </a:r>
            <a:r>
              <a:rPr lang="zh-CN" altLang="en-US"/>
              <a:t>。更有甚者，这种情况可能发生在所有的递归调用中。实际上，如果第</a:t>
            </a:r>
            <a:endParaRPr lang="zh-CN" altLang="en-US"/>
          </a:p>
          <a:p>
            <a:r>
              <a:rPr lang="zh-CN" altLang="en-US"/>
              <a:t>一个元素用作枢纽元而且输入是预先排序的，那么快速排序花费的时间将是二次的，可是实际上却根本</a:t>
            </a:r>
            <a:endParaRPr lang="zh-CN" altLang="en-US"/>
          </a:p>
          <a:p>
            <a:r>
              <a:rPr lang="zh-CN" altLang="en-US"/>
              <a:t>没干什么事，这是相当尴尬的。然而，预排序的输入(或具有一大段予排序数据的输入)是相当常见的，</a:t>
            </a:r>
            <a:endParaRPr lang="zh-CN" altLang="en-US"/>
          </a:p>
          <a:p>
            <a:r>
              <a:rPr lang="zh-CN" altLang="en-US"/>
              <a:t>因此，使用第一个元素作为枢纽元是绝对糟糕的主意，应该立即放弃这种想法。另一种想法是</a:t>
            </a:r>
            <a:r>
              <a:rPr lang="zh-CN" altLang="en-US">
                <a:solidFill>
                  <a:srgbClr val="FF0000"/>
                </a:solidFill>
              </a:rPr>
              <a:t>选取前两</a:t>
            </a:r>
            <a:endParaRPr lang="zh-CN" altLang="en-US">
              <a:solidFill>
                <a:srgbClr val="FF0000"/>
              </a:solidFill>
            </a:endParaRPr>
          </a:p>
          <a:p>
            <a:r>
              <a:rPr lang="zh-CN" altLang="en-US">
                <a:solidFill>
                  <a:srgbClr val="FF0000"/>
                </a:solidFill>
              </a:rPr>
              <a:t>个互异的关键字中的较大者作为枢纽元</a:t>
            </a:r>
            <a:r>
              <a:rPr lang="zh-CN" altLang="en-US"/>
              <a:t>，不过这和只选取第一个元素作为枢纽元具有相同的害处。不要</a:t>
            </a:r>
            <a:endParaRPr lang="zh-CN" altLang="en-US"/>
          </a:p>
          <a:p>
            <a:r>
              <a:rPr lang="zh-CN" altLang="en-US"/>
              <a:t>使用这两种选取枢纽元的策略。</a:t>
            </a:r>
            <a:endParaRPr lang="zh-CN" altLang="en-US"/>
          </a:p>
        </p:txBody>
      </p:sp>
    </p:spTree>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a:sym typeface="+mn-ea"/>
              </a:rPr>
              <a:t>7.7.1</a:t>
            </a:r>
            <a:r>
              <a:rPr lang="en-US">
                <a:sym typeface="+mn-ea"/>
              </a:rPr>
              <a:t> </a:t>
            </a:r>
            <a:r>
              <a:rPr>
                <a:sym typeface="+mn-ea"/>
              </a:rPr>
              <a:t>选取枢纽元</a:t>
            </a:r>
            <a:endParaRPr>
              <a:sym typeface="+mn-ea"/>
            </a:endParaRPr>
          </a:p>
        </p:txBody>
      </p:sp>
      <p:sp>
        <p:nvSpPr>
          <p:cNvPr id="3" name="内容占位符 2"/>
          <p:cNvSpPr/>
          <p:nvPr>
            <p:ph idx="1"/>
          </p:nvPr>
        </p:nvSpPr>
        <p:spPr/>
        <p:txBody>
          <a:bodyPr>
            <a:normAutofit/>
          </a:bodyPr>
          <a:p>
            <a:r>
              <a:rPr lang="zh-CN" altLang="en-US" b="1"/>
              <a:t>一种安全的作法</a:t>
            </a:r>
            <a:endParaRPr lang="zh-CN" altLang="en-US" b="1"/>
          </a:p>
          <a:p>
            <a:r>
              <a:rPr lang="zh-CN" altLang="en-US"/>
              <a:t>一种安全的方针是</a:t>
            </a:r>
            <a:r>
              <a:rPr lang="zh-CN" altLang="en-US">
                <a:solidFill>
                  <a:srgbClr val="FF0000"/>
                </a:solidFill>
              </a:rPr>
              <a:t>随机选取枢纽元</a:t>
            </a:r>
            <a:r>
              <a:rPr lang="zh-CN" altLang="en-US"/>
              <a:t>。一般来说这种策略非常安全，除非随机数生成器有问题(它不像你</a:t>
            </a:r>
            <a:endParaRPr lang="zh-CN" altLang="en-US"/>
          </a:p>
          <a:p>
            <a:r>
              <a:rPr lang="zh-CN" altLang="en-US"/>
              <a:t>可能想像的那么罕见)，因为随机的枢纽元不可能总在接连不断地产生劣质的分割。另一方面，随机数</a:t>
            </a:r>
            <a:endParaRPr lang="zh-CN" altLang="en-US"/>
          </a:p>
          <a:p>
            <a:r>
              <a:rPr lang="zh-CN" altLang="en-US"/>
              <a:t>的生成一般是昂贵的，根本减少不了算法其余部分的平均运行时间。</a:t>
            </a:r>
            <a:endParaRPr lang="zh-CN" altLang="en-US"/>
          </a:p>
        </p:txBody>
      </p:sp>
    </p:spTree>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a:sym typeface="+mn-ea"/>
              </a:rPr>
              <a:t>7.7.1</a:t>
            </a:r>
            <a:r>
              <a:rPr lang="en-US">
                <a:sym typeface="+mn-ea"/>
              </a:rPr>
              <a:t> </a:t>
            </a:r>
            <a:r>
              <a:rPr>
                <a:sym typeface="+mn-ea"/>
              </a:rPr>
              <a:t>选取枢纽元</a:t>
            </a:r>
            <a:endParaRPr>
              <a:sym typeface="+mn-ea"/>
            </a:endParaRPr>
          </a:p>
        </p:txBody>
      </p:sp>
      <p:sp>
        <p:nvSpPr>
          <p:cNvPr id="3" name="内容占位符 2"/>
          <p:cNvSpPr/>
          <p:nvPr>
            <p:ph idx="1"/>
          </p:nvPr>
        </p:nvSpPr>
        <p:spPr/>
        <p:txBody>
          <a:bodyPr>
            <a:normAutofit/>
          </a:bodyPr>
          <a:p>
            <a:r>
              <a:rPr lang="zh-CN" altLang="en-US" b="1"/>
              <a:t>三数中值分割法(Median-of-Three Partitioning)</a:t>
            </a:r>
            <a:endParaRPr lang="zh-CN" altLang="en-US" b="1"/>
          </a:p>
          <a:p>
            <a:r>
              <a:rPr lang="zh-CN" altLang="en-US"/>
              <a:t>一组N个数的中值是第</a:t>
            </a:r>
            <a:r>
              <a:rPr lang="en-US" altLang="zh-CN"/>
              <a:t>      </a:t>
            </a:r>
            <a:r>
              <a:rPr lang="zh-CN" altLang="en-US"/>
              <a:t>个最大的数。枢纽元的最好的选择是数组的中值。不幸的是，这很难算出，</a:t>
            </a:r>
            <a:endParaRPr lang="zh-CN" altLang="en-US"/>
          </a:p>
          <a:p>
            <a:r>
              <a:rPr lang="zh-CN" altLang="en-US"/>
              <a:t>且明显减慢快速排序的速度。这样的中值的估计量可以通过</a:t>
            </a:r>
            <a:r>
              <a:rPr lang="zh-CN" altLang="en-US">
                <a:solidFill>
                  <a:srgbClr val="FF0000"/>
                </a:solidFill>
              </a:rPr>
              <a:t>随机选取三个元素并用它们的中值作为枢纽</a:t>
            </a:r>
            <a:endParaRPr lang="zh-CN" altLang="en-US">
              <a:solidFill>
                <a:srgbClr val="FF0000"/>
              </a:solidFill>
            </a:endParaRPr>
          </a:p>
          <a:p>
            <a:r>
              <a:rPr lang="zh-CN" altLang="en-US">
                <a:solidFill>
                  <a:srgbClr val="FF0000"/>
                </a:solidFill>
              </a:rPr>
              <a:t>元</a:t>
            </a:r>
            <a:r>
              <a:rPr lang="zh-CN" altLang="en-US"/>
              <a:t>而得到。事实上，随机性并没有多大的帮助，因此一般的做法是</a:t>
            </a:r>
            <a:r>
              <a:rPr lang="zh-CN" altLang="en-US">
                <a:solidFill>
                  <a:srgbClr val="FF0000"/>
                </a:solidFill>
              </a:rPr>
              <a:t>使用左端、右端和中心位置上的三个</a:t>
            </a:r>
            <a:endParaRPr lang="zh-CN" altLang="en-US">
              <a:solidFill>
                <a:srgbClr val="FF0000"/>
              </a:solidFill>
            </a:endParaRPr>
          </a:p>
          <a:p>
            <a:r>
              <a:rPr lang="zh-CN" altLang="en-US">
                <a:solidFill>
                  <a:srgbClr val="FF0000"/>
                </a:solidFill>
              </a:rPr>
              <a:t>元素的中值作为枢纽元</a:t>
            </a:r>
            <a:r>
              <a:rPr lang="zh-CN" altLang="en-US"/>
              <a:t>。例如，输人为8，1，4，9，6，3，5，2，7，0，它的左边元素是8，右边元素</a:t>
            </a:r>
            <a:endParaRPr lang="zh-CN" altLang="en-US"/>
          </a:p>
          <a:p>
            <a:r>
              <a:rPr lang="zh-CN" altLang="en-US"/>
              <a:t>是0，中心位置</a:t>
            </a:r>
            <a:r>
              <a:rPr lang="en-US" altLang="zh-CN"/>
              <a:t>               </a:t>
            </a:r>
            <a:r>
              <a:rPr lang="zh-CN" altLang="en-US"/>
              <a:t>上的元素是6。于是枢纽元则是</a:t>
            </a:r>
            <a:r>
              <a:rPr lang="en-US" altLang="zh-CN"/>
              <a:t>v</a:t>
            </a:r>
            <a:r>
              <a:rPr lang="zh-CN" altLang="en-US"/>
              <a:t>=6。显然使用三数中值分割法消除了预</a:t>
            </a:r>
            <a:endParaRPr lang="zh-CN" altLang="en-US"/>
          </a:p>
          <a:p>
            <a:r>
              <a:rPr lang="zh-CN" altLang="en-US"/>
              <a:t>排序输入的坏情形(在这种情形下，这些分割都是一样的)，并且减少了快速排序大约5%的运行时间。</a:t>
            </a:r>
            <a:endParaRPr lang="zh-CN" altLang="en-US"/>
          </a:p>
        </p:txBody>
      </p:sp>
      <p:pic>
        <p:nvPicPr>
          <p:cNvPr id="4" name="图片 3"/>
          <p:cNvPicPr>
            <a:picLocks noChangeAspect="1"/>
          </p:cNvPicPr>
          <p:nvPr/>
        </p:nvPicPr>
        <p:blipFill>
          <a:blip r:embed="rId1"/>
          <a:stretch>
            <a:fillRect/>
          </a:stretch>
        </p:blipFill>
        <p:spPr>
          <a:xfrm>
            <a:off x="3157220" y="2132965"/>
            <a:ext cx="571500" cy="276225"/>
          </a:xfrm>
          <a:prstGeom prst="rect">
            <a:avLst/>
          </a:prstGeom>
        </p:spPr>
      </p:pic>
      <p:pic>
        <p:nvPicPr>
          <p:cNvPr id="5" name="图片 4"/>
          <p:cNvPicPr>
            <a:picLocks noChangeAspect="1"/>
          </p:cNvPicPr>
          <p:nvPr/>
        </p:nvPicPr>
        <p:blipFill>
          <a:blip r:embed="rId2"/>
          <a:stretch>
            <a:fillRect/>
          </a:stretch>
        </p:blipFill>
        <p:spPr>
          <a:xfrm>
            <a:off x="2459355" y="3737610"/>
            <a:ext cx="1628775" cy="257175"/>
          </a:xfrm>
          <a:prstGeom prst="rect">
            <a:avLst/>
          </a:prstGeom>
        </p:spPr>
      </p:pic>
    </p:spTree>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a:sym typeface="+mn-ea"/>
              </a:rPr>
              <a:t>7.7.2 分割策略</a:t>
            </a:r>
            <a:endParaRPr>
              <a:sym typeface="+mn-ea"/>
            </a:endParaRPr>
          </a:p>
        </p:txBody>
      </p:sp>
      <p:sp>
        <p:nvSpPr>
          <p:cNvPr id="3" name="内容占位符 2"/>
          <p:cNvSpPr/>
          <p:nvPr>
            <p:ph idx="1"/>
          </p:nvPr>
        </p:nvSpPr>
        <p:spPr/>
        <p:txBody>
          <a:bodyPr>
            <a:normAutofit/>
          </a:bodyPr>
          <a:p>
            <a:r>
              <a:rPr lang="zh-CN" altLang="en-US"/>
              <a:t>有几种分割策略用于实践，但此处描述的分割方法能够给出好的结果。我们将会看到，它很容易做错或</a:t>
            </a:r>
            <a:endParaRPr lang="zh-CN" altLang="en-US"/>
          </a:p>
          <a:p>
            <a:r>
              <a:rPr lang="zh-CN" altLang="en-US"/>
              <a:t>产生低效，不过使用一种已知的方法却是安全的。该法的第一步是通过将</a:t>
            </a:r>
            <a:r>
              <a:rPr lang="zh-CN" altLang="en-US">
                <a:solidFill>
                  <a:srgbClr val="FF0000"/>
                </a:solidFill>
              </a:rPr>
              <a:t>枢纽元与最后的元素交换</a:t>
            </a:r>
            <a:r>
              <a:rPr lang="zh-CN" altLang="en-US"/>
              <a:t>使得</a:t>
            </a:r>
            <a:endParaRPr lang="zh-CN" altLang="en-US"/>
          </a:p>
          <a:p>
            <a:r>
              <a:rPr lang="zh-CN" altLang="en-US"/>
              <a:t>枢纽元离开要被分割的数据段。i从第一个元素开始而j从倒数第二个元素开始。如果最初的输入与前面</a:t>
            </a:r>
            <a:endParaRPr lang="zh-CN" altLang="en-US"/>
          </a:p>
          <a:p>
            <a:r>
              <a:rPr lang="zh-CN" altLang="en-US"/>
              <a:t>一样，那么下面的图表示当前的状态。</a:t>
            </a:r>
            <a:endParaRPr lang="zh-CN" altLang="en-US"/>
          </a:p>
        </p:txBody>
      </p:sp>
      <p:pic>
        <p:nvPicPr>
          <p:cNvPr id="6" name="图片 5"/>
          <p:cNvPicPr>
            <a:picLocks noChangeAspect="1"/>
          </p:cNvPicPr>
          <p:nvPr/>
        </p:nvPicPr>
        <p:blipFill>
          <a:blip r:embed="rId1"/>
          <a:stretch>
            <a:fillRect/>
          </a:stretch>
        </p:blipFill>
        <p:spPr>
          <a:xfrm>
            <a:off x="4079875" y="3661410"/>
            <a:ext cx="4660265" cy="1130300"/>
          </a:xfrm>
          <a:prstGeom prst="rect">
            <a:avLst/>
          </a:prstGeom>
        </p:spPr>
      </p:pic>
    </p:spTree>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a:sym typeface="+mn-ea"/>
              </a:rPr>
              <a:t>7.7.2 分割策略</a:t>
            </a:r>
            <a:endParaRPr>
              <a:sym typeface="+mn-ea"/>
            </a:endParaRPr>
          </a:p>
        </p:txBody>
      </p:sp>
      <p:sp>
        <p:nvSpPr>
          <p:cNvPr id="3" name="内容占位符 2"/>
          <p:cNvSpPr/>
          <p:nvPr>
            <p:ph idx="1"/>
          </p:nvPr>
        </p:nvSpPr>
        <p:spPr/>
        <p:txBody>
          <a:bodyPr>
            <a:normAutofit lnSpcReduction="20000"/>
          </a:bodyPr>
          <a:p>
            <a:r>
              <a:rPr lang="zh-CN" altLang="en-US"/>
              <a:t>我们暂时假设所有的元素</a:t>
            </a:r>
            <a:r>
              <a:rPr lang="zh-CN" altLang="en-US">
                <a:solidFill>
                  <a:srgbClr val="FF0000"/>
                </a:solidFill>
              </a:rPr>
              <a:t>互异</a:t>
            </a:r>
            <a:r>
              <a:rPr lang="zh-CN" altLang="en-US"/>
              <a:t>，后面我们将着重考虑在出现重复元素时应该怎么办。作为一种限制性的</a:t>
            </a:r>
            <a:endParaRPr lang="zh-CN" altLang="en-US"/>
          </a:p>
          <a:p>
            <a:r>
              <a:rPr lang="zh-CN" altLang="en-US"/>
              <a:t>情形，如果所有的元素都相同，那么我们的算法必须做相应的工作。可是奇怪的是，此时做错事却特别</a:t>
            </a:r>
            <a:endParaRPr lang="zh-CN" altLang="en-US"/>
          </a:p>
          <a:p>
            <a:r>
              <a:rPr lang="zh-CN" altLang="en-US"/>
              <a:t>地容易。</a:t>
            </a:r>
            <a:endParaRPr lang="zh-CN" altLang="en-US"/>
          </a:p>
          <a:p>
            <a:endParaRPr lang="zh-CN" altLang="en-US"/>
          </a:p>
          <a:p>
            <a:r>
              <a:rPr lang="zh-CN" altLang="en-US"/>
              <a:t>在</a:t>
            </a:r>
            <a:r>
              <a:rPr lang="zh-CN" altLang="en-US">
                <a:solidFill>
                  <a:srgbClr val="FF0000"/>
                </a:solidFill>
              </a:rPr>
              <a:t>分割阶段</a:t>
            </a:r>
            <a:r>
              <a:rPr lang="zh-CN" altLang="en-US"/>
              <a:t>要做的就是把</a:t>
            </a:r>
            <a:r>
              <a:rPr lang="zh-CN" altLang="en-US">
                <a:solidFill>
                  <a:srgbClr val="FF0000"/>
                </a:solidFill>
              </a:rPr>
              <a:t>所有小元素移到数组的左边</a:t>
            </a:r>
            <a:r>
              <a:rPr lang="zh-CN" altLang="en-US"/>
              <a:t>而把</a:t>
            </a:r>
            <a:r>
              <a:rPr lang="zh-CN" altLang="en-US">
                <a:solidFill>
                  <a:srgbClr val="FF0000"/>
                </a:solidFill>
              </a:rPr>
              <a:t>所有大元素移到数组的右边</a:t>
            </a:r>
            <a:r>
              <a:rPr lang="zh-CN" altLang="en-US"/>
              <a:t>。当然，“小”和</a:t>
            </a:r>
            <a:endParaRPr lang="zh-CN" altLang="en-US"/>
          </a:p>
          <a:p>
            <a:r>
              <a:rPr lang="zh-CN" altLang="en-US"/>
              <a:t>“大”是相对于枢纽元而言的。</a:t>
            </a:r>
            <a:endParaRPr lang="zh-CN" altLang="en-US"/>
          </a:p>
          <a:p>
            <a:endParaRPr lang="zh-CN" altLang="en-US"/>
          </a:p>
          <a:p>
            <a:r>
              <a:rPr lang="zh-CN" altLang="en-US">
                <a:solidFill>
                  <a:srgbClr val="FF0000"/>
                </a:solidFill>
              </a:rPr>
              <a:t>当i在j的左边时</a:t>
            </a:r>
            <a:r>
              <a:rPr lang="zh-CN" altLang="en-US"/>
              <a:t>，我们将i右移，</a:t>
            </a:r>
            <a:r>
              <a:rPr lang="zh-CN" altLang="en-US">
                <a:solidFill>
                  <a:srgbClr val="FF0000"/>
                </a:solidFill>
              </a:rPr>
              <a:t>移过</a:t>
            </a:r>
            <a:r>
              <a:rPr lang="zh-CN" altLang="en-US"/>
              <a:t>那些小于枢纽元的元素，并将j左移，</a:t>
            </a:r>
            <a:r>
              <a:rPr lang="zh-CN" altLang="en-US">
                <a:solidFill>
                  <a:srgbClr val="FF0000"/>
                </a:solidFill>
              </a:rPr>
              <a:t>移过</a:t>
            </a:r>
            <a:r>
              <a:rPr lang="zh-CN" altLang="en-US"/>
              <a:t>那些大于枢纽元的元素。</a:t>
            </a:r>
            <a:endParaRPr lang="zh-CN" altLang="en-US"/>
          </a:p>
          <a:p>
            <a:r>
              <a:rPr lang="zh-CN" altLang="en-US"/>
              <a:t>当i和j停止时，i指向一个大元素而j指向一个小元素。如果i在j的左边，那么将这两个元素互换，其效</a:t>
            </a:r>
            <a:endParaRPr lang="zh-CN" altLang="en-US"/>
          </a:p>
          <a:p>
            <a:r>
              <a:rPr lang="zh-CN" altLang="en-US"/>
              <a:t>果是把一个大元素移向右边而把一个小元素移向左边。在上面的例子中，i不移动，而j滑过一个位置，</a:t>
            </a:r>
            <a:endParaRPr lang="zh-CN" altLang="en-US"/>
          </a:p>
          <a:p>
            <a:r>
              <a:rPr lang="zh-CN" altLang="en-US"/>
              <a:t>情况如下图。</a:t>
            </a:r>
            <a:endParaRPr lang="zh-CN" altLang="en-US"/>
          </a:p>
          <a:p>
            <a:endParaRPr lang="zh-CN" altLang="en-US"/>
          </a:p>
        </p:txBody>
      </p:sp>
      <p:pic>
        <p:nvPicPr>
          <p:cNvPr id="5" name="图片 4"/>
          <p:cNvPicPr>
            <a:picLocks noChangeAspect="1"/>
          </p:cNvPicPr>
          <p:nvPr/>
        </p:nvPicPr>
        <p:blipFill>
          <a:blip r:embed="rId1"/>
          <a:stretch>
            <a:fillRect/>
          </a:stretch>
        </p:blipFill>
        <p:spPr>
          <a:xfrm>
            <a:off x="3799840" y="5263515"/>
            <a:ext cx="4591685" cy="1243330"/>
          </a:xfrm>
          <a:prstGeom prst="rect">
            <a:avLst/>
          </a:prstGeom>
        </p:spPr>
      </p:pic>
    </p:spTree>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a:sym typeface="+mn-ea"/>
              </a:rPr>
              <a:t>7.7.2 分割策略</a:t>
            </a:r>
            <a:endParaRPr>
              <a:sym typeface="+mn-ea"/>
            </a:endParaRPr>
          </a:p>
        </p:txBody>
      </p:sp>
      <p:sp>
        <p:nvSpPr>
          <p:cNvPr id="3" name="内容占位符 2"/>
          <p:cNvSpPr/>
          <p:nvPr>
            <p:ph idx="1"/>
          </p:nvPr>
        </p:nvSpPr>
        <p:spPr/>
        <p:txBody>
          <a:bodyPr>
            <a:normAutofit lnSpcReduction="20000"/>
          </a:bodyPr>
          <a:p>
            <a:r>
              <a:rPr lang="zh-CN" altLang="en-US"/>
              <a:t>然后我们交换由i和j指向的元素，重复该过程</a:t>
            </a:r>
            <a:r>
              <a:rPr lang="zh-CN" altLang="en-US">
                <a:solidFill>
                  <a:srgbClr val="FF0000"/>
                </a:solidFill>
              </a:rPr>
              <a:t>直到i和j彼此交错为止</a:t>
            </a:r>
            <a:r>
              <a:rPr lang="zh-CN" altLang="en-US"/>
              <a:t>。</a:t>
            </a:r>
            <a:endParaRPr lang="en-US" altLang="zh-CN"/>
          </a:p>
        </p:txBody>
      </p:sp>
      <p:pic>
        <p:nvPicPr>
          <p:cNvPr id="4" name="图片 3"/>
          <p:cNvPicPr>
            <a:picLocks noChangeAspect="1"/>
          </p:cNvPicPr>
          <p:nvPr/>
        </p:nvPicPr>
        <p:blipFill>
          <a:blip r:embed="rId1"/>
          <a:stretch>
            <a:fillRect/>
          </a:stretch>
        </p:blipFill>
        <p:spPr>
          <a:xfrm>
            <a:off x="4433570" y="1960245"/>
            <a:ext cx="3716655" cy="4826635"/>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lnSpcReduction="20000"/>
          </a:bodyPr>
          <a:lstStyle/>
          <a:p>
            <a:r>
              <a:rPr lang="zh-CN" dirty="0"/>
              <a:t>要分析的最重要的资源一般说来就是运行时间。有</a:t>
            </a:r>
            <a:r>
              <a:rPr lang="zh-CN" dirty="0">
                <a:solidFill>
                  <a:srgbClr val="FF0000"/>
                </a:solidFill>
              </a:rPr>
              <a:t>几个因素</a:t>
            </a:r>
            <a:r>
              <a:rPr lang="zh-CN" dirty="0"/>
              <a:t>影响着程序的运行时间。有些因素如所使用</a:t>
            </a:r>
            <a:endParaRPr lang="zh-CN" dirty="0"/>
          </a:p>
          <a:p>
            <a:r>
              <a:rPr lang="zh-CN" dirty="0"/>
              <a:t>的编译器和计算机显然超出了任何理论模型的范畴，因此，虽然它们是重要的，但是我们在这里还不能</a:t>
            </a:r>
            <a:endParaRPr lang="zh-CN" dirty="0"/>
          </a:p>
          <a:p>
            <a:r>
              <a:rPr lang="zh-CN" dirty="0"/>
              <a:t>处理它们。剩下的主要因素则是所使用的算法以及对该算法的输入。</a:t>
            </a:r>
            <a:endParaRPr lang="zh-CN" dirty="0"/>
          </a:p>
          <a:p>
            <a:endParaRPr lang="zh-CN" dirty="0"/>
          </a:p>
          <a:p>
            <a:endParaRPr lang="zh-CN" dirty="0"/>
          </a:p>
          <a:p>
            <a:endParaRPr lang="zh-CN" dirty="0"/>
          </a:p>
          <a:p>
            <a:r>
              <a:rPr lang="zh-CN" dirty="0"/>
              <a:t>典型的情形是，</a:t>
            </a:r>
            <a:r>
              <a:rPr lang="zh-CN" dirty="0">
                <a:solidFill>
                  <a:srgbClr val="FF0000"/>
                </a:solidFill>
              </a:rPr>
              <a:t>输入的大小</a:t>
            </a:r>
            <a:r>
              <a:rPr lang="zh-CN" dirty="0"/>
              <a:t>是主要的考虑方面。我们定义两个函数</a:t>
            </a:r>
            <a:r>
              <a:rPr lang="zh-CN" dirty="0">
                <a:solidFill>
                  <a:srgbClr val="FF0000"/>
                </a:solidFill>
              </a:rPr>
              <a:t>T</a:t>
            </a:r>
            <a:r>
              <a:rPr lang="zh-CN" baseline="-25000" dirty="0">
                <a:solidFill>
                  <a:srgbClr val="FF0000"/>
                </a:solidFill>
              </a:rPr>
              <a:t>a</a:t>
            </a:r>
            <a:r>
              <a:rPr lang="en-US" altLang="zh-CN" baseline="-25000" dirty="0">
                <a:solidFill>
                  <a:srgbClr val="FF0000"/>
                </a:solidFill>
              </a:rPr>
              <a:t>v</a:t>
            </a:r>
            <a:r>
              <a:rPr lang="zh-CN" baseline="-25000" dirty="0">
                <a:solidFill>
                  <a:srgbClr val="FF0000"/>
                </a:solidFill>
              </a:rPr>
              <a:t>g</a:t>
            </a:r>
            <a:r>
              <a:rPr lang="zh-CN" dirty="0">
                <a:solidFill>
                  <a:srgbClr val="FF0000"/>
                </a:solidFill>
              </a:rPr>
              <a:t>(N)</a:t>
            </a:r>
            <a:r>
              <a:rPr lang="zh-CN" dirty="0"/>
              <a:t>和</a:t>
            </a:r>
            <a:r>
              <a:rPr lang="en-US" altLang="zh-CN" dirty="0">
                <a:solidFill>
                  <a:srgbClr val="FF0000"/>
                </a:solidFill>
              </a:rPr>
              <a:t>T</a:t>
            </a:r>
            <a:r>
              <a:rPr lang="zh-CN" baseline="-25000" dirty="0">
                <a:solidFill>
                  <a:srgbClr val="FF0000"/>
                </a:solidFill>
              </a:rPr>
              <a:t>w</a:t>
            </a:r>
            <a:r>
              <a:rPr lang="en-US" altLang="zh-CN" baseline="-25000" dirty="0">
                <a:solidFill>
                  <a:srgbClr val="FF0000"/>
                </a:solidFill>
              </a:rPr>
              <a:t>orst</a:t>
            </a:r>
            <a:r>
              <a:rPr lang="zh-CN" dirty="0">
                <a:solidFill>
                  <a:srgbClr val="FF0000"/>
                </a:solidFill>
              </a:rPr>
              <a:t>(N)</a:t>
            </a:r>
            <a:r>
              <a:rPr lang="zh-CN" dirty="0"/>
              <a:t>，分别为输</a:t>
            </a:r>
            <a:r>
              <a:rPr lang="zh-CN" altLang="en-US" dirty="0">
                <a:sym typeface="+mn-ea"/>
              </a:rPr>
              <a:t>入</a:t>
            </a:r>
            <a:r>
              <a:rPr lang="zh-CN" dirty="0"/>
              <a:t>为N</a:t>
            </a:r>
            <a:endParaRPr lang="zh-CN" dirty="0"/>
          </a:p>
          <a:p>
            <a:r>
              <a:rPr lang="zh-CN" dirty="0"/>
              <a:t>时，算法所花费的</a:t>
            </a:r>
            <a:r>
              <a:rPr lang="zh-CN" dirty="0">
                <a:solidFill>
                  <a:srgbClr val="FF0000"/>
                </a:solidFill>
              </a:rPr>
              <a:t>平均运行时间</a:t>
            </a:r>
            <a:r>
              <a:rPr lang="zh-CN" dirty="0"/>
              <a:t>和</a:t>
            </a:r>
            <a:r>
              <a:rPr lang="zh-CN" dirty="0">
                <a:solidFill>
                  <a:srgbClr val="FF0000"/>
                </a:solidFill>
              </a:rPr>
              <a:t>最坏情况下的运行时间</a:t>
            </a:r>
            <a:r>
              <a:rPr lang="zh-CN" dirty="0"/>
              <a:t>，显然，</a:t>
            </a:r>
            <a:r>
              <a:rPr lang="zh-CN" dirty="0">
                <a:sym typeface="+mn-ea"/>
              </a:rPr>
              <a:t>T</a:t>
            </a:r>
            <a:r>
              <a:rPr lang="zh-CN" baseline="-25000" dirty="0">
                <a:sym typeface="+mn-ea"/>
              </a:rPr>
              <a:t>a</a:t>
            </a:r>
            <a:r>
              <a:rPr lang="en-US" altLang="zh-CN" baseline="-25000" dirty="0">
                <a:sym typeface="+mn-ea"/>
              </a:rPr>
              <a:t>v</a:t>
            </a:r>
            <a:r>
              <a:rPr lang="zh-CN" baseline="-25000" dirty="0">
                <a:sym typeface="+mn-ea"/>
              </a:rPr>
              <a:t>g</a:t>
            </a:r>
            <a:r>
              <a:rPr lang="zh-CN" dirty="0">
                <a:sym typeface="+mn-ea"/>
              </a:rPr>
              <a:t>(N)</a:t>
            </a:r>
            <a:r>
              <a:rPr lang="zh-CN" dirty="0"/>
              <a:t> ≤</a:t>
            </a:r>
            <a:r>
              <a:rPr lang="en-US" altLang="zh-CN" dirty="0">
                <a:sym typeface="+mn-ea"/>
              </a:rPr>
              <a:t>T</a:t>
            </a:r>
            <a:r>
              <a:rPr lang="zh-CN" baseline="-25000" dirty="0">
                <a:sym typeface="+mn-ea"/>
              </a:rPr>
              <a:t>w</a:t>
            </a:r>
            <a:r>
              <a:rPr lang="en-US" altLang="zh-CN" baseline="-25000" dirty="0">
                <a:sym typeface="+mn-ea"/>
              </a:rPr>
              <a:t>orst</a:t>
            </a:r>
            <a:r>
              <a:rPr lang="zh-CN" dirty="0">
                <a:sym typeface="+mn-ea"/>
              </a:rPr>
              <a:t>(N)</a:t>
            </a:r>
            <a:r>
              <a:rPr lang="zh-CN" dirty="0"/>
              <a:t>。如果存在更多</a:t>
            </a:r>
            <a:endParaRPr lang="zh-CN" dirty="0"/>
          </a:p>
          <a:p>
            <a:r>
              <a:rPr lang="zh-CN" dirty="0"/>
              <a:t>的输入，那么这些函数可以有更多的变量。</a:t>
            </a:r>
            <a:endParaRPr lang="zh-CN" dirty="0"/>
          </a:p>
        </p:txBody>
      </p:sp>
      <p:sp>
        <p:nvSpPr>
          <p:cNvPr id="2" name="标题 1"/>
          <p:cNvSpPr>
            <a:spLocks noGrp="1"/>
          </p:cNvSpPr>
          <p:nvPr>
            <p:ph type="title"/>
          </p:nvPr>
        </p:nvSpPr>
        <p:spPr/>
        <p:txBody>
          <a:bodyPr/>
          <a:lstStyle/>
          <a:p>
            <a:r>
              <a:rPr dirty="0"/>
              <a:t>2.3 要分析的问题</a:t>
            </a:r>
            <a:endParaRPr dirty="0"/>
          </a:p>
        </p:txBody>
      </p:sp>
    </p:spTree>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a:sym typeface="+mn-ea"/>
              </a:rPr>
              <a:t>7.7.2 分割策略</a:t>
            </a:r>
            <a:endParaRPr>
              <a:sym typeface="+mn-ea"/>
            </a:endParaRPr>
          </a:p>
        </p:txBody>
      </p:sp>
      <p:sp>
        <p:nvSpPr>
          <p:cNvPr id="3" name="内容占位符 2"/>
          <p:cNvSpPr/>
          <p:nvPr>
            <p:ph idx="1"/>
          </p:nvPr>
        </p:nvSpPr>
        <p:spPr/>
        <p:txBody>
          <a:bodyPr>
            <a:normAutofit lnSpcReduction="20000"/>
          </a:bodyPr>
          <a:p>
            <a:r>
              <a:rPr lang="zh-CN" altLang="en-US"/>
              <a:t>此时，i和j已经交错，故不再交换。分割的最后一步是</a:t>
            </a:r>
            <a:r>
              <a:rPr lang="zh-CN" altLang="en-US">
                <a:solidFill>
                  <a:srgbClr val="FF0000"/>
                </a:solidFill>
              </a:rPr>
              <a:t>将枢纽元与i所指向的元素交换</a:t>
            </a:r>
            <a:r>
              <a:rPr lang="zh-CN" altLang="en-US"/>
              <a:t>。</a:t>
            </a:r>
            <a:endParaRPr lang="zh-CN" altLang="en-US"/>
          </a:p>
          <a:p>
            <a:endParaRPr lang="zh-CN" altLang="en-US"/>
          </a:p>
          <a:p>
            <a:endParaRPr lang="zh-CN" altLang="en-US"/>
          </a:p>
          <a:p>
            <a:endParaRPr lang="zh-CN" altLang="en-US"/>
          </a:p>
          <a:p>
            <a:endParaRPr lang="zh-CN" altLang="en-US"/>
          </a:p>
          <a:p>
            <a:endParaRPr lang="zh-CN" altLang="en-US"/>
          </a:p>
          <a:p>
            <a:endParaRPr lang="zh-CN" altLang="en-US"/>
          </a:p>
          <a:p>
            <a:r>
              <a:rPr lang="zh-CN" altLang="en-US"/>
              <a:t>在最后一步，当枢纽元与i所指向的元素交换时，我们知道在位置P&lt;i的每一个元素都必然是小元素，这</a:t>
            </a:r>
            <a:endParaRPr lang="zh-CN" altLang="en-US"/>
          </a:p>
          <a:p>
            <a:r>
              <a:rPr lang="zh-CN" altLang="en-US"/>
              <a:t>是因为或者位置P包含一个从它开始移动的小元素，或者位置P上原来的大元素在交换期间被置换了。类</a:t>
            </a:r>
            <a:endParaRPr lang="zh-CN" altLang="en-US"/>
          </a:p>
          <a:p>
            <a:r>
              <a:rPr lang="zh-CN" altLang="en-US"/>
              <a:t>似的论断指出，在位置P&gt;i上的元素必然都是大元素。</a:t>
            </a:r>
            <a:endParaRPr lang="zh-CN" altLang="en-US"/>
          </a:p>
        </p:txBody>
      </p:sp>
      <p:pic>
        <p:nvPicPr>
          <p:cNvPr id="5" name="图片 4"/>
          <p:cNvPicPr>
            <a:picLocks noChangeAspect="1"/>
          </p:cNvPicPr>
          <p:nvPr/>
        </p:nvPicPr>
        <p:blipFill>
          <a:blip r:embed="rId1"/>
          <a:stretch>
            <a:fillRect/>
          </a:stretch>
        </p:blipFill>
        <p:spPr>
          <a:xfrm>
            <a:off x="4301490" y="2392045"/>
            <a:ext cx="3419475" cy="1057275"/>
          </a:xfrm>
          <a:prstGeom prst="rect">
            <a:avLst/>
          </a:prstGeom>
        </p:spPr>
      </p:pic>
    </p:spTree>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a:sym typeface="+mn-ea"/>
              </a:rPr>
              <a:t>7.7.2 分割策略</a:t>
            </a:r>
            <a:endParaRPr>
              <a:sym typeface="+mn-ea"/>
            </a:endParaRPr>
          </a:p>
        </p:txBody>
      </p:sp>
      <p:sp>
        <p:nvSpPr>
          <p:cNvPr id="3" name="内容占位符 2"/>
          <p:cNvSpPr/>
          <p:nvPr>
            <p:ph idx="1"/>
          </p:nvPr>
        </p:nvSpPr>
        <p:spPr/>
        <p:txBody>
          <a:bodyPr>
            <a:normAutofit lnSpcReduction="20000"/>
          </a:bodyPr>
          <a:p>
            <a:r>
              <a:rPr lang="zh-CN" altLang="en-US"/>
              <a:t>我们必须考虑的一个重要的细节是如何处理那些</a:t>
            </a:r>
            <a:r>
              <a:rPr lang="zh-CN" altLang="en-US">
                <a:solidFill>
                  <a:srgbClr val="FF0000"/>
                </a:solidFill>
              </a:rPr>
              <a:t>等于枢纽元的关键字</a:t>
            </a:r>
            <a:r>
              <a:rPr lang="zh-CN" altLang="en-US"/>
              <a:t>。问题在于当i遇到一个等于枢纽</a:t>
            </a:r>
            <a:endParaRPr lang="zh-CN" altLang="en-US"/>
          </a:p>
          <a:p>
            <a:r>
              <a:rPr lang="zh-CN" altLang="en-US"/>
              <a:t>元的关键字时，是否应该停止以及当j遇到一个等于枢纽元的关键字时是否应该停止。直观地看，i和j</a:t>
            </a:r>
            <a:endParaRPr lang="zh-CN" altLang="en-US"/>
          </a:p>
          <a:p>
            <a:r>
              <a:rPr lang="zh-CN" altLang="en-US"/>
              <a:t>应该做相同的工作，因为否则分割将出现偏向一方的倾向。例如，如果i停止面j不停，那么所有等于枢</a:t>
            </a:r>
            <a:endParaRPr lang="zh-CN" altLang="en-US"/>
          </a:p>
          <a:p>
            <a:r>
              <a:rPr lang="zh-CN" altLang="en-US"/>
              <a:t>纽元的关键字都将被分到S</a:t>
            </a:r>
            <a:r>
              <a:rPr lang="zh-CN" altLang="en-US" baseline="-25000"/>
              <a:t>2</a:t>
            </a:r>
            <a:r>
              <a:rPr lang="zh-CN" altLang="en-US"/>
              <a:t>中。</a:t>
            </a:r>
            <a:endParaRPr lang="zh-CN" altLang="en-US"/>
          </a:p>
          <a:p>
            <a:endParaRPr lang="zh-CN" altLang="en-US"/>
          </a:p>
          <a:p>
            <a:r>
              <a:rPr lang="zh-CN" altLang="en-US"/>
              <a:t>为了搞清怎么办更好，我们考虑数组中所有的关键字都相等的情况。</a:t>
            </a:r>
            <a:r>
              <a:rPr lang="zh-CN" altLang="en-US">
                <a:solidFill>
                  <a:srgbClr val="FF0000"/>
                </a:solidFill>
              </a:rPr>
              <a:t>如果i和j都停止</a:t>
            </a:r>
            <a:r>
              <a:rPr lang="zh-CN" altLang="en-US"/>
              <a:t>，那么在相等的元</a:t>
            </a:r>
            <a:endParaRPr lang="zh-CN" altLang="en-US"/>
          </a:p>
          <a:p>
            <a:r>
              <a:rPr lang="zh-CN" altLang="en-US"/>
              <a:t>素间将有很多次交换。虽然这似乎没有什么意义，但是其正面的效果则是i和j将在中间交错，因此当枢</a:t>
            </a:r>
            <a:endParaRPr lang="zh-CN" altLang="en-US"/>
          </a:p>
          <a:p>
            <a:r>
              <a:rPr lang="zh-CN" altLang="en-US"/>
              <a:t>纽元被替代时，这种分割建立了两个几乎相等的子数组。归并排序分析告诉我们，此时总的运行时间</a:t>
            </a:r>
            <a:endParaRPr lang="zh-CN" altLang="en-US"/>
          </a:p>
          <a:p>
            <a:r>
              <a:rPr lang="zh-CN" altLang="en-US"/>
              <a:t>为</a:t>
            </a:r>
            <a:r>
              <a:rPr lang="zh-CN" altLang="en-US" b="1"/>
              <a:t>O</a:t>
            </a:r>
            <a:r>
              <a:rPr lang="zh-CN" altLang="en-US"/>
              <a:t>(NlogN) 。</a:t>
            </a:r>
            <a:endParaRPr lang="zh-CN" altLang="en-US"/>
          </a:p>
        </p:txBody>
      </p:sp>
    </p:spTree>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a:sym typeface="+mn-ea"/>
              </a:rPr>
              <a:t>7.7.2 分割策略</a:t>
            </a:r>
            <a:endParaRPr>
              <a:sym typeface="+mn-ea"/>
            </a:endParaRPr>
          </a:p>
        </p:txBody>
      </p:sp>
      <p:sp>
        <p:nvSpPr>
          <p:cNvPr id="3" name="内容占位符 2"/>
          <p:cNvSpPr/>
          <p:nvPr>
            <p:ph idx="1"/>
          </p:nvPr>
        </p:nvSpPr>
        <p:spPr/>
        <p:txBody>
          <a:bodyPr>
            <a:normAutofit lnSpcReduction="20000"/>
          </a:bodyPr>
          <a:p>
            <a:r>
              <a:rPr lang="zh-CN" altLang="en-US">
                <a:solidFill>
                  <a:srgbClr val="FF0000"/>
                </a:solidFill>
              </a:rPr>
              <a:t>如果i和j都不停止</a:t>
            </a:r>
            <a:r>
              <a:rPr lang="zh-CN" altLang="en-US"/>
              <a:t>，那么就应该有相应的程序防止i和j越出数组的界限，不进行交换的操作。虽然这样</a:t>
            </a:r>
            <a:endParaRPr lang="zh-CN" altLang="en-US"/>
          </a:p>
          <a:p>
            <a:r>
              <a:rPr lang="zh-CN" altLang="en-US"/>
              <a:t>似乎不错，但是正确的实现方法却是把枢纽元交换到i最后到过的位置，这个位置是倒数第二个位置(或</a:t>
            </a:r>
            <a:endParaRPr lang="zh-CN" altLang="en-US"/>
          </a:p>
          <a:p>
            <a:r>
              <a:rPr lang="zh-CN" altLang="en-US"/>
              <a:t>最后的位置，这依赖于精确的实现方法)。这样的做法将会产生两个非常不均衡的子数组。如果所有的</a:t>
            </a:r>
            <a:endParaRPr lang="zh-CN" altLang="en-US"/>
          </a:p>
          <a:p>
            <a:r>
              <a:rPr lang="zh-CN" altLang="en-US"/>
              <a:t>关键字都是相同的，那么运行时间则是</a:t>
            </a:r>
            <a:r>
              <a:rPr lang="zh-CN" altLang="en-US" b="1"/>
              <a:t>O</a:t>
            </a:r>
            <a:r>
              <a:rPr lang="zh-CN" altLang="en-US"/>
              <a:t>(N)。对于预排序的输入而言，其效果与使用第一个元素作为枢</a:t>
            </a:r>
            <a:endParaRPr lang="zh-CN" altLang="en-US"/>
          </a:p>
          <a:p>
            <a:r>
              <a:rPr lang="zh-CN" altLang="en-US"/>
              <a:t>纽元相同。它花费的时间是二次的可是却什么事也没干!</a:t>
            </a:r>
            <a:endParaRPr lang="zh-CN" altLang="en-US"/>
          </a:p>
        </p:txBody>
      </p:sp>
    </p:spTree>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a:sym typeface="+mn-ea"/>
              </a:rPr>
              <a:t>7.7.2 分割策略</a:t>
            </a:r>
            <a:endParaRPr>
              <a:sym typeface="+mn-ea"/>
            </a:endParaRPr>
          </a:p>
        </p:txBody>
      </p:sp>
      <p:sp>
        <p:nvSpPr>
          <p:cNvPr id="3" name="内容占位符 2"/>
          <p:cNvSpPr/>
          <p:nvPr>
            <p:ph idx="1"/>
          </p:nvPr>
        </p:nvSpPr>
        <p:spPr/>
        <p:txBody>
          <a:bodyPr>
            <a:normAutofit/>
          </a:bodyPr>
          <a:p>
            <a:r>
              <a:rPr lang="zh-CN" altLang="en-US"/>
              <a:t>这样我们就发现，进行不必要的交换建立两个均衡的子数组要比蛮干冒险得到两个不均衡的子数组好。</a:t>
            </a:r>
            <a:endParaRPr lang="zh-CN" altLang="en-US"/>
          </a:p>
          <a:p>
            <a:r>
              <a:rPr lang="zh-CN" altLang="en-US">
                <a:solidFill>
                  <a:srgbClr val="FF0000"/>
                </a:solidFill>
              </a:rPr>
              <a:t>因此，如果i和j遇到等于枢纽元的关键字，那么我们就让i和j都停止</a:t>
            </a:r>
            <a:r>
              <a:rPr lang="zh-CN" altLang="en-US"/>
              <a:t>。对于这种输</a:t>
            </a:r>
            <a:r>
              <a:rPr lang="zh-CN" altLang="en-US">
                <a:sym typeface="+mn-ea"/>
              </a:rPr>
              <a:t>入</a:t>
            </a:r>
            <a:r>
              <a:rPr lang="zh-CN" altLang="en-US"/>
              <a:t>，这实际上是不花</a:t>
            </a:r>
            <a:endParaRPr lang="zh-CN" altLang="en-US"/>
          </a:p>
          <a:p>
            <a:r>
              <a:rPr lang="zh-CN" altLang="en-US"/>
              <a:t>费二次时间的四种可能性中惟一的一种可能。</a:t>
            </a:r>
            <a:endParaRPr lang="zh-CN" altLang="en-US"/>
          </a:p>
          <a:p>
            <a:endParaRPr lang="zh-CN" altLang="en-US"/>
          </a:p>
          <a:p>
            <a:r>
              <a:rPr lang="zh-CN" altLang="en-US"/>
              <a:t>初看起来，过多考虑具有相同元素的数组似乎有些愚蠢。难道有人偏要对5000个相同的元素排序吗?为</a:t>
            </a:r>
            <a:endParaRPr lang="zh-CN" altLang="en-US"/>
          </a:p>
          <a:p>
            <a:r>
              <a:rPr lang="zh-CN" altLang="en-US"/>
              <a:t>什么?我们记得，快速排序是递归的。设有100000个元素，其中有5000个是相同的。最后，快速排序将</a:t>
            </a:r>
            <a:endParaRPr lang="zh-CN" altLang="en-US"/>
          </a:p>
          <a:p>
            <a:r>
              <a:rPr lang="zh-CN" altLang="en-US"/>
              <a:t>对这5000个元素进行递归调用。此时，真正重要的在于确保这5000个相同的元素能够被有效地排序。</a:t>
            </a:r>
            <a:endParaRPr lang="zh-CN" altLang="en-US"/>
          </a:p>
        </p:txBody>
      </p:sp>
    </p:spTree>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a:sym typeface="+mn-ea"/>
              </a:rPr>
              <a:t>7.7.3 小数组</a:t>
            </a:r>
            <a:endParaRPr>
              <a:sym typeface="+mn-ea"/>
            </a:endParaRPr>
          </a:p>
        </p:txBody>
      </p:sp>
      <p:sp>
        <p:nvSpPr>
          <p:cNvPr id="3" name="内容占位符 2"/>
          <p:cNvSpPr/>
          <p:nvPr>
            <p:ph idx="1"/>
          </p:nvPr>
        </p:nvSpPr>
        <p:spPr/>
        <p:txBody>
          <a:bodyPr>
            <a:normAutofit/>
          </a:bodyPr>
          <a:p>
            <a:r>
              <a:rPr lang="zh-CN" altLang="en-US"/>
              <a:t>对于很小的数组(N≤20)，快速排序</a:t>
            </a:r>
            <a:r>
              <a:rPr lang="zh-CN" altLang="en-US">
                <a:solidFill>
                  <a:srgbClr val="FF0000"/>
                </a:solidFill>
              </a:rPr>
              <a:t>不如插入排序好</a:t>
            </a:r>
            <a:r>
              <a:rPr lang="zh-CN" altLang="en-US"/>
              <a:t>。不仅如此，因为快速排序是递归的，所以这样的</a:t>
            </a:r>
            <a:endParaRPr lang="zh-CN" altLang="en-US"/>
          </a:p>
          <a:p>
            <a:r>
              <a:rPr lang="zh-CN" altLang="en-US"/>
              <a:t>情形还经常发生。通常的解决方法是对于小的数组不递归地使用快速排序，而代之以诸如插入排序这样</a:t>
            </a:r>
            <a:endParaRPr lang="zh-CN" altLang="en-US"/>
          </a:p>
          <a:p>
            <a:r>
              <a:rPr lang="zh-CN" altLang="en-US"/>
              <a:t>的对小数组有效的排序算法。使用这种策略实际上可以节省大约15%(相对于自始至终使用快速排序时) </a:t>
            </a:r>
            <a:endParaRPr lang="zh-CN" altLang="en-US"/>
          </a:p>
          <a:p>
            <a:r>
              <a:rPr lang="zh-CN" altLang="en-US"/>
              <a:t>的运行时间。一种好的截止范围(cutoff range)是N=10，虽然在5到20之间任一截止范围都有可能产生</a:t>
            </a:r>
            <a:endParaRPr lang="zh-CN" altLang="en-US"/>
          </a:p>
          <a:p>
            <a:r>
              <a:rPr lang="zh-CN" altLang="en-US"/>
              <a:t>类似的结果。这种做法也避免了一些有害的特殊情形，如取三个元素的中值而实际上却只有一个或两个</a:t>
            </a:r>
            <a:endParaRPr lang="zh-CN" altLang="en-US"/>
          </a:p>
          <a:p>
            <a:r>
              <a:rPr lang="zh-CN" altLang="en-US"/>
              <a:t>元素的情况。</a:t>
            </a:r>
            <a:endParaRPr lang="zh-CN" altLang="en-US"/>
          </a:p>
        </p:txBody>
      </p:sp>
    </p:spTree>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a:sym typeface="+mn-ea"/>
              </a:rPr>
              <a:t>7.7.4 实际的快速排序例程</a:t>
            </a:r>
            <a:endParaRPr>
              <a:sym typeface="+mn-ea"/>
            </a:endParaRPr>
          </a:p>
        </p:txBody>
      </p:sp>
      <p:sp>
        <p:nvSpPr>
          <p:cNvPr id="3" name="内容占位符 2"/>
          <p:cNvSpPr/>
          <p:nvPr>
            <p:ph idx="1"/>
          </p:nvPr>
        </p:nvSpPr>
        <p:spPr/>
        <p:txBody>
          <a:bodyPr>
            <a:normAutofit/>
          </a:bodyPr>
          <a:p>
            <a:r>
              <a:rPr lang="zh-CN" altLang="en-US"/>
              <a:t>快速排序的驱动程序见图7-12。</a:t>
            </a:r>
            <a:endParaRPr lang="zh-CN" altLang="en-US"/>
          </a:p>
        </p:txBody>
      </p:sp>
      <p:pic>
        <p:nvPicPr>
          <p:cNvPr id="4" name="图片 3"/>
          <p:cNvPicPr>
            <a:picLocks noChangeAspect="1"/>
          </p:cNvPicPr>
          <p:nvPr/>
        </p:nvPicPr>
        <p:blipFill>
          <a:blip r:embed="rId1"/>
          <a:stretch>
            <a:fillRect/>
          </a:stretch>
        </p:blipFill>
        <p:spPr>
          <a:xfrm>
            <a:off x="4029710" y="2340610"/>
            <a:ext cx="3962400" cy="1076325"/>
          </a:xfrm>
          <a:prstGeom prst="rect">
            <a:avLst/>
          </a:prstGeom>
        </p:spPr>
      </p:pic>
      <p:pic>
        <p:nvPicPr>
          <p:cNvPr id="5" name="图片 4"/>
          <p:cNvPicPr>
            <a:picLocks noChangeAspect="1"/>
          </p:cNvPicPr>
          <p:nvPr/>
        </p:nvPicPr>
        <p:blipFill>
          <a:blip r:embed="rId2"/>
          <a:stretch>
            <a:fillRect/>
          </a:stretch>
        </p:blipFill>
        <p:spPr>
          <a:xfrm>
            <a:off x="4603115" y="4066540"/>
            <a:ext cx="2590800" cy="361950"/>
          </a:xfrm>
          <a:prstGeom prst="rect">
            <a:avLst/>
          </a:prstGeom>
        </p:spPr>
      </p:pic>
    </p:spTree>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a:sym typeface="+mn-ea"/>
              </a:rPr>
              <a:t>7.7.4 实际的快速排序例程</a:t>
            </a:r>
            <a:endParaRPr>
              <a:sym typeface="+mn-ea"/>
            </a:endParaRPr>
          </a:p>
        </p:txBody>
      </p:sp>
      <p:sp>
        <p:nvSpPr>
          <p:cNvPr id="3" name="内容占位符 2"/>
          <p:cNvSpPr/>
          <p:nvPr>
            <p:ph idx="1"/>
          </p:nvPr>
        </p:nvSpPr>
        <p:spPr/>
        <p:txBody>
          <a:bodyPr>
            <a:normAutofit lnSpcReduction="20000"/>
          </a:bodyPr>
          <a:p>
            <a:r>
              <a:rPr lang="zh-CN" altLang="en-US"/>
              <a:t>这种例程的一般形式将是传递数组以及被排序数组的范围</a:t>
            </a:r>
            <a:r>
              <a:rPr lang="zh-CN" altLang="en-US">
                <a:solidFill>
                  <a:srgbClr val="FF0000"/>
                </a:solidFill>
              </a:rPr>
              <a:t>Left(左端)</a:t>
            </a:r>
            <a:r>
              <a:rPr lang="zh-CN" altLang="en-US"/>
              <a:t>和</a:t>
            </a:r>
            <a:r>
              <a:rPr lang="zh-CN" altLang="en-US">
                <a:solidFill>
                  <a:srgbClr val="FF0000"/>
                </a:solidFill>
              </a:rPr>
              <a:t>Right(右端)</a:t>
            </a:r>
            <a:r>
              <a:rPr lang="zh-CN" altLang="en-US"/>
              <a:t>。要处理的第一个</a:t>
            </a:r>
            <a:endParaRPr lang="zh-CN" altLang="en-US"/>
          </a:p>
          <a:p>
            <a:r>
              <a:rPr lang="zh-CN" altLang="en-US"/>
              <a:t>例程是</a:t>
            </a:r>
            <a:r>
              <a:rPr lang="zh-CN" altLang="en-US">
                <a:solidFill>
                  <a:srgbClr val="FF0000"/>
                </a:solidFill>
              </a:rPr>
              <a:t>枢纽元的选取</a:t>
            </a:r>
            <a:r>
              <a:rPr lang="zh-CN" altLang="en-US"/>
              <a:t>。选取枢纽元最容易的方法是对A[Left]、A[Right]、A[Center]适当地排序。这种</a:t>
            </a:r>
            <a:endParaRPr lang="zh-CN" altLang="en-US"/>
          </a:p>
          <a:p>
            <a:r>
              <a:rPr lang="zh-CN" altLang="en-US"/>
              <a:t>方法还有额外的好处，即该三元素中的最小者被分在A[Left]，而这正是分割阶段应该将它放到的位置。</a:t>
            </a:r>
            <a:endParaRPr lang="zh-CN" altLang="en-US"/>
          </a:p>
          <a:p>
            <a:r>
              <a:rPr lang="zh-CN" altLang="en-US"/>
              <a:t>三元素中的最大者被分在A[Right]，这也是正确的位置，因为它大于枢纽元。因此，我们可以把枢纽元</a:t>
            </a:r>
            <a:endParaRPr lang="zh-CN" altLang="en-US"/>
          </a:p>
          <a:p>
            <a:r>
              <a:rPr lang="zh-CN" altLang="en-US"/>
              <a:t>放到A[Right-1]并在分割阶段将i和j初始化到Left+1和Right-2。因为A[Left]比枢纽元小，所以将它用</a:t>
            </a:r>
            <a:endParaRPr lang="zh-CN" altLang="en-US"/>
          </a:p>
          <a:p>
            <a:r>
              <a:rPr lang="zh-CN" altLang="en-US"/>
              <a:t>作j的</a:t>
            </a:r>
            <a:r>
              <a:rPr lang="zh-CN" altLang="en-US">
                <a:solidFill>
                  <a:srgbClr val="FF0000"/>
                </a:solidFill>
              </a:rPr>
              <a:t>警戒标记</a:t>
            </a:r>
            <a:r>
              <a:rPr lang="zh-CN" altLang="en-US"/>
              <a:t>，这是另一个好处。因此，我们不必担心j越界。由于i将停在那些等于枢纽元的关键字</a:t>
            </a:r>
            <a:endParaRPr lang="zh-CN" altLang="en-US"/>
          </a:p>
          <a:p>
            <a:r>
              <a:rPr lang="zh-CN" altLang="en-US"/>
              <a:t>处， 故将枢纽元存储在A[Right-1]，将提供一个警戒标记。</a:t>
            </a:r>
            <a:endParaRPr lang="en-US" altLang="zh-CN"/>
          </a:p>
        </p:txBody>
      </p:sp>
    </p:spTree>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a:sym typeface="+mn-ea"/>
              </a:rPr>
              <a:t>7.7.4 实际的快速排序例程</a:t>
            </a:r>
            <a:endParaRPr>
              <a:sym typeface="+mn-ea"/>
            </a:endParaRPr>
          </a:p>
        </p:txBody>
      </p:sp>
      <p:sp>
        <p:nvSpPr>
          <p:cNvPr id="3" name="内容占位符 2"/>
          <p:cNvSpPr/>
          <p:nvPr>
            <p:ph idx="1"/>
          </p:nvPr>
        </p:nvSpPr>
        <p:spPr/>
        <p:txBody>
          <a:bodyPr>
            <a:normAutofit lnSpcReduction="20000"/>
          </a:bodyPr>
          <a:p>
            <a:r>
              <a:rPr lang="zh-CN" altLang="en-US"/>
              <a:t>图7-13中的程序进行</a:t>
            </a:r>
            <a:r>
              <a:rPr lang="zh-CN" altLang="en-US">
                <a:solidFill>
                  <a:srgbClr val="FF0000"/>
                </a:solidFill>
              </a:rPr>
              <a:t>三数中值分割</a:t>
            </a:r>
            <a:r>
              <a:rPr lang="zh-CN" altLang="en-US"/>
              <a:t>，它具有所描述的所有附加的作用。似乎使用实际上不对A[Left]、</a:t>
            </a:r>
            <a:endParaRPr lang="zh-CN" altLang="en-US"/>
          </a:p>
          <a:p>
            <a:r>
              <a:rPr lang="zh-CN" altLang="en-US"/>
              <a:t>A[Right]、A[Center]排序的方法计算枢纽元只不过效率稍微降低一些，但是很奇怪，这将产生坏结果。</a:t>
            </a:r>
            <a:endParaRPr lang="en-US" altLang="zh-CN"/>
          </a:p>
        </p:txBody>
      </p:sp>
      <p:pic>
        <p:nvPicPr>
          <p:cNvPr id="4" name="图片 3"/>
          <p:cNvPicPr>
            <a:picLocks noChangeAspect="1"/>
          </p:cNvPicPr>
          <p:nvPr>
            <p:custDataLst>
              <p:tags r:id="rId1"/>
            </p:custDataLst>
          </p:nvPr>
        </p:nvPicPr>
        <p:blipFill>
          <a:blip r:embed="rId2"/>
          <a:stretch>
            <a:fillRect/>
          </a:stretch>
        </p:blipFill>
        <p:spPr>
          <a:xfrm>
            <a:off x="3265170" y="2459990"/>
            <a:ext cx="6057900" cy="3962400"/>
          </a:xfrm>
          <a:prstGeom prst="rect">
            <a:avLst/>
          </a:prstGeom>
        </p:spPr>
      </p:pic>
      <p:pic>
        <p:nvPicPr>
          <p:cNvPr id="5" name="图片 4"/>
          <p:cNvPicPr>
            <a:picLocks noChangeAspect="1"/>
          </p:cNvPicPr>
          <p:nvPr/>
        </p:nvPicPr>
        <p:blipFill>
          <a:blip r:embed="rId3"/>
          <a:stretch>
            <a:fillRect/>
          </a:stretch>
        </p:blipFill>
        <p:spPr>
          <a:xfrm>
            <a:off x="4331335" y="6572250"/>
            <a:ext cx="3105150" cy="285750"/>
          </a:xfrm>
          <a:prstGeom prst="rect">
            <a:avLst/>
          </a:prstGeom>
        </p:spPr>
      </p:pic>
    </p:spTree>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a:sym typeface="+mn-ea"/>
              </a:rPr>
              <a:t>7.7.4 实际的快速排序例程</a:t>
            </a:r>
            <a:endParaRPr>
              <a:sym typeface="+mn-ea"/>
            </a:endParaRPr>
          </a:p>
        </p:txBody>
      </p:sp>
      <p:sp>
        <p:nvSpPr>
          <p:cNvPr id="3" name="内容占位符 2"/>
          <p:cNvSpPr/>
          <p:nvPr>
            <p:ph idx="1"/>
          </p:nvPr>
        </p:nvSpPr>
        <p:spPr/>
        <p:txBody>
          <a:bodyPr>
            <a:normAutofit lnSpcReduction="20000"/>
          </a:bodyPr>
          <a:p>
            <a:r>
              <a:rPr lang="zh-CN" altLang="en-US"/>
              <a:t>图7-14的程序是快速排序真正的核心。它包括</a:t>
            </a:r>
            <a:r>
              <a:rPr lang="zh-CN" altLang="en-US">
                <a:solidFill>
                  <a:srgbClr val="FF0000"/>
                </a:solidFill>
              </a:rPr>
              <a:t>分割</a:t>
            </a:r>
            <a:r>
              <a:rPr lang="zh-CN" altLang="en-US"/>
              <a:t>和</a:t>
            </a:r>
            <a:r>
              <a:rPr lang="zh-CN" altLang="en-US">
                <a:solidFill>
                  <a:srgbClr val="FF0000"/>
                </a:solidFill>
              </a:rPr>
              <a:t>递归调用</a:t>
            </a:r>
            <a:r>
              <a:rPr lang="zh-CN" altLang="en-US"/>
              <a:t>。这里有几件事值得注意。第3行将i和j</a:t>
            </a:r>
            <a:endParaRPr lang="zh-CN" altLang="en-US"/>
          </a:p>
          <a:p>
            <a:r>
              <a:rPr lang="zh-CN" altLang="en-US"/>
              <a:t>初始化为比它们的正确值超出1，使得不存在需要考虑的特殊情况。此处的初始化依赖于三数中值分割</a:t>
            </a:r>
            <a:endParaRPr lang="zh-CN" altLang="en-US"/>
          </a:p>
          <a:p>
            <a:r>
              <a:rPr lang="zh-CN" altLang="en-US"/>
              <a:t>法有一些附加作用的事实；如果按照简单的枢纽元策略使用该程序而不进行修正，那么这个程序是不能</a:t>
            </a:r>
            <a:endParaRPr lang="zh-CN" altLang="en-US"/>
          </a:p>
          <a:p>
            <a:r>
              <a:rPr lang="zh-CN" altLang="en-US"/>
              <a:t>正确运行的，原因在于i和j开始于错误的位置而不再存在j的</a:t>
            </a:r>
            <a:r>
              <a:rPr lang="zh-CN" altLang="en-US">
                <a:solidFill>
                  <a:srgbClr val="FF0000"/>
                </a:solidFill>
              </a:rPr>
              <a:t>警戒标志</a:t>
            </a:r>
            <a:r>
              <a:rPr lang="zh-CN" altLang="en-US"/>
              <a:t>。</a:t>
            </a:r>
            <a:endParaRPr lang="zh-CN" altLang="en-US"/>
          </a:p>
          <a:p>
            <a:endParaRPr lang="zh-CN" altLang="en-US"/>
          </a:p>
          <a:p>
            <a:r>
              <a:rPr lang="zh-CN" altLang="en-US"/>
              <a:t>第8行的Swap为了速度上的考虑有时显式写出。为使算法速度快，需要迫使编译器以直接插入的方式编</a:t>
            </a:r>
            <a:endParaRPr lang="zh-CN" altLang="en-US"/>
          </a:p>
          <a:p>
            <a:r>
              <a:rPr lang="zh-CN" altLang="en-US"/>
              <a:t>译这些代码。为此需要，许多编译器都将自动这么做，但对于不这么做的编译器，差别可能很明显。</a:t>
            </a:r>
            <a:endParaRPr lang="zh-CN" altLang="en-US"/>
          </a:p>
          <a:p>
            <a:endParaRPr lang="zh-CN" altLang="en-US"/>
          </a:p>
          <a:p>
            <a:r>
              <a:rPr lang="zh-CN" altLang="en-US"/>
              <a:t>最后，从第5行和第6行可看出为什么快速排序这么快。算法的</a:t>
            </a:r>
            <a:r>
              <a:rPr lang="zh-CN" altLang="en-US">
                <a:solidFill>
                  <a:srgbClr val="FF0000"/>
                </a:solidFill>
              </a:rPr>
              <a:t>内部循环</a:t>
            </a:r>
            <a:r>
              <a:rPr lang="zh-CN" altLang="en-US"/>
              <a:t>由一个增1/减1运算(它很快)</a:t>
            </a:r>
            <a:endParaRPr lang="zh-CN" altLang="en-US"/>
          </a:p>
          <a:p>
            <a:r>
              <a:rPr lang="zh-CN" altLang="en-US"/>
              <a:t>一个测试，以及一个转移组成。该算法没有像在归并排序中那样的额外技巧，不过，这个程序仍然出奇</a:t>
            </a:r>
            <a:endParaRPr lang="zh-CN" altLang="en-US"/>
          </a:p>
          <a:p>
            <a:r>
              <a:rPr lang="zh-CN" altLang="en-US"/>
              <a:t>地复杂。令人感兴趣的是将第3行到第9行用图7-15中列出的语句代替，这是不能正确运行的，因为若</a:t>
            </a:r>
            <a:endParaRPr lang="zh-CN" altLang="en-US"/>
          </a:p>
          <a:p>
            <a:r>
              <a:rPr lang="zh-CN" altLang="en-US"/>
              <a:t>A[i]=A[j]=Pivot则会产生一个无限循环。</a:t>
            </a:r>
            <a:endParaRPr lang="zh-CN" altLang="en-US"/>
          </a:p>
        </p:txBody>
      </p:sp>
    </p:spTree>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a:sym typeface="+mn-ea"/>
              </a:rPr>
              <a:t>7.7.4 实际的快速排序例程</a:t>
            </a:r>
            <a:endParaRPr>
              <a:sym typeface="+mn-ea"/>
            </a:endParaRPr>
          </a:p>
        </p:txBody>
      </p:sp>
      <p:pic>
        <p:nvPicPr>
          <p:cNvPr id="4" name="内容占位符 3"/>
          <p:cNvPicPr>
            <a:picLocks noChangeAspect="1"/>
          </p:cNvPicPr>
          <p:nvPr>
            <p:ph idx="1"/>
          </p:nvPr>
        </p:nvPicPr>
        <p:blipFill>
          <a:blip r:embed="rId1"/>
          <a:stretch>
            <a:fillRect/>
          </a:stretch>
        </p:blipFill>
        <p:spPr>
          <a:xfrm>
            <a:off x="3295015" y="1464945"/>
            <a:ext cx="5939155" cy="4731385"/>
          </a:xfrm>
          <a:prstGeom prst="rect">
            <a:avLst/>
          </a:prstGeom>
        </p:spPr>
      </p:pic>
      <p:pic>
        <p:nvPicPr>
          <p:cNvPr id="5" name="图片 4"/>
          <p:cNvPicPr>
            <a:picLocks noChangeAspect="1"/>
          </p:cNvPicPr>
          <p:nvPr/>
        </p:nvPicPr>
        <p:blipFill>
          <a:blip r:embed="rId2"/>
          <a:stretch>
            <a:fillRect/>
          </a:stretch>
        </p:blipFill>
        <p:spPr>
          <a:xfrm>
            <a:off x="4796790" y="6418580"/>
            <a:ext cx="2371725" cy="285750"/>
          </a:xfrm>
          <a:prstGeom prst="rect">
            <a:avLst/>
          </a:prstGeom>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lnSpcReduction="20000"/>
          </a:bodyPr>
          <a:lstStyle/>
          <a:p>
            <a:r>
              <a:rPr lang="zh-CN" dirty="0"/>
              <a:t>一般说来，若无相反的指定，则所需要的量是最坏情况下的运行时间。其原因之一是它对所有的输</a:t>
            </a:r>
            <a:r>
              <a:rPr lang="zh-CN" altLang="en-US" dirty="0">
                <a:sym typeface="+mn-ea"/>
              </a:rPr>
              <a:t>入</a:t>
            </a:r>
            <a:r>
              <a:rPr lang="zh-CN" dirty="0"/>
              <a:t>提</a:t>
            </a:r>
            <a:endParaRPr lang="zh-CN" dirty="0"/>
          </a:p>
          <a:p>
            <a:r>
              <a:rPr lang="zh-CN" dirty="0"/>
              <a:t>供了一个</a:t>
            </a:r>
            <a:r>
              <a:rPr lang="zh-CN" dirty="0">
                <a:solidFill>
                  <a:srgbClr val="FF0000"/>
                </a:solidFill>
              </a:rPr>
              <a:t>界限</a:t>
            </a:r>
            <a:r>
              <a:rPr lang="zh-CN" dirty="0"/>
              <a:t>，包括特别坏的输</a:t>
            </a:r>
            <a:r>
              <a:rPr lang="zh-CN" altLang="en-US" dirty="0">
                <a:sym typeface="+mn-ea"/>
              </a:rPr>
              <a:t>入</a:t>
            </a:r>
            <a:r>
              <a:rPr lang="zh-CN" dirty="0"/>
              <a:t>，而平均情况分析不提供这样的界限另一个原因是平均情况的界计算</a:t>
            </a:r>
            <a:endParaRPr lang="zh-CN" dirty="0"/>
          </a:p>
          <a:p>
            <a:r>
              <a:rPr lang="zh-CN" dirty="0"/>
              <a:t>起来通常要闲难得多。在某此情况下，“平均”的定义可能影响分析的结果。(例如，什么是下述问题</a:t>
            </a:r>
            <a:endParaRPr lang="zh-CN" dirty="0"/>
          </a:p>
          <a:p>
            <a:r>
              <a:rPr lang="zh-CN" dirty="0"/>
              <a:t>的平均输入?)</a:t>
            </a:r>
            <a:endParaRPr lang="zh-CN" dirty="0"/>
          </a:p>
        </p:txBody>
      </p:sp>
      <p:sp>
        <p:nvSpPr>
          <p:cNvPr id="2" name="标题 1"/>
          <p:cNvSpPr>
            <a:spLocks noGrp="1"/>
          </p:cNvSpPr>
          <p:nvPr>
            <p:ph type="title"/>
          </p:nvPr>
        </p:nvSpPr>
        <p:spPr/>
        <p:txBody>
          <a:bodyPr/>
          <a:lstStyle/>
          <a:p>
            <a:r>
              <a:rPr dirty="0"/>
              <a:t>2.3 要分析的问题</a:t>
            </a:r>
            <a:endParaRPr dirty="0"/>
          </a:p>
        </p:txBody>
      </p:sp>
    </p:spTree>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a:sym typeface="+mn-ea"/>
              </a:rPr>
              <a:t>7.7.4 实际的快速排序例程</a:t>
            </a:r>
            <a:endParaRPr>
              <a:sym typeface="+mn-ea"/>
            </a:endParaRPr>
          </a:p>
        </p:txBody>
      </p:sp>
      <p:pic>
        <p:nvPicPr>
          <p:cNvPr id="6" name="内容占位符 5"/>
          <p:cNvPicPr>
            <a:picLocks noChangeAspect="1"/>
          </p:cNvPicPr>
          <p:nvPr>
            <p:ph idx="1"/>
          </p:nvPr>
        </p:nvPicPr>
        <p:blipFill>
          <a:blip r:embed="rId1"/>
          <a:stretch>
            <a:fillRect/>
          </a:stretch>
        </p:blipFill>
        <p:spPr>
          <a:xfrm>
            <a:off x="3810000" y="2362200"/>
            <a:ext cx="4572000" cy="2133600"/>
          </a:xfrm>
          <a:prstGeom prst="rect">
            <a:avLst/>
          </a:prstGeom>
        </p:spPr>
      </p:pic>
      <p:pic>
        <p:nvPicPr>
          <p:cNvPr id="7" name="图片 6"/>
          <p:cNvPicPr>
            <a:picLocks noChangeAspect="1"/>
          </p:cNvPicPr>
          <p:nvPr/>
        </p:nvPicPr>
        <p:blipFill>
          <a:blip r:embed="rId2"/>
          <a:stretch>
            <a:fillRect/>
          </a:stretch>
        </p:blipFill>
        <p:spPr>
          <a:xfrm>
            <a:off x="4039870" y="4918075"/>
            <a:ext cx="3857625" cy="323850"/>
          </a:xfrm>
          <a:prstGeom prst="rect">
            <a:avLst/>
          </a:prstGeom>
        </p:spPr>
      </p:pic>
    </p:spTree>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a:sym typeface="+mn-ea"/>
              </a:rPr>
              <a:t>7.7.5 快速排序的分析</a:t>
            </a:r>
            <a:endParaRPr>
              <a:sym typeface="+mn-ea"/>
            </a:endParaRPr>
          </a:p>
        </p:txBody>
      </p:sp>
      <p:sp>
        <p:nvSpPr>
          <p:cNvPr id="3" name="内容占位符 2"/>
          <p:cNvSpPr/>
          <p:nvPr>
            <p:ph idx="1"/>
          </p:nvPr>
        </p:nvSpPr>
        <p:spPr/>
        <p:txBody>
          <a:bodyPr>
            <a:normAutofit/>
          </a:bodyPr>
          <a:p>
            <a:r>
              <a:rPr lang="zh-CN" altLang="en-US"/>
              <a:t>正如归并排序那样，快速排序也是递归的，因此，它的分析需要求解一个递推公式。我们将对快速排序</a:t>
            </a:r>
            <a:endParaRPr lang="zh-CN" altLang="en-US"/>
          </a:p>
          <a:p>
            <a:r>
              <a:rPr lang="zh-CN" altLang="en-US"/>
              <a:t>进行这种分析，假设有一个随机的枢纽元(不用三数中值分割法)，对一些小的文件也不使用截止范围。</a:t>
            </a:r>
            <a:endParaRPr lang="zh-CN" altLang="en-US"/>
          </a:p>
          <a:p>
            <a:r>
              <a:rPr lang="zh-CN" altLang="en-US"/>
              <a:t>和归并排序一样，取T(0)=T(1)=1，快速排序的运行时间等于两个递归调用的运行时间加上花费在分割</a:t>
            </a:r>
            <a:endParaRPr lang="zh-CN" altLang="en-US"/>
          </a:p>
          <a:p>
            <a:r>
              <a:rPr lang="zh-CN" altLang="en-US"/>
              <a:t>上的线性时间(枢纽元的选取仅花费常数时间)。我们得到基本的快速排序关系：</a:t>
            </a:r>
            <a:endParaRPr lang="zh-CN" altLang="en-US"/>
          </a:p>
          <a:p>
            <a:endParaRPr lang="zh-CN" altLang="en-US"/>
          </a:p>
          <a:p>
            <a:r>
              <a:rPr lang="en-US" altLang="zh-CN"/>
              <a:t>				</a:t>
            </a:r>
            <a:r>
              <a:rPr lang="zh-CN" altLang="en-US"/>
              <a:t>T(N)=T(i)+T(N-i-1)+cN</a:t>
            </a:r>
            <a:endParaRPr lang="zh-CN" altLang="en-US"/>
          </a:p>
          <a:p>
            <a:endParaRPr lang="zh-CN" altLang="en-US"/>
          </a:p>
          <a:p>
            <a:r>
              <a:rPr lang="zh-CN" altLang="en-US"/>
              <a:t>其中，i=</a:t>
            </a:r>
            <a:r>
              <a:rPr lang="zh-CN" altLang="en-US">
                <a:sym typeface="+mn-ea"/>
              </a:rPr>
              <a:t>|</a:t>
            </a:r>
            <a:r>
              <a:rPr lang="zh-CN" altLang="en-US"/>
              <a:t>S</a:t>
            </a:r>
            <a:r>
              <a:rPr lang="en-US" altLang="zh-CN" baseline="-25000"/>
              <a:t>1</a:t>
            </a:r>
            <a:r>
              <a:rPr lang="zh-CN" altLang="en-US"/>
              <a:t>|是S</a:t>
            </a:r>
            <a:r>
              <a:rPr lang="en-US" altLang="zh-CN" baseline="-25000"/>
              <a:t>1</a:t>
            </a:r>
            <a:r>
              <a:rPr lang="zh-CN" altLang="en-US"/>
              <a:t>中的元素个数。我们将考察三种情况。</a:t>
            </a:r>
            <a:endParaRPr lang="zh-CN" altLang="en-US"/>
          </a:p>
        </p:txBody>
      </p:sp>
    </p:spTree>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a:sym typeface="+mn-ea"/>
              </a:rPr>
              <a:t>7.7.5 快速排序的分析</a:t>
            </a:r>
            <a:endParaRPr>
              <a:sym typeface="+mn-ea"/>
            </a:endParaRPr>
          </a:p>
        </p:txBody>
      </p:sp>
      <p:sp>
        <p:nvSpPr>
          <p:cNvPr id="3" name="内容占位符 2"/>
          <p:cNvSpPr/>
          <p:nvPr>
            <p:ph idx="1"/>
          </p:nvPr>
        </p:nvSpPr>
        <p:spPr/>
        <p:txBody>
          <a:bodyPr>
            <a:normAutofit/>
          </a:bodyPr>
          <a:p>
            <a:r>
              <a:rPr lang="zh-CN" altLang="en-US" b="1"/>
              <a:t>最坏情况的分析：</a:t>
            </a:r>
            <a:r>
              <a:rPr lang="en-US" altLang="zh-CN" b="1">
                <a:solidFill>
                  <a:srgbClr val="FF0000"/>
                </a:solidFill>
                <a:sym typeface="+mn-ea"/>
              </a:rPr>
              <a:t>O</a:t>
            </a:r>
            <a:r>
              <a:rPr lang="en-US" altLang="zh-CN">
                <a:solidFill>
                  <a:srgbClr val="FF0000"/>
                </a:solidFill>
                <a:sym typeface="+mn-ea"/>
              </a:rPr>
              <a:t>(N2)</a:t>
            </a:r>
            <a:endParaRPr lang="zh-CN" altLang="en-US" b="1">
              <a:solidFill>
                <a:srgbClr val="FF0000"/>
              </a:solidFill>
            </a:endParaRPr>
          </a:p>
          <a:p>
            <a:r>
              <a:rPr lang="zh-CN" altLang="en-US"/>
              <a:t>枢纽元始终是最小元素。</a:t>
            </a:r>
            <a:endParaRPr lang="zh-CN" altLang="en-US"/>
          </a:p>
          <a:p>
            <a:endParaRPr lang="en-US" altLang="zh-CN" b="1"/>
          </a:p>
          <a:p>
            <a:r>
              <a:rPr lang="en-US" altLang="zh-CN" b="1"/>
              <a:t>最好情况的分析</a:t>
            </a:r>
            <a:r>
              <a:rPr lang="zh-CN" altLang="en-US" b="1"/>
              <a:t>：</a:t>
            </a:r>
            <a:r>
              <a:rPr lang="en-US" altLang="zh-CN" b="1">
                <a:solidFill>
                  <a:srgbClr val="FF0000"/>
                </a:solidFill>
                <a:sym typeface="+mn-ea"/>
              </a:rPr>
              <a:t>O</a:t>
            </a:r>
            <a:r>
              <a:rPr lang="en-US" altLang="zh-CN">
                <a:solidFill>
                  <a:srgbClr val="FF0000"/>
                </a:solidFill>
                <a:sym typeface="+mn-ea"/>
              </a:rPr>
              <a:t>(NlogN)</a:t>
            </a:r>
            <a:endParaRPr lang="en-US" altLang="zh-CN" b="1">
              <a:solidFill>
                <a:srgbClr val="FF0000"/>
              </a:solidFill>
            </a:endParaRPr>
          </a:p>
          <a:p>
            <a:r>
              <a:rPr lang="en-US" altLang="zh-CN"/>
              <a:t>在最好的情况下，枢纽元正好位于中间。为了简化数学推导，我们假设两个子数组恰好各为原数组的一</a:t>
            </a:r>
            <a:endParaRPr lang="en-US" altLang="zh-CN"/>
          </a:p>
          <a:p>
            <a:r>
              <a:rPr lang="en-US" altLang="zh-CN"/>
              <a:t>半大小，虽然这会给出稍微过高的估计，但是由于我们只关心大</a:t>
            </a:r>
            <a:r>
              <a:rPr lang="en-US" altLang="zh-CN" b="1"/>
              <a:t>O</a:t>
            </a:r>
            <a:r>
              <a:rPr lang="en-US" altLang="zh-CN"/>
              <a:t>答案，因此结果还是可以接受的。</a:t>
            </a:r>
            <a:endParaRPr lang="en-US" altLang="zh-CN"/>
          </a:p>
          <a:p>
            <a:endParaRPr lang="en-US" altLang="zh-CN"/>
          </a:p>
          <a:p>
            <a:endParaRPr lang="en-US" altLang="zh-CN"/>
          </a:p>
          <a:p>
            <a:endParaRPr lang="en-US" altLang="zh-CN"/>
          </a:p>
          <a:p>
            <a:endParaRPr lang="en-US" altLang="zh-CN"/>
          </a:p>
        </p:txBody>
      </p:sp>
    </p:spTree>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a:sym typeface="+mn-ea"/>
              </a:rPr>
              <a:t>7.7.5 快速排序的分析</a:t>
            </a:r>
            <a:endParaRPr>
              <a:sym typeface="+mn-ea"/>
            </a:endParaRPr>
          </a:p>
        </p:txBody>
      </p:sp>
      <p:sp>
        <p:nvSpPr>
          <p:cNvPr id="3" name="内容占位符 2"/>
          <p:cNvSpPr/>
          <p:nvPr>
            <p:ph idx="1"/>
          </p:nvPr>
        </p:nvSpPr>
        <p:spPr/>
        <p:txBody>
          <a:bodyPr>
            <a:normAutofit/>
          </a:bodyPr>
          <a:p>
            <a:r>
              <a:rPr lang="zh-CN" altLang="en-US" b="1"/>
              <a:t>平均情况的分析：</a:t>
            </a:r>
            <a:r>
              <a:rPr lang="en-US" altLang="zh-CN" b="1">
                <a:solidFill>
                  <a:srgbClr val="FF0000"/>
                </a:solidFill>
                <a:sym typeface="+mn-ea"/>
              </a:rPr>
              <a:t>O</a:t>
            </a:r>
            <a:r>
              <a:rPr lang="en-US" altLang="zh-CN">
                <a:solidFill>
                  <a:srgbClr val="FF0000"/>
                </a:solidFill>
                <a:sym typeface="+mn-ea"/>
              </a:rPr>
              <a:t>(NlogN)</a:t>
            </a:r>
            <a:endParaRPr lang="en-US" altLang="zh-CN"/>
          </a:p>
          <a:p>
            <a:r>
              <a:rPr lang="zh-CN" altLang="en-US"/>
              <a:t>这是最难的部分。对于平均情况，我们假设对于S</a:t>
            </a:r>
            <a:r>
              <a:rPr lang="en-US" altLang="zh-CN" baseline="-25000"/>
              <a:t>1</a:t>
            </a:r>
            <a:r>
              <a:rPr lang="zh-CN" altLang="en-US"/>
              <a:t>，每一个文件大小都是等可能的，因此每个大小均有</a:t>
            </a:r>
            <a:endParaRPr lang="zh-CN" altLang="en-US"/>
          </a:p>
          <a:p>
            <a:r>
              <a:rPr lang="zh-CN" altLang="en-US"/>
              <a:t>概率1/N。这个假设对于我们这里的枢纽元选取和分割方法实际上是合理的，不过，对于某些其他情况</a:t>
            </a:r>
            <a:endParaRPr lang="zh-CN" altLang="en-US"/>
          </a:p>
          <a:p>
            <a:r>
              <a:rPr lang="zh-CN" altLang="en-US"/>
              <a:t>它并不合理。那些不保持子文件(subfile)随机性的分割方法不能使用这种分析方法。有趣的是，这些</a:t>
            </a:r>
            <a:endParaRPr lang="zh-CN" altLang="en-US"/>
          </a:p>
          <a:p>
            <a:r>
              <a:rPr lang="zh-CN" altLang="en-US"/>
              <a:t>方法看来导致程序在实际运行中花费更长的时间。</a:t>
            </a:r>
            <a:endParaRPr lang="zh-CN" altLang="en-US"/>
          </a:p>
          <a:p>
            <a:endParaRPr lang="zh-CN" altLang="en-US"/>
          </a:p>
          <a:p>
            <a:endParaRPr lang="zh-CN" altLang="en-US"/>
          </a:p>
        </p:txBody>
      </p:sp>
    </p:spTree>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a:sym typeface="+mn-ea"/>
              </a:rPr>
              <a:t>7.8</a:t>
            </a:r>
            <a:r>
              <a:rPr lang="en-US">
                <a:sym typeface="+mn-ea"/>
              </a:rPr>
              <a:t> </a:t>
            </a:r>
            <a:r>
              <a:rPr>
                <a:sym typeface="+mn-ea"/>
              </a:rPr>
              <a:t>大型结构的排序</a:t>
            </a:r>
            <a:endParaRPr>
              <a:sym typeface="+mn-ea"/>
            </a:endParaRPr>
          </a:p>
        </p:txBody>
      </p:sp>
      <p:sp>
        <p:nvSpPr>
          <p:cNvPr id="3" name="内容占位符 2"/>
          <p:cNvSpPr/>
          <p:nvPr>
            <p:ph idx="1"/>
          </p:nvPr>
        </p:nvSpPr>
        <p:spPr/>
        <p:txBody>
          <a:bodyPr>
            <a:normAutofit/>
          </a:bodyPr>
          <a:p>
            <a:r>
              <a:rPr lang="zh-CN" altLang="en-US"/>
              <a:t>关于排序的全部讨论，我们已经假设要被排序的元素是一些简单的整数。常常需要通过某个关键字对</a:t>
            </a:r>
            <a:r>
              <a:rPr lang="zh-CN" altLang="en-US">
                <a:solidFill>
                  <a:srgbClr val="FF0000"/>
                </a:solidFill>
              </a:rPr>
              <a:t>大</a:t>
            </a:r>
            <a:endParaRPr lang="zh-CN" altLang="en-US">
              <a:solidFill>
                <a:srgbClr val="FF0000"/>
              </a:solidFill>
            </a:endParaRPr>
          </a:p>
          <a:p>
            <a:r>
              <a:rPr lang="zh-CN" altLang="en-US">
                <a:solidFill>
                  <a:srgbClr val="FF0000"/>
                </a:solidFill>
              </a:rPr>
              <a:t>型结构</a:t>
            </a:r>
            <a:r>
              <a:rPr lang="zh-CN" altLang="en-US"/>
              <a:t>进行排序。例如，我们可能有一些工资名单的记录，每个记录由姓名、地址、电话号码、诸如工</a:t>
            </a:r>
            <a:endParaRPr lang="zh-CN" altLang="en-US"/>
          </a:p>
          <a:p>
            <a:r>
              <a:rPr lang="zh-CN" altLang="en-US"/>
              <a:t>资这样的财务信息、以及税务信息组成。我们可能想要通过一个特定的域，比如姓名，来对这些信息进</a:t>
            </a:r>
            <a:endParaRPr lang="zh-CN" altLang="en-US"/>
          </a:p>
          <a:p>
            <a:r>
              <a:rPr lang="zh-CN" altLang="en-US"/>
              <a:t>行排序。对于所有的算法来说，基本的操作就是交换，不过这里交换两个结构可能是非常昂贵的操作，</a:t>
            </a:r>
            <a:endParaRPr lang="zh-CN" altLang="en-US"/>
          </a:p>
          <a:p>
            <a:r>
              <a:rPr lang="zh-CN" altLang="en-US"/>
              <a:t>因为结构实际上很大。</a:t>
            </a:r>
            <a:endParaRPr lang="zh-CN" altLang="en-US"/>
          </a:p>
          <a:p>
            <a:endParaRPr lang="zh-CN" altLang="en-US">
              <a:sym typeface="+mn-ea"/>
            </a:endParaRPr>
          </a:p>
          <a:p>
            <a:r>
              <a:rPr lang="zh-CN" altLang="en-US">
                <a:sym typeface="+mn-ea"/>
              </a:rPr>
              <a:t>在这种情况下，</a:t>
            </a:r>
            <a:r>
              <a:rPr lang="zh-CN" altLang="en-US"/>
              <a:t>实际的解法是让输入数组包含指向结构的指针。我们通过比较指针指向的关键字，并在</a:t>
            </a:r>
            <a:endParaRPr lang="zh-CN" altLang="en-US"/>
          </a:p>
          <a:p>
            <a:r>
              <a:rPr lang="zh-CN" altLang="en-US"/>
              <a:t>必要时交换指针来进行排序。这意味着，所有的数据运动基本上就像我们对整数排序那样进行。我们称</a:t>
            </a:r>
            <a:endParaRPr lang="zh-CN" altLang="en-US"/>
          </a:p>
          <a:p>
            <a:r>
              <a:rPr lang="zh-CN" altLang="en-US"/>
              <a:t>之为</a:t>
            </a:r>
            <a:r>
              <a:rPr lang="zh-CN" altLang="en-US">
                <a:solidFill>
                  <a:srgbClr val="FF0000"/>
                </a:solidFill>
              </a:rPr>
              <a:t>间接排序</a:t>
            </a:r>
            <a:r>
              <a:rPr lang="zh-CN" altLang="en-US"/>
              <a:t>(indirect sorting)；可以使用这种方法处理我们已经描述过的大部分数据结构。这证明</a:t>
            </a:r>
            <a:endParaRPr lang="zh-CN" altLang="en-US"/>
          </a:p>
          <a:p>
            <a:r>
              <a:rPr lang="zh-CN" altLang="en-US"/>
              <a:t>我们关于复杂数据结构处理时不必大量牺牲效率的假设是正确的。</a:t>
            </a:r>
            <a:endParaRPr lang="zh-CN" altLang="en-US"/>
          </a:p>
        </p:txBody>
      </p:sp>
    </p:spTree>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a:sym typeface="+mn-ea"/>
              </a:rPr>
              <a:t>7.10</a:t>
            </a:r>
            <a:r>
              <a:rPr lang="en-US">
                <a:sym typeface="+mn-ea"/>
              </a:rPr>
              <a:t> 桶式排序</a:t>
            </a:r>
            <a:endParaRPr lang="en-US">
              <a:sym typeface="+mn-ea"/>
            </a:endParaRPr>
          </a:p>
        </p:txBody>
      </p:sp>
      <p:sp>
        <p:nvSpPr>
          <p:cNvPr id="3" name="内容占位符 2"/>
          <p:cNvSpPr/>
          <p:nvPr>
            <p:ph idx="1"/>
          </p:nvPr>
        </p:nvSpPr>
        <p:spPr/>
        <p:txBody>
          <a:bodyPr>
            <a:normAutofit/>
          </a:bodyPr>
          <a:p>
            <a:r>
              <a:rPr lang="zh-CN" altLang="en-US"/>
              <a:t>虽然我们在上一节证明了任何只使用比较的一般排序算法在最坏情况下需要运行时间</a:t>
            </a:r>
            <a:r>
              <a:rPr lang="zh-CN" altLang="en-US" b="1">
                <a:latin typeface="Arial" panose="020B0604020202020204" pitchFamily="34" charset="0"/>
                <a:cs typeface="Arial" panose="020B0604020202020204" pitchFamily="34" charset="0"/>
              </a:rPr>
              <a:t>Ω</a:t>
            </a:r>
            <a:r>
              <a:rPr lang="zh-CN" altLang="en-US"/>
              <a:t>(NlogN)，但是</a:t>
            </a:r>
            <a:endParaRPr lang="zh-CN" altLang="en-US"/>
          </a:p>
          <a:p>
            <a:r>
              <a:rPr lang="zh-CN" altLang="en-US"/>
              <a:t>我们要记住，在某些特殊情况下以线性时间进行排序仍然是可能的。</a:t>
            </a:r>
            <a:endParaRPr lang="zh-CN" altLang="en-US"/>
          </a:p>
          <a:p>
            <a:endParaRPr lang="zh-CN" altLang="en-US"/>
          </a:p>
          <a:p>
            <a:r>
              <a:rPr lang="zh-CN" altLang="en-US"/>
              <a:t>一个简单的例子是</a:t>
            </a:r>
            <a:r>
              <a:rPr lang="zh-CN" altLang="en-US">
                <a:solidFill>
                  <a:srgbClr val="FF0000"/>
                </a:solidFill>
              </a:rPr>
              <a:t>桶式排序</a:t>
            </a:r>
            <a:r>
              <a:rPr lang="zh-CN" altLang="en-US"/>
              <a:t>(bucket sort)。为使桶式排序能够正常工作，必须要有一些额外的信息。</a:t>
            </a:r>
            <a:endParaRPr lang="zh-CN" altLang="en-US"/>
          </a:p>
          <a:p>
            <a:r>
              <a:rPr lang="zh-CN" altLang="en-US"/>
              <a:t>输</a:t>
            </a:r>
            <a:r>
              <a:rPr lang="zh-CN" altLang="en-US">
                <a:sym typeface="+mn-ea"/>
              </a:rPr>
              <a:t>入</a:t>
            </a:r>
            <a:r>
              <a:rPr lang="zh-CN" altLang="en-US"/>
              <a:t>数据A</a:t>
            </a:r>
            <a:r>
              <a:rPr lang="en-US" altLang="zh-CN" baseline="-25000"/>
              <a:t>1</a:t>
            </a:r>
            <a:r>
              <a:rPr lang="zh-CN" altLang="en-US"/>
              <a:t>，A</a:t>
            </a:r>
            <a:r>
              <a:rPr lang="zh-CN" altLang="en-US" baseline="-25000"/>
              <a:t>2</a:t>
            </a:r>
            <a:r>
              <a:rPr lang="zh-CN" altLang="en-US"/>
              <a:t>，...，A</a:t>
            </a:r>
            <a:r>
              <a:rPr lang="en-US" altLang="zh-CN" baseline="-25000"/>
              <a:t>N</a:t>
            </a:r>
            <a:r>
              <a:rPr lang="zh-CN" altLang="en-US"/>
              <a:t>必须只由小于M的正整数组成。(显然还可以对其进行扩充。)如果是这种情况， </a:t>
            </a:r>
            <a:endParaRPr lang="zh-CN" altLang="en-US"/>
          </a:p>
          <a:p>
            <a:r>
              <a:rPr lang="zh-CN" altLang="en-US"/>
              <a:t>那么算法很简单：使用一个大小为</a:t>
            </a:r>
            <a:r>
              <a:rPr lang="en-US" altLang="zh-CN"/>
              <a:t>M</a:t>
            </a:r>
            <a:r>
              <a:rPr lang="zh-CN" altLang="en-US"/>
              <a:t>称为</a:t>
            </a:r>
            <a:r>
              <a:rPr lang="zh-CN" altLang="en-US">
                <a:solidFill>
                  <a:srgbClr val="FF0000"/>
                </a:solidFill>
              </a:rPr>
              <a:t>Count的数组</a:t>
            </a:r>
            <a:r>
              <a:rPr lang="zh-CN" altLang="en-US"/>
              <a:t>，它被初始化为全0。于是，Count有</a:t>
            </a:r>
            <a:r>
              <a:rPr lang="en-US" altLang="zh-CN">
                <a:solidFill>
                  <a:srgbClr val="FF0000"/>
                </a:solidFill>
              </a:rPr>
              <a:t>M</a:t>
            </a:r>
            <a:r>
              <a:rPr lang="zh-CN" altLang="en-US">
                <a:solidFill>
                  <a:srgbClr val="FF0000"/>
                </a:solidFill>
              </a:rPr>
              <a:t>个单元(或称</a:t>
            </a:r>
            <a:endParaRPr lang="zh-CN" altLang="en-US">
              <a:solidFill>
                <a:srgbClr val="FF0000"/>
              </a:solidFill>
            </a:endParaRPr>
          </a:p>
          <a:p>
            <a:r>
              <a:rPr lang="zh-CN" altLang="en-US">
                <a:solidFill>
                  <a:srgbClr val="FF0000"/>
                </a:solidFill>
              </a:rPr>
              <a:t>桶)</a:t>
            </a:r>
            <a:r>
              <a:rPr lang="zh-CN" altLang="en-US"/>
              <a:t>，这些桶初始化为空。当读A</a:t>
            </a:r>
            <a:r>
              <a:rPr lang="en-US" altLang="zh-CN" baseline="-25000"/>
              <a:t>i</a:t>
            </a:r>
            <a:r>
              <a:rPr lang="zh-CN" altLang="en-US"/>
              <a:t>时，Count[A</a:t>
            </a:r>
            <a:r>
              <a:rPr lang="en-US" altLang="zh-CN" baseline="-25000"/>
              <a:t>i</a:t>
            </a:r>
            <a:r>
              <a:rPr lang="zh-CN" altLang="en-US"/>
              <a:t>]增1。在所有的输入数据读</a:t>
            </a:r>
            <a:r>
              <a:rPr lang="zh-CN" altLang="en-US">
                <a:sym typeface="+mn-ea"/>
              </a:rPr>
              <a:t>入</a:t>
            </a:r>
            <a:r>
              <a:rPr lang="zh-CN" altLang="en-US"/>
              <a:t>后，扫描数组Count，打印</a:t>
            </a:r>
            <a:endParaRPr lang="zh-CN" altLang="en-US"/>
          </a:p>
          <a:p>
            <a:r>
              <a:rPr lang="zh-CN" altLang="en-US"/>
              <a:t>出排序后的表。该算法用时</a:t>
            </a:r>
            <a:r>
              <a:rPr lang="zh-CN" altLang="en-US" b="1"/>
              <a:t>O</a:t>
            </a:r>
            <a:r>
              <a:rPr lang="zh-CN" altLang="en-US"/>
              <a:t>(M+N)；其证明留作练习。如果M为</a:t>
            </a:r>
            <a:r>
              <a:rPr lang="zh-CN" altLang="en-US" b="1"/>
              <a:t>O</a:t>
            </a:r>
            <a:r>
              <a:rPr lang="zh-CN" altLang="en-US"/>
              <a:t>(N)，那么总量就是</a:t>
            </a:r>
            <a:r>
              <a:rPr lang="zh-CN" altLang="en-US" b="1"/>
              <a:t>O</a:t>
            </a:r>
            <a:r>
              <a:rPr lang="zh-CN" altLang="en-US"/>
              <a:t>(N)。</a:t>
            </a:r>
            <a:endParaRPr lang="zh-CN" altLang="en-US"/>
          </a:p>
        </p:txBody>
      </p:sp>
    </p:spTree>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a:sym typeface="+mn-ea"/>
              </a:rPr>
              <a:t>7.10</a:t>
            </a:r>
            <a:r>
              <a:rPr lang="en-US">
                <a:sym typeface="+mn-ea"/>
              </a:rPr>
              <a:t> 桶式排序</a:t>
            </a:r>
            <a:endParaRPr lang="en-US">
              <a:sym typeface="+mn-ea"/>
            </a:endParaRPr>
          </a:p>
        </p:txBody>
      </p:sp>
      <p:sp>
        <p:nvSpPr>
          <p:cNvPr id="3" name="内容占位符 2"/>
          <p:cNvSpPr/>
          <p:nvPr>
            <p:ph idx="1"/>
          </p:nvPr>
        </p:nvSpPr>
        <p:spPr/>
        <p:txBody>
          <a:bodyPr>
            <a:normAutofit lnSpcReduction="20000"/>
          </a:bodyPr>
          <a:p>
            <a:r>
              <a:rPr lang="zh-CN" altLang="en-US"/>
              <a:t>虽然这个算法似乎干扰了下界，但事实上并没有，因为它使用了比简单比较更为强大的操作。通过使适</a:t>
            </a:r>
            <a:endParaRPr lang="zh-CN" altLang="en-US"/>
          </a:p>
          <a:p>
            <a:r>
              <a:rPr lang="zh-CN" altLang="en-US"/>
              <a:t>当的桶增值，算法在单位时间内实质上执行了一个</a:t>
            </a:r>
            <a:r>
              <a:rPr lang="en-US" altLang="zh-CN"/>
              <a:t>M</a:t>
            </a:r>
            <a:r>
              <a:rPr lang="zh-CN" altLang="en-US"/>
              <a:t>-路比较。这类似于用在可扩散列上的策略(见5.6</a:t>
            </a:r>
            <a:endParaRPr lang="zh-CN" altLang="en-US"/>
          </a:p>
          <a:p>
            <a:r>
              <a:rPr lang="zh-CN" altLang="en-US"/>
              <a:t>节)。显然这不属于那种下界业已证明的模型。</a:t>
            </a:r>
            <a:endParaRPr lang="zh-CN" altLang="en-US"/>
          </a:p>
          <a:p>
            <a:endParaRPr lang="zh-CN" altLang="en-US"/>
          </a:p>
          <a:p>
            <a:r>
              <a:rPr lang="zh-CN" altLang="en-US"/>
              <a:t>不过，该算法确实提出了用于证明下界的模型的合理性问题。这个模型实际上是一个强模型，因为通用</a:t>
            </a:r>
            <a:endParaRPr lang="zh-CN" altLang="en-US"/>
          </a:p>
          <a:p>
            <a:r>
              <a:rPr lang="zh-CN" altLang="en-US"/>
              <a:t>的排序算法不能对于它可以预见到的输</a:t>
            </a:r>
            <a:r>
              <a:rPr lang="zh-CN" altLang="en-US">
                <a:sym typeface="+mn-ea"/>
              </a:rPr>
              <a:t>入</a:t>
            </a:r>
            <a:r>
              <a:rPr lang="zh-CN" altLang="en-US"/>
              <a:t>类型做假设，但必须仅仅基于排序信息做一些决策。很自然地，</a:t>
            </a:r>
            <a:endParaRPr lang="zh-CN" altLang="en-US"/>
          </a:p>
          <a:p>
            <a:r>
              <a:rPr lang="zh-CN" altLang="en-US"/>
              <a:t>如果存在额外的可用信息，我们应该有望找到更为有效的算法，否则这额外的信息就被浪费了。</a:t>
            </a:r>
            <a:endParaRPr lang="zh-CN" altLang="en-US"/>
          </a:p>
          <a:p>
            <a:endParaRPr lang="zh-CN" altLang="en-US"/>
          </a:p>
          <a:p>
            <a:r>
              <a:rPr lang="zh-CN" altLang="en-US"/>
              <a:t>尽管桶式排序看似太平凡用处不大，但是实际上却存在许多其输</a:t>
            </a:r>
            <a:r>
              <a:rPr lang="zh-CN" altLang="en-US">
                <a:sym typeface="+mn-ea"/>
              </a:rPr>
              <a:t>入</a:t>
            </a:r>
            <a:r>
              <a:rPr lang="zh-CN" altLang="en-US"/>
              <a:t>只是一些小的整数的情况，使用像快</a:t>
            </a:r>
            <a:endParaRPr lang="zh-CN" altLang="en-US"/>
          </a:p>
          <a:p>
            <a:r>
              <a:rPr lang="zh-CN" altLang="en-US"/>
              <a:t>速排序这样的排序方法真的是小题大作了。</a:t>
            </a:r>
            <a:endParaRPr lang="zh-CN" altLang="en-US"/>
          </a:p>
        </p:txBody>
      </p:sp>
    </p:spTree>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a:sym typeface="+mn-ea"/>
              </a:rPr>
              <a:t>7.1</a:t>
            </a:r>
            <a:r>
              <a:rPr lang="en-US">
                <a:sym typeface="+mn-ea"/>
              </a:rPr>
              <a:t>1 </a:t>
            </a:r>
            <a:r>
              <a:rPr lang="zh-CN" altLang="en-US">
                <a:sym typeface="+mn-ea"/>
              </a:rPr>
              <a:t>外部排序</a:t>
            </a:r>
            <a:endParaRPr lang="zh-CN" altLang="en-US">
              <a:sym typeface="+mn-ea"/>
            </a:endParaRPr>
          </a:p>
        </p:txBody>
      </p:sp>
      <p:sp>
        <p:nvSpPr>
          <p:cNvPr id="3" name="内容占位符 2"/>
          <p:cNvSpPr/>
          <p:nvPr>
            <p:ph idx="1"/>
          </p:nvPr>
        </p:nvSpPr>
        <p:spPr/>
        <p:txBody>
          <a:bodyPr>
            <a:normAutofit lnSpcReduction="20000"/>
          </a:bodyPr>
          <a:p>
            <a:r>
              <a:rPr lang="zh-CN" altLang="en-US"/>
              <a:t>略</a:t>
            </a:r>
            <a:r>
              <a:rPr lang="en-US" altLang="zh-CN"/>
              <a:t>...</a:t>
            </a:r>
            <a:endParaRPr lang="en-US" altLang="zh-CN"/>
          </a:p>
        </p:txBody>
      </p:sp>
    </p:spTree>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a:sym typeface="+mn-ea"/>
              </a:rPr>
              <a:t>总结：排序算法对比</a:t>
            </a:r>
            <a:endParaRPr lang="zh-CN" altLang="en-US">
              <a:sym typeface="+mn-ea"/>
            </a:endParaRPr>
          </a:p>
        </p:txBody>
      </p:sp>
      <p:sp>
        <p:nvSpPr>
          <p:cNvPr id="3" name="内容占位符 2"/>
          <p:cNvSpPr/>
          <p:nvPr>
            <p:ph idx="1"/>
          </p:nvPr>
        </p:nvSpPr>
        <p:spPr/>
        <p:txBody>
          <a:bodyPr>
            <a:normAutofit lnSpcReduction="20000"/>
          </a:bodyPr>
          <a:p>
            <a:r>
              <a:t>对于最一般的</a:t>
            </a:r>
            <a:r>
              <a:rPr>
                <a:solidFill>
                  <a:srgbClr val="FF0000"/>
                </a:solidFill>
              </a:rPr>
              <a:t>内部排序</a:t>
            </a:r>
            <a:r>
              <a:t>应用程序，选用的方法不是</a:t>
            </a:r>
            <a:r>
              <a:rPr>
                <a:solidFill>
                  <a:srgbClr val="FF0000"/>
                </a:solidFill>
              </a:rPr>
              <a:t>插</a:t>
            </a:r>
            <a:r>
              <a:rPr lang="zh-CN">
                <a:solidFill>
                  <a:srgbClr val="FF0000"/>
                </a:solidFill>
              </a:rPr>
              <a:t>入</a:t>
            </a:r>
            <a:r>
              <a:rPr>
                <a:solidFill>
                  <a:srgbClr val="FF0000"/>
                </a:solidFill>
              </a:rPr>
              <a:t>排序、希尔排序，就是快速排序</a:t>
            </a:r>
            <a:r>
              <a:t>，它们的选用主</a:t>
            </a:r>
          </a:p>
          <a:p>
            <a:r>
              <a:t>要是</a:t>
            </a:r>
            <a:r>
              <a:rPr>
                <a:solidFill>
                  <a:srgbClr val="FF0000"/>
                </a:solidFill>
              </a:rPr>
              <a:t>根据输</a:t>
            </a:r>
            <a:r>
              <a:rPr lang="zh-CN">
                <a:solidFill>
                  <a:srgbClr val="FF0000"/>
                </a:solidFill>
              </a:rPr>
              <a:t>入</a:t>
            </a:r>
            <a:r>
              <a:rPr>
                <a:solidFill>
                  <a:srgbClr val="FF0000"/>
                </a:solidFill>
              </a:rPr>
              <a:t>的大小</a:t>
            </a:r>
            <a:r>
              <a:t>来决定。图7-19显示每个算法(在一台相对较慢的计算机上)处理各种不同大小的文</a:t>
            </a:r>
          </a:p>
          <a:p>
            <a:r>
              <a:t>件时的运行时间。</a:t>
            </a:r>
          </a:p>
        </p:txBody>
      </p:sp>
      <p:pic>
        <p:nvPicPr>
          <p:cNvPr id="4" name="图片 3"/>
          <p:cNvPicPr>
            <a:picLocks noChangeAspect="1"/>
          </p:cNvPicPr>
          <p:nvPr/>
        </p:nvPicPr>
        <p:blipFill>
          <a:blip r:embed="rId1"/>
          <a:stretch>
            <a:fillRect/>
          </a:stretch>
        </p:blipFill>
        <p:spPr>
          <a:xfrm>
            <a:off x="2724150" y="2961640"/>
            <a:ext cx="6743700" cy="2190750"/>
          </a:xfrm>
          <a:prstGeom prst="rect">
            <a:avLst/>
          </a:prstGeom>
        </p:spPr>
      </p:pic>
      <p:pic>
        <p:nvPicPr>
          <p:cNvPr id="5" name="图片 4"/>
          <p:cNvPicPr>
            <a:picLocks noChangeAspect="1"/>
          </p:cNvPicPr>
          <p:nvPr/>
        </p:nvPicPr>
        <p:blipFill>
          <a:blip r:embed="rId2"/>
          <a:stretch>
            <a:fillRect/>
          </a:stretch>
        </p:blipFill>
        <p:spPr>
          <a:xfrm>
            <a:off x="3985895" y="5337175"/>
            <a:ext cx="4219575" cy="276225"/>
          </a:xfrm>
          <a:prstGeom prst="rect">
            <a:avLst/>
          </a:prstGeom>
        </p:spPr>
      </p:pic>
    </p:spTree>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a:sym typeface="+mn-ea"/>
              </a:rPr>
              <a:t>总结：</a:t>
            </a:r>
            <a:r>
              <a:rPr lang="zh-CN" altLang="en-US">
                <a:sym typeface="+mn-ea"/>
              </a:rPr>
              <a:t>排序算法对比</a:t>
            </a:r>
            <a:endParaRPr lang="zh-CN" altLang="en-US">
              <a:sym typeface="+mn-ea"/>
            </a:endParaRPr>
          </a:p>
        </p:txBody>
      </p:sp>
      <p:sp>
        <p:nvSpPr>
          <p:cNvPr id="3" name="内容占位符 2"/>
          <p:cNvSpPr/>
          <p:nvPr>
            <p:ph idx="1"/>
          </p:nvPr>
        </p:nvSpPr>
        <p:spPr/>
        <p:txBody>
          <a:bodyPr>
            <a:normAutofit lnSpcReduction="20000"/>
          </a:bodyPr>
          <a:p>
            <a:r>
              <a:t>选择N个整数组成一些随机排列，而表中给出的各项仅仅是排序的实际时间。图7-2给出的程序用于插入</a:t>
            </a:r>
          </a:p>
          <a:p>
            <a:r>
              <a:t>排序。希尔排序使用7.4节中的程序，该程序改为使用</a:t>
            </a:r>
            <a:r>
              <a:rPr>
                <a:solidFill>
                  <a:srgbClr val="FF0000"/>
                </a:solidFill>
              </a:rPr>
              <a:t>Sedgewick增量</a:t>
            </a:r>
            <a:r>
              <a:t>运行。基于数以百万计次排序，大</a:t>
            </a:r>
          </a:p>
          <a:p>
            <a:r>
              <a:t>小从100到25000000不等，使用这种增量的希尔排序预计的运行时间估计为O(N</a:t>
            </a:r>
            <a:r>
              <a:rPr baseline="30000"/>
              <a:t>7</a:t>
            </a:r>
            <a:r>
              <a:rPr lang="en-US" baseline="30000"/>
              <a:t>/</a:t>
            </a:r>
            <a:r>
              <a:rPr baseline="30000"/>
              <a:t>6</a:t>
            </a:r>
            <a:r>
              <a:t>)。堆排序例程与7.5节</a:t>
            </a:r>
          </a:p>
          <a:p>
            <a:r>
              <a:t>中的相同。表中给出两种快速排序算法。</a:t>
            </a:r>
          </a:p>
          <a:p/>
          <a:p>
            <a:r>
              <a:t>第一种使用简单的枢纽元方法，不进行截止。幸运的是，这些输</a:t>
            </a:r>
            <a:r>
              <a:rPr lang="zh-CN">
                <a:sym typeface="+mn-ea"/>
              </a:rPr>
              <a:t>入</a:t>
            </a:r>
            <a:r>
              <a:t>文件是随机的。第二种使用三数中值</a:t>
            </a:r>
          </a:p>
          <a:p>
            <a:r>
              <a:t>分割法，截止范围为10。进一步的优化还是有可能的。比如我们可以写一个内嵌的三数中值例程而不是</a:t>
            </a:r>
          </a:p>
          <a:p>
            <a:r>
              <a:t>使用函数调用，我们也可以编写一个非递归的快速排序。还存在其他一些方法对代码进行优化，它们实</a:t>
            </a:r>
          </a:p>
          <a:p>
            <a:r>
              <a:t>现起来相当复杂，当然，我们也可使用汇编语言编程。我们已有打算有效地编写所有的例程，不过，性</a:t>
            </a:r>
          </a:p>
          <a:p>
            <a:r>
              <a:t>能因机器不同当然多少会有些变化。</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lnSpcReduction="20000"/>
          </a:bodyPr>
          <a:lstStyle/>
          <a:p>
            <a:r>
              <a:rPr lang="zh-CN" dirty="0"/>
              <a:t>作为一个例子，我们将在下一节考虑下述问题：</a:t>
            </a:r>
            <a:endParaRPr lang="zh-CN" dirty="0"/>
          </a:p>
          <a:p>
            <a:endParaRPr lang="zh-CN" dirty="0"/>
          </a:p>
          <a:p>
            <a:r>
              <a:rPr lang="zh-CN" b="1" dirty="0"/>
              <a:t>最大的子序列和问题</a:t>
            </a:r>
            <a:endParaRPr lang="zh-CN" b="1" dirty="0"/>
          </a:p>
          <a:p>
            <a:r>
              <a:rPr lang="zh-CN" dirty="0"/>
              <a:t>给定整数A</a:t>
            </a:r>
            <a:r>
              <a:rPr lang="en-US" altLang="zh-CN" baseline="-25000" dirty="0"/>
              <a:t>1</a:t>
            </a:r>
            <a:r>
              <a:rPr lang="zh-CN" dirty="0"/>
              <a:t>，A</a:t>
            </a:r>
            <a:r>
              <a:rPr lang="en-US" altLang="zh-CN" baseline="-25000" dirty="0"/>
              <a:t>2</a:t>
            </a:r>
            <a:r>
              <a:rPr lang="zh-CN" dirty="0"/>
              <a:t>，....A</a:t>
            </a:r>
            <a:r>
              <a:rPr lang="en-US" altLang="zh-CN" baseline="-25000" dirty="0"/>
              <a:t>N</a:t>
            </a:r>
            <a:r>
              <a:rPr lang="zh-CN" dirty="0"/>
              <a:t>(可能有负数)，求</a:t>
            </a:r>
            <a:r>
              <a:rPr lang="en-US" altLang="zh-CN" dirty="0"/>
              <a:t>        </a:t>
            </a:r>
            <a:r>
              <a:rPr lang="zh-CN" dirty="0"/>
              <a:t>的最大值(为方便起见，如果所有整数均为负数，则</a:t>
            </a:r>
            <a:endParaRPr lang="zh-CN" dirty="0"/>
          </a:p>
          <a:p>
            <a:r>
              <a:rPr lang="zh-CN" dirty="0"/>
              <a:t>最大子序列和为0)。</a:t>
            </a:r>
            <a:endParaRPr lang="zh-CN" dirty="0"/>
          </a:p>
        </p:txBody>
      </p:sp>
      <p:sp>
        <p:nvSpPr>
          <p:cNvPr id="2" name="标题 1"/>
          <p:cNvSpPr>
            <a:spLocks noGrp="1"/>
          </p:cNvSpPr>
          <p:nvPr>
            <p:ph type="title"/>
          </p:nvPr>
        </p:nvSpPr>
        <p:spPr/>
        <p:txBody>
          <a:bodyPr/>
          <a:lstStyle/>
          <a:p>
            <a:r>
              <a:rPr dirty="0"/>
              <a:t>2.3 要分析的问题</a:t>
            </a:r>
            <a:endParaRPr dirty="0"/>
          </a:p>
        </p:txBody>
      </p:sp>
      <p:graphicFrame>
        <p:nvGraphicFramePr>
          <p:cNvPr id="4" name="对象 3">
            <a:hlinkClick r:id="" action="ppaction://ole?verb="/>
          </p:cNvPr>
          <p:cNvGraphicFramePr>
            <a:graphicFrameLocks noChangeAspect="1"/>
          </p:cNvGraphicFramePr>
          <p:nvPr/>
        </p:nvGraphicFramePr>
        <p:xfrm>
          <a:off x="5203825" y="2578100"/>
          <a:ext cx="807085" cy="432435"/>
        </p:xfrm>
        <a:graphic>
          <a:graphicData uri="http://schemas.openxmlformats.org/presentationml/2006/ole">
            <mc:AlternateContent xmlns:mc="http://schemas.openxmlformats.org/markup-compatibility/2006">
              <mc:Choice xmlns:v="urn:schemas-microsoft-com:vml" Requires="v">
                <p:oleObj spid="_x0000_s2049" name="" r:id="rId1" imgW="545465" imgH="292100" progId="Equation.KSEE3">
                  <p:embed/>
                </p:oleObj>
              </mc:Choice>
              <mc:Fallback>
                <p:oleObj name="" r:id="rId1" imgW="545465" imgH="292100" progId="Equation.KSEE3">
                  <p:embed/>
                  <p:pic>
                    <p:nvPicPr>
                      <p:cNvPr id="0" name="图片 2048"/>
                      <p:cNvPicPr/>
                      <p:nvPr/>
                    </p:nvPicPr>
                    <p:blipFill>
                      <a:blip r:embed="rId2"/>
                      <a:stretch>
                        <a:fillRect/>
                      </a:stretch>
                    </p:blipFill>
                    <p:spPr>
                      <a:xfrm>
                        <a:off x="5203825" y="2578100"/>
                        <a:ext cx="807085" cy="432435"/>
                      </a:xfrm>
                      <a:prstGeom prst="rect">
                        <a:avLst/>
                      </a:prstGeom>
                    </p:spPr>
                  </p:pic>
                </p:oleObj>
              </mc:Fallback>
            </mc:AlternateContent>
          </a:graphicData>
        </a:graphic>
      </p:graphicFrame>
    </p:spTree>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a:sym typeface="+mn-ea"/>
              </a:rPr>
              <a:t>总结：</a:t>
            </a:r>
            <a:r>
              <a:rPr lang="zh-CN" altLang="en-US">
                <a:sym typeface="+mn-ea"/>
              </a:rPr>
              <a:t>排序算法对比</a:t>
            </a:r>
            <a:endParaRPr lang="zh-CN" altLang="en-US">
              <a:sym typeface="+mn-ea"/>
            </a:endParaRPr>
          </a:p>
        </p:txBody>
      </p:sp>
      <p:sp>
        <p:nvSpPr>
          <p:cNvPr id="3" name="内容占位符 2"/>
          <p:cNvSpPr/>
          <p:nvPr>
            <p:ph idx="1"/>
          </p:nvPr>
        </p:nvSpPr>
        <p:spPr/>
        <p:txBody>
          <a:bodyPr>
            <a:normAutofit/>
          </a:bodyPr>
          <a:p>
            <a:r>
              <a:rPr>
                <a:solidFill>
                  <a:srgbClr val="FF0000"/>
                </a:solidFill>
              </a:rPr>
              <a:t>高度优化的快速排序算法即使对于很少的输入数据也能和希尔排序一样快</a:t>
            </a:r>
            <a:r>
              <a:t>。快速排序的改进算法仍然有</a:t>
            </a:r>
          </a:p>
          <a:p>
            <a:r>
              <a:rPr b="1"/>
              <a:t>O</a:t>
            </a:r>
            <a:r>
              <a:t>(N²)的最坏情况(有一个练习让你构造一个小例子)，但是，这种最坏情形出现的机会是如此地微不足</a:t>
            </a:r>
          </a:p>
          <a:p>
            <a:r>
              <a:t>道，以至于不能成为影响算法的因素。如果需要对一些大型的文件排序，那么快速排序则是应该选用的</a:t>
            </a:r>
          </a:p>
          <a:p>
            <a:r>
              <a:t>方法。但是，永远都不要图省事而轻易把第一个元素用作枢纽元。对输入数据随机的假设是不安全的。</a:t>
            </a:r>
          </a:p>
          <a:p>
            <a:r>
              <a:t>如果你不想过多地考虑这个问题，那么你就使用希尔排序。希尔排序有些小缺陷，不过还是可以接受的，</a:t>
            </a:r>
          </a:p>
          <a:p>
            <a:r>
              <a:t>特别是需要简单明了的时候。希尔排序的最坏情况也只不过是O(N</a:t>
            </a:r>
            <a:r>
              <a:rPr lang="en-US" baseline="30000"/>
              <a:t>4/3</a:t>
            </a:r>
            <a:r>
              <a:t>)；这种最坏情况发生的几率也是微</a:t>
            </a:r>
          </a:p>
          <a:p>
            <a:r>
              <a:t>不足道的。</a:t>
            </a:r>
          </a:p>
          <a:p/>
        </p:txBody>
      </p:sp>
    </p:spTree>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a:sym typeface="+mn-ea"/>
              </a:rPr>
              <a:t>总结：</a:t>
            </a:r>
            <a:r>
              <a:rPr lang="zh-CN" altLang="en-US">
                <a:sym typeface="+mn-ea"/>
              </a:rPr>
              <a:t>排序算法对比</a:t>
            </a:r>
            <a:endParaRPr lang="zh-CN" altLang="en-US">
              <a:sym typeface="+mn-ea"/>
            </a:endParaRPr>
          </a:p>
        </p:txBody>
      </p:sp>
      <p:sp>
        <p:nvSpPr>
          <p:cNvPr id="3" name="内容占位符 2"/>
          <p:cNvSpPr/>
          <p:nvPr>
            <p:ph idx="1"/>
          </p:nvPr>
        </p:nvSpPr>
        <p:spPr/>
        <p:txBody>
          <a:bodyPr>
            <a:normAutofit/>
          </a:bodyPr>
          <a:p>
            <a:r>
              <a:rPr>
                <a:solidFill>
                  <a:srgbClr val="FF0000"/>
                </a:solidFill>
              </a:rPr>
              <a:t>堆排序要比希尔排序慢</a:t>
            </a:r>
            <a:r>
              <a:t>，尽管它是一个带有明显紧凑内循环的</a:t>
            </a:r>
            <a:r>
              <a:rPr b="1"/>
              <a:t>O</a:t>
            </a:r>
            <a:r>
              <a:t>(NlogN)算法。对该算法的深</a:t>
            </a:r>
            <a:r>
              <a:rPr lang="zh-CN">
                <a:sym typeface="+mn-ea"/>
              </a:rPr>
              <a:t>入</a:t>
            </a:r>
            <a:r>
              <a:t>考查揭示，</a:t>
            </a:r>
          </a:p>
          <a:p>
            <a:r>
              <a:t>为了移动数据，堆排序要进行两次比较。由Floyd提出的改进算法移动数据基本上只需要一次比较，不</a:t>
            </a:r>
          </a:p>
          <a:p>
            <a:r>
              <a:t>过实现这种改进算法使得代码多少要长一些。我们把它留给读者来决定这种附加的编程代价用以提高速</a:t>
            </a:r>
          </a:p>
          <a:p>
            <a:r>
              <a:t>度是否值得。</a:t>
            </a:r>
          </a:p>
          <a:p/>
          <a:p>
            <a:r>
              <a:rPr>
                <a:solidFill>
                  <a:srgbClr val="FF0000"/>
                </a:solidFill>
              </a:rPr>
              <a:t>插</a:t>
            </a:r>
            <a:r>
              <a:rPr lang="zh-CN">
                <a:solidFill>
                  <a:srgbClr val="FF0000"/>
                </a:solidFill>
              </a:rPr>
              <a:t>入</a:t>
            </a:r>
            <a:r>
              <a:rPr>
                <a:solidFill>
                  <a:srgbClr val="FF0000"/>
                </a:solidFill>
              </a:rPr>
              <a:t>排序只用在小的或是非常接近排好序的输</a:t>
            </a:r>
            <a:r>
              <a:rPr lang="zh-CN">
                <a:solidFill>
                  <a:srgbClr val="FF0000"/>
                </a:solidFill>
              </a:rPr>
              <a:t>入</a:t>
            </a:r>
            <a:r>
              <a:rPr>
                <a:solidFill>
                  <a:srgbClr val="FF0000"/>
                </a:solidFill>
              </a:rPr>
              <a:t>数据上</a:t>
            </a:r>
            <a:r>
              <a:t>。我们没有包括进来归并排序，因为它的性能对</a:t>
            </a:r>
          </a:p>
          <a:p>
            <a:r>
              <a:t>于主存排序不如快速排序那么好，而且它的编程一点也不省事。然而我们已经看到，合并却是外部排序</a:t>
            </a:r>
            <a:endParaRPr lang="zh-CN"/>
          </a:p>
          <a:p>
            <a:r>
              <a:t>的中心思想。</a:t>
            </a:r>
          </a:p>
        </p:txBody>
      </p:sp>
    </p:spTree>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a:sym typeface="+mn-ea"/>
              </a:rPr>
              <a:t>第9章 图论算法</a:t>
            </a:r>
            <a:endParaRPr lang="zh-CN" altLang="en-US">
              <a:sym typeface="+mn-ea"/>
            </a:endParaRPr>
          </a:p>
        </p:txBody>
      </p:sp>
      <p:sp>
        <p:nvSpPr>
          <p:cNvPr id="3" name="内容占位符 2"/>
          <p:cNvSpPr/>
          <p:nvPr>
            <p:ph idx="1"/>
          </p:nvPr>
        </p:nvSpPr>
        <p:spPr/>
        <p:txBody>
          <a:bodyPr>
            <a:normAutofit/>
          </a:bodyPr>
          <a:p>
            <a:r>
              <a:t>在这一章，我们讨论图论中几个一般的问题。这些算法不仅在实践中有用，而且因为在许多实际生活的</a:t>
            </a:r>
          </a:p>
          <a:p>
            <a:r>
              <a:t>应用中，若不仔细注意数据结构的选择将导致速度过慢，所以这些算法还是非常有趣的。我们将</a:t>
            </a:r>
          </a:p>
          <a:p/>
          <a:p>
            <a:pPr marL="285750" indent="-285750">
              <a:buFont typeface="Wingdings" panose="05000000000000000000" charset="0"/>
              <a:buChar char="l"/>
            </a:pPr>
            <a:r>
              <a:t>介绍几个现实生活中发生的问题，它们可以转化成</a:t>
            </a:r>
            <a:r>
              <a:rPr>
                <a:solidFill>
                  <a:srgbClr val="FF0000"/>
                </a:solidFill>
              </a:rPr>
              <a:t>图论问题</a:t>
            </a:r>
            <a:r>
              <a:t>。</a:t>
            </a:r>
          </a:p>
          <a:p>
            <a:pPr marL="285750" indent="-285750">
              <a:buFont typeface="Wingdings" panose="05000000000000000000" charset="0"/>
              <a:buChar char="l"/>
            </a:pPr>
            <a:r>
              <a:t>给出一些算法以解决几个普通的</a:t>
            </a:r>
            <a:r>
              <a:rPr>
                <a:solidFill>
                  <a:schemeClr val="tx1"/>
                </a:solidFill>
              </a:rPr>
              <a:t>图论</a:t>
            </a:r>
            <a:r>
              <a:t>问题。</a:t>
            </a:r>
          </a:p>
          <a:p>
            <a:pPr marL="285750" indent="-285750">
              <a:buFont typeface="Wingdings" panose="05000000000000000000" charset="0"/>
              <a:buChar char="l"/>
            </a:pPr>
            <a:r>
              <a:t>指出适当选择数据结构可以极大地降低这些算法的运行时间。</a:t>
            </a:r>
          </a:p>
          <a:p>
            <a:pPr marL="285750" indent="-285750">
              <a:buFont typeface="Wingdings" panose="05000000000000000000" charset="0"/>
              <a:buChar char="l"/>
            </a:pPr>
            <a:r>
              <a:t>介绍一个被称为</a:t>
            </a:r>
            <a:r>
              <a:rPr>
                <a:solidFill>
                  <a:srgbClr val="FF0000"/>
                </a:solidFill>
              </a:rPr>
              <a:t>深度优先搜索</a:t>
            </a:r>
            <a:r>
              <a:t>(depth-first search)的重要技巧，并指出它如何能够以线性时间求</a:t>
            </a:r>
          </a:p>
          <a:p>
            <a:pPr>
              <a:buFont typeface="Wingdings" panose="05000000000000000000" charset="0"/>
            </a:pPr>
            <a:r>
              <a:t>解若干表面上复杂的问题。</a:t>
            </a:r>
          </a:p>
        </p:txBody>
      </p:sp>
    </p:spTree>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a:sym typeface="+mn-ea"/>
              </a:rPr>
              <a:t>9.1</a:t>
            </a:r>
            <a:r>
              <a:rPr lang="en-US" altLang="zh-CN">
                <a:sym typeface="+mn-ea"/>
              </a:rPr>
              <a:t> </a:t>
            </a:r>
            <a:r>
              <a:rPr lang="zh-CN" altLang="en-US">
                <a:sym typeface="+mn-ea"/>
              </a:rPr>
              <a:t>若干定义</a:t>
            </a:r>
            <a:endParaRPr lang="zh-CN" altLang="en-US">
              <a:sym typeface="+mn-ea"/>
            </a:endParaRPr>
          </a:p>
        </p:txBody>
      </p:sp>
      <p:sp>
        <p:nvSpPr>
          <p:cNvPr id="3" name="内容占位符 2"/>
          <p:cNvSpPr/>
          <p:nvPr>
            <p:ph idx="1"/>
          </p:nvPr>
        </p:nvSpPr>
        <p:spPr/>
        <p:txBody>
          <a:bodyPr>
            <a:normAutofit/>
          </a:bodyPr>
          <a:p>
            <a:r>
              <a:t>一个</a:t>
            </a:r>
            <a:r>
              <a:rPr>
                <a:solidFill>
                  <a:srgbClr val="FF0000"/>
                </a:solidFill>
              </a:rPr>
              <a:t>图</a:t>
            </a:r>
            <a:r>
              <a:t>(graph)G=(V，E)由</a:t>
            </a:r>
            <a:r>
              <a:rPr>
                <a:solidFill>
                  <a:srgbClr val="FF0000"/>
                </a:solidFill>
              </a:rPr>
              <a:t>顶点(vertex)集</a:t>
            </a:r>
            <a:r>
              <a:rPr lang="en-US">
                <a:solidFill>
                  <a:srgbClr val="FF0000"/>
                </a:solidFill>
              </a:rPr>
              <a:t>V</a:t>
            </a:r>
            <a:r>
              <a:t>和</a:t>
            </a:r>
            <a:r>
              <a:rPr>
                <a:solidFill>
                  <a:srgbClr val="FF0000"/>
                </a:solidFill>
              </a:rPr>
              <a:t>边(edge)集E</a:t>
            </a:r>
            <a:r>
              <a:t>组成。每一条边就是一个</a:t>
            </a:r>
            <a:r>
              <a:rPr>
                <a:solidFill>
                  <a:srgbClr val="FF0000"/>
                </a:solidFill>
              </a:rPr>
              <a:t>点对</a:t>
            </a:r>
            <a:r>
              <a:t>(u，w)，其</a:t>
            </a:r>
          </a:p>
          <a:p>
            <a:r>
              <a:t>中</a:t>
            </a:r>
            <a:r>
              <a:rPr lang="en-US"/>
              <a:t>        </a:t>
            </a:r>
            <a:r>
              <a:t>。有时也把</a:t>
            </a:r>
            <a:r>
              <a:rPr>
                <a:solidFill>
                  <a:srgbClr val="FF0000"/>
                </a:solidFill>
              </a:rPr>
              <a:t>边称做弧</a:t>
            </a:r>
            <a:r>
              <a:rPr>
                <a:solidFill>
                  <a:schemeClr val="tx1"/>
                </a:solidFill>
              </a:rPr>
              <a:t>(</a:t>
            </a:r>
            <a:r>
              <a:t>arc)。如果点对是有序的，那么图就叫做是</a:t>
            </a:r>
            <a:r>
              <a:rPr>
                <a:solidFill>
                  <a:srgbClr val="FF0000"/>
                </a:solidFill>
              </a:rPr>
              <a:t>有向的</a:t>
            </a:r>
            <a:r>
              <a:t>(directed)。有向</a:t>
            </a:r>
          </a:p>
          <a:p>
            <a:r>
              <a:t>的图有时也叫做</a:t>
            </a:r>
            <a:r>
              <a:rPr>
                <a:solidFill>
                  <a:srgbClr val="FF0000"/>
                </a:solidFill>
              </a:rPr>
              <a:t>有向图</a:t>
            </a:r>
            <a:r>
              <a:t>(digraph)。顶点</a:t>
            </a:r>
            <a:r>
              <a:rPr lang="en-US"/>
              <a:t>v</a:t>
            </a:r>
            <a:r>
              <a:t>和w邻接(adjacent)当且仅当</a:t>
            </a:r>
            <a:r>
              <a:rPr lang="en-US"/>
              <a:t>        </a:t>
            </a:r>
            <a:r>
              <a:t>。在一个具有边(v，w)</a:t>
            </a:r>
          </a:p>
          <a:p>
            <a:r>
              <a:t>从而具有边(w，v)的</a:t>
            </a:r>
            <a:r>
              <a:rPr>
                <a:solidFill>
                  <a:srgbClr val="FF0000"/>
                </a:solidFill>
              </a:rPr>
              <a:t>无向图</a:t>
            </a:r>
            <a:r>
              <a:t>中，w和</a:t>
            </a:r>
            <a:r>
              <a:rPr lang="en-US"/>
              <a:t>v</a:t>
            </a:r>
            <a:r>
              <a:t>邻接且v也和</a:t>
            </a:r>
            <a:r>
              <a:rPr lang="en-US"/>
              <a:t>w</a:t>
            </a:r>
            <a:r>
              <a:t>邻接。有时候边还具有第三种成分，称做</a:t>
            </a:r>
            <a:r>
              <a:rPr>
                <a:solidFill>
                  <a:srgbClr val="FF0000"/>
                </a:solidFill>
              </a:rPr>
              <a:t>权(weight)</a:t>
            </a:r>
            <a:r>
              <a:t> </a:t>
            </a:r>
          </a:p>
          <a:p>
            <a:r>
              <a:rPr>
                <a:solidFill>
                  <a:srgbClr val="FF0000"/>
                </a:solidFill>
              </a:rPr>
              <a:t>或值(cost)</a:t>
            </a:r>
            <a:r>
              <a:t>。</a:t>
            </a:r>
          </a:p>
          <a:p/>
          <a:p>
            <a:r>
              <a:t>图中的一条</a:t>
            </a:r>
            <a:r>
              <a:rPr>
                <a:solidFill>
                  <a:srgbClr val="FF0000"/>
                </a:solidFill>
              </a:rPr>
              <a:t>路径</a:t>
            </a:r>
            <a:r>
              <a:t>(path)是一个</a:t>
            </a:r>
            <a:r>
              <a:rPr>
                <a:solidFill>
                  <a:srgbClr val="FF0000"/>
                </a:solidFill>
              </a:rPr>
              <a:t>顶点序列</a:t>
            </a:r>
            <a:r>
              <a:t>w</a:t>
            </a:r>
            <a:r>
              <a:rPr lang="en-US" baseline="-25000"/>
              <a:t>1</a:t>
            </a:r>
            <a:r>
              <a:t>，</a:t>
            </a:r>
            <a:r>
              <a:rPr lang="en-US"/>
              <a:t>w</a:t>
            </a:r>
            <a:r>
              <a:rPr baseline="-25000"/>
              <a:t>2</a:t>
            </a:r>
            <a:r>
              <a:t>，w</a:t>
            </a:r>
            <a:r>
              <a:rPr baseline="-25000"/>
              <a:t>3</a:t>
            </a:r>
            <a:r>
              <a:t>，...，w</a:t>
            </a:r>
            <a:r>
              <a:rPr lang="en-US" baseline="-25000"/>
              <a:t>N</a:t>
            </a:r>
            <a:r>
              <a:t>，使得</a:t>
            </a:r>
            <a:r>
              <a:rPr lang="en-US"/>
              <a:t>            </a:t>
            </a:r>
            <a:r>
              <a:t>，1≤i&lt;N。这样</a:t>
            </a:r>
            <a:r>
              <a:rPr>
                <a:solidFill>
                  <a:srgbClr val="FF0000"/>
                </a:solidFill>
              </a:rPr>
              <a:t>一条路</a:t>
            </a:r>
            <a:endParaRPr>
              <a:solidFill>
                <a:srgbClr val="FF0000"/>
              </a:solidFill>
            </a:endParaRPr>
          </a:p>
          <a:p>
            <a:r>
              <a:rPr>
                <a:solidFill>
                  <a:srgbClr val="FF0000"/>
                </a:solidFill>
              </a:rPr>
              <a:t>径的长</a:t>
            </a:r>
            <a:r>
              <a:t>(length)是该路径上的边数，它等于N-1。从一个顶点到它自身可以看成是一条路径；如果路径</a:t>
            </a:r>
          </a:p>
          <a:p>
            <a:r>
              <a:t>不包含边，那么路径的长为0。这是定义特殊情形的一种方便的方法。如果图含有一条从一个顶点到它</a:t>
            </a:r>
          </a:p>
          <a:p>
            <a:r>
              <a:t>自身的边(v，v)，那么路径v，</a:t>
            </a:r>
            <a:r>
              <a:rPr lang="en-US"/>
              <a:t>v</a:t>
            </a:r>
            <a:r>
              <a:t>有时候也叫做一个</a:t>
            </a:r>
            <a:r>
              <a:rPr>
                <a:solidFill>
                  <a:srgbClr val="FF0000"/>
                </a:solidFill>
              </a:rPr>
              <a:t>环</a:t>
            </a:r>
            <a:r>
              <a:t>(loop)。我们要讨论的图一般将是无环的。一条简</a:t>
            </a:r>
          </a:p>
          <a:p>
            <a:r>
              <a:t>单路径是这样一条路径其上的所有顶点都是互异的，但第一个顶点和最后一个顶点可能相同。</a:t>
            </a:r>
          </a:p>
        </p:txBody>
      </p:sp>
      <p:pic>
        <p:nvPicPr>
          <p:cNvPr id="4" name="图片 3"/>
          <p:cNvPicPr>
            <a:picLocks noChangeAspect="1"/>
          </p:cNvPicPr>
          <p:nvPr/>
        </p:nvPicPr>
        <p:blipFill>
          <a:blip r:embed="rId1"/>
          <a:stretch>
            <a:fillRect/>
          </a:stretch>
        </p:blipFill>
        <p:spPr>
          <a:xfrm>
            <a:off x="1208405" y="2155825"/>
            <a:ext cx="800100" cy="228600"/>
          </a:xfrm>
          <a:prstGeom prst="rect">
            <a:avLst/>
          </a:prstGeom>
        </p:spPr>
      </p:pic>
      <p:pic>
        <p:nvPicPr>
          <p:cNvPr id="5" name="图片 4"/>
          <p:cNvPicPr>
            <a:picLocks noChangeAspect="1"/>
          </p:cNvPicPr>
          <p:nvPr/>
        </p:nvPicPr>
        <p:blipFill>
          <a:blip r:embed="rId1"/>
          <a:stretch>
            <a:fillRect/>
          </a:stretch>
        </p:blipFill>
        <p:spPr>
          <a:xfrm>
            <a:off x="7939405" y="2537460"/>
            <a:ext cx="800100" cy="228600"/>
          </a:xfrm>
          <a:prstGeom prst="rect">
            <a:avLst/>
          </a:prstGeom>
        </p:spPr>
      </p:pic>
      <p:pic>
        <p:nvPicPr>
          <p:cNvPr id="6" name="图片 5"/>
          <p:cNvPicPr>
            <a:picLocks noChangeAspect="1"/>
          </p:cNvPicPr>
          <p:nvPr/>
        </p:nvPicPr>
        <p:blipFill>
          <a:blip r:embed="rId2"/>
          <a:stretch>
            <a:fillRect/>
          </a:stretch>
        </p:blipFill>
        <p:spPr>
          <a:xfrm>
            <a:off x="7523480" y="4137025"/>
            <a:ext cx="1343025" cy="247650"/>
          </a:xfrm>
          <a:prstGeom prst="rect">
            <a:avLst/>
          </a:prstGeom>
        </p:spPr>
      </p:pic>
    </p:spTree>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a:sym typeface="+mn-ea"/>
              </a:rPr>
              <a:t>9.1</a:t>
            </a:r>
            <a:r>
              <a:rPr lang="en-US" altLang="zh-CN">
                <a:sym typeface="+mn-ea"/>
              </a:rPr>
              <a:t> </a:t>
            </a:r>
            <a:r>
              <a:rPr lang="zh-CN" altLang="en-US">
                <a:sym typeface="+mn-ea"/>
              </a:rPr>
              <a:t>若干定义</a:t>
            </a:r>
            <a:endParaRPr lang="zh-CN" altLang="en-US">
              <a:sym typeface="+mn-ea"/>
            </a:endParaRPr>
          </a:p>
        </p:txBody>
      </p:sp>
      <p:sp>
        <p:nvSpPr>
          <p:cNvPr id="3" name="内容占位符 2"/>
          <p:cNvSpPr/>
          <p:nvPr>
            <p:ph idx="1"/>
          </p:nvPr>
        </p:nvSpPr>
        <p:spPr/>
        <p:txBody>
          <a:bodyPr>
            <a:normAutofit lnSpcReduction="20000"/>
          </a:bodyPr>
          <a:p>
            <a:r>
              <a:rPr>
                <a:solidFill>
                  <a:srgbClr val="FF0000"/>
                </a:solidFill>
              </a:rPr>
              <a:t>有向图中的圈</a:t>
            </a:r>
            <a:r>
              <a:t>(cycle)是满足w</a:t>
            </a:r>
            <a:r>
              <a:rPr lang="en-US" baseline="-25000"/>
              <a:t>1</a:t>
            </a:r>
            <a:r>
              <a:t>=w</a:t>
            </a:r>
            <a:r>
              <a:rPr lang="en-US" baseline="-25000"/>
              <a:t>N</a:t>
            </a:r>
            <a:r>
              <a:t>且长至少为1的一条路径；如果该路径是简单路径，那么这个圈就是简</a:t>
            </a:r>
          </a:p>
          <a:p>
            <a:r>
              <a:t>单圈。对于</a:t>
            </a:r>
            <a:r>
              <a:rPr>
                <a:solidFill>
                  <a:srgbClr val="FF0000"/>
                </a:solidFill>
              </a:rPr>
              <a:t>无向图</a:t>
            </a:r>
            <a:r>
              <a:t>，我们要求边是互异的。这些要求的根据在于无向图中的路径u，v，u不应该被认为</a:t>
            </a:r>
          </a:p>
          <a:p>
            <a:r>
              <a:t>是圈，因为(u，v)和(v，u)是同一条边。但是在有向图中它们是两条不同的边，因此称它们为圈是有意</a:t>
            </a:r>
          </a:p>
          <a:p>
            <a:r>
              <a:t>义的。如果一个有向图没有圈，则称其为</a:t>
            </a:r>
            <a:r>
              <a:rPr>
                <a:solidFill>
                  <a:srgbClr val="FF0000"/>
                </a:solidFill>
              </a:rPr>
              <a:t>无圈的</a:t>
            </a:r>
            <a:r>
              <a:t>(acyclic)。一个</a:t>
            </a:r>
            <a:r>
              <a:rPr>
                <a:solidFill>
                  <a:srgbClr val="FF0000"/>
                </a:solidFill>
              </a:rPr>
              <a:t>有向无圈图</a:t>
            </a:r>
            <a:r>
              <a:t>有时也简称为</a:t>
            </a:r>
            <a:r>
              <a:rPr>
                <a:solidFill>
                  <a:srgbClr val="FF0000"/>
                </a:solidFill>
              </a:rPr>
              <a:t>DAG</a:t>
            </a:r>
            <a:r>
              <a:t>。</a:t>
            </a:r>
          </a:p>
          <a:p/>
          <a:p>
            <a:r>
              <a:t>如果在</a:t>
            </a:r>
            <a:r>
              <a:rPr>
                <a:solidFill>
                  <a:srgbClr val="FF0000"/>
                </a:solidFill>
              </a:rPr>
              <a:t>一个无向图中</a:t>
            </a:r>
            <a:r>
              <a:t>从每一个顶点到每个其他顶点都存在一条路径，则称该无向图是</a:t>
            </a:r>
            <a:r>
              <a:rPr>
                <a:solidFill>
                  <a:srgbClr val="FF0000"/>
                </a:solidFill>
              </a:rPr>
              <a:t>连通的</a:t>
            </a:r>
            <a:endParaRPr>
              <a:solidFill>
                <a:srgbClr val="FF0000"/>
              </a:solidFill>
            </a:endParaRPr>
          </a:p>
          <a:p>
            <a:r>
              <a:t>(connected)。具有这样性质的有向图称为是</a:t>
            </a:r>
            <a:r>
              <a:rPr>
                <a:solidFill>
                  <a:srgbClr val="FF0000"/>
                </a:solidFill>
              </a:rPr>
              <a:t>强连通的</a:t>
            </a:r>
            <a:r>
              <a:t>(strongly connected)。如果</a:t>
            </a:r>
            <a:r>
              <a:rPr>
                <a:solidFill>
                  <a:srgbClr val="FF0000"/>
                </a:solidFill>
              </a:rPr>
              <a:t>一个有向图</a:t>
            </a:r>
            <a:r>
              <a:t>不是强</a:t>
            </a:r>
          </a:p>
          <a:p>
            <a:r>
              <a:t>连通的，但是它的</a:t>
            </a:r>
            <a:r>
              <a:rPr>
                <a:solidFill>
                  <a:srgbClr val="FF0000"/>
                </a:solidFill>
              </a:rPr>
              <a:t>基础图</a:t>
            </a:r>
            <a:r>
              <a:t>(underlying graph)，即其弧上去掉方向所形成的图，是连通的，那么该有向</a:t>
            </a:r>
          </a:p>
          <a:p>
            <a:r>
              <a:t>图称为是</a:t>
            </a:r>
            <a:r>
              <a:rPr>
                <a:solidFill>
                  <a:srgbClr val="FF0000"/>
                </a:solidFill>
              </a:rPr>
              <a:t>弱连通的</a:t>
            </a:r>
            <a:r>
              <a:t>(weakly connected)。</a:t>
            </a:r>
            <a:r>
              <a:rPr>
                <a:solidFill>
                  <a:srgbClr val="FF0000"/>
                </a:solidFill>
              </a:rPr>
              <a:t>完全图</a:t>
            </a:r>
            <a:r>
              <a:t>(complete graph)是其每一对顶点间都存在一条边的图。</a:t>
            </a:r>
          </a:p>
        </p:txBody>
      </p:sp>
    </p:spTree>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a:sym typeface="+mn-ea"/>
              </a:rPr>
              <a:t>9.1</a:t>
            </a:r>
            <a:r>
              <a:rPr lang="en-US" altLang="zh-CN">
                <a:sym typeface="+mn-ea"/>
              </a:rPr>
              <a:t> </a:t>
            </a:r>
            <a:r>
              <a:rPr lang="zh-CN" altLang="en-US">
                <a:sym typeface="+mn-ea"/>
              </a:rPr>
              <a:t>若干定义</a:t>
            </a:r>
            <a:endParaRPr lang="zh-CN" altLang="en-US">
              <a:sym typeface="+mn-ea"/>
            </a:endParaRPr>
          </a:p>
        </p:txBody>
      </p:sp>
      <p:sp>
        <p:nvSpPr>
          <p:cNvPr id="3" name="内容占位符 2"/>
          <p:cNvSpPr/>
          <p:nvPr>
            <p:ph idx="1"/>
          </p:nvPr>
        </p:nvSpPr>
        <p:spPr/>
        <p:txBody>
          <a:bodyPr>
            <a:normAutofit lnSpcReduction="20000"/>
          </a:bodyPr>
          <a:p>
            <a:r>
              <a:t>现实生活中能够用图进行模拟的一个例子是航空系统。每个机场是一个顶点，在由两个顶点表示的机场</a:t>
            </a:r>
          </a:p>
          <a:p>
            <a:r>
              <a:t>间如果存在一条直达航线，那么这两个顶点就用一条边连接。</a:t>
            </a:r>
            <a:r>
              <a:rPr>
                <a:solidFill>
                  <a:srgbClr val="FF0000"/>
                </a:solidFill>
              </a:rPr>
              <a:t>边可以有一个权</a:t>
            </a:r>
            <a:r>
              <a:t>，表示时间、距离或飞行</a:t>
            </a:r>
          </a:p>
          <a:p>
            <a:r>
              <a:t>的费用。有理由假设，这样的一个图是有向图，因为在不同的方向上飞行可能所用时间或所花的费用会</a:t>
            </a:r>
          </a:p>
          <a:p>
            <a:r>
              <a:t>不同(例如，依赖于地方税)。可能我们更愿意航空系统是强连通的，这样就总能够从任一机场飞到另外</a:t>
            </a:r>
          </a:p>
          <a:p>
            <a:r>
              <a:t>的任意一个机场。我们也可能愿意迅速确定任意两个机场之间的最佳航线。</a:t>
            </a:r>
            <a:r>
              <a:rPr>
                <a:solidFill>
                  <a:srgbClr val="FF0000"/>
                </a:solidFill>
              </a:rPr>
              <a:t>“最佳”</a:t>
            </a:r>
            <a:r>
              <a:t>可以是指边数最少</a:t>
            </a:r>
          </a:p>
          <a:p>
            <a:r>
              <a:t>的路径，也可以是根据一种或所有的权重量度所算出的最佳者。</a:t>
            </a:r>
          </a:p>
          <a:p/>
          <a:p>
            <a:r>
              <a:t>交通流可以用一个图来模型化。每一条街道交叉口表示一个顶点，而每一条街道就是一条边。边的值可</a:t>
            </a:r>
          </a:p>
          <a:p>
            <a:r>
              <a:t>能代表速度限度，或是容量(车道的数目)等等。此时我们可能需要找出一条最短路，或用该信息找出最</a:t>
            </a:r>
          </a:p>
          <a:p>
            <a:r>
              <a:t>可能产生交通瓶颈的位置。</a:t>
            </a:r>
          </a:p>
          <a:p/>
          <a:p>
            <a:r>
              <a:t>在本章的其余部分，我们将考查图论的几个更多的应用，这些图中许多可能是相当巨大的，因此，我们</a:t>
            </a:r>
          </a:p>
          <a:p>
            <a:r>
              <a:t>使用的算法的效率是非常重要的。</a:t>
            </a:r>
          </a:p>
        </p:txBody>
      </p:sp>
    </p:spTree>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a:sym typeface="+mn-ea"/>
              </a:rPr>
              <a:t>9.1.1</a:t>
            </a:r>
            <a:r>
              <a:rPr lang="en-US">
                <a:sym typeface="+mn-ea"/>
              </a:rPr>
              <a:t> </a:t>
            </a:r>
            <a:r>
              <a:rPr>
                <a:sym typeface="+mn-ea"/>
              </a:rPr>
              <a:t>图的表示</a:t>
            </a:r>
            <a:endParaRPr>
              <a:sym typeface="+mn-ea"/>
            </a:endParaRPr>
          </a:p>
        </p:txBody>
      </p:sp>
      <p:sp>
        <p:nvSpPr>
          <p:cNvPr id="3" name="内容占位符 2"/>
          <p:cNvSpPr/>
          <p:nvPr>
            <p:ph idx="1"/>
          </p:nvPr>
        </p:nvSpPr>
        <p:spPr/>
        <p:txBody>
          <a:bodyPr>
            <a:normAutofit lnSpcReduction="20000"/>
          </a:bodyPr>
          <a:p>
            <a:r>
              <a:t>我们将考虑</a:t>
            </a:r>
            <a:r>
              <a:rPr>
                <a:solidFill>
                  <a:srgbClr val="FF0000"/>
                </a:solidFill>
              </a:rPr>
              <a:t>有向图</a:t>
            </a:r>
            <a:r>
              <a:t>(无向图可类似表示)。</a:t>
            </a:r>
          </a:p>
          <a:p/>
          <a:p>
            <a:r>
              <a:t>现在假设可以从1开始对顶点编号。图9-1中所示的图含有7个顶点和12条边。</a:t>
            </a:r>
          </a:p>
        </p:txBody>
      </p:sp>
      <p:pic>
        <p:nvPicPr>
          <p:cNvPr id="4" name="图片 3"/>
          <p:cNvPicPr>
            <a:picLocks noChangeAspect="1"/>
          </p:cNvPicPr>
          <p:nvPr/>
        </p:nvPicPr>
        <p:blipFill>
          <a:blip r:embed="rId1"/>
          <a:stretch>
            <a:fillRect/>
          </a:stretch>
        </p:blipFill>
        <p:spPr>
          <a:xfrm>
            <a:off x="3597275" y="2989580"/>
            <a:ext cx="4743450" cy="2600325"/>
          </a:xfrm>
          <a:prstGeom prst="rect">
            <a:avLst/>
          </a:prstGeom>
        </p:spPr>
      </p:pic>
      <p:pic>
        <p:nvPicPr>
          <p:cNvPr id="5" name="图片 4"/>
          <p:cNvPicPr>
            <a:picLocks noChangeAspect="1"/>
          </p:cNvPicPr>
          <p:nvPr/>
        </p:nvPicPr>
        <p:blipFill>
          <a:blip r:embed="rId2"/>
          <a:stretch>
            <a:fillRect/>
          </a:stretch>
        </p:blipFill>
        <p:spPr>
          <a:xfrm>
            <a:off x="4822825" y="5778500"/>
            <a:ext cx="2095500" cy="352425"/>
          </a:xfrm>
          <a:prstGeom prst="rect">
            <a:avLst/>
          </a:prstGeom>
        </p:spPr>
      </p:pic>
    </p:spTree>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a:sym typeface="+mn-ea"/>
              </a:rPr>
              <a:t>9.1.1</a:t>
            </a:r>
            <a:r>
              <a:rPr lang="en-US">
                <a:sym typeface="+mn-ea"/>
              </a:rPr>
              <a:t> </a:t>
            </a:r>
            <a:r>
              <a:rPr>
                <a:sym typeface="+mn-ea"/>
              </a:rPr>
              <a:t>图的表示</a:t>
            </a:r>
            <a:endParaRPr>
              <a:sym typeface="+mn-ea"/>
            </a:endParaRPr>
          </a:p>
        </p:txBody>
      </p:sp>
      <p:sp>
        <p:nvSpPr>
          <p:cNvPr id="3" name="内容占位符 2"/>
          <p:cNvSpPr/>
          <p:nvPr>
            <p:ph idx="1"/>
          </p:nvPr>
        </p:nvSpPr>
        <p:spPr/>
        <p:txBody>
          <a:bodyPr>
            <a:normAutofit lnSpcReduction="20000"/>
          </a:bodyPr>
          <a:p>
            <a:r>
              <a:t>表示图的一种简单的方法是使用一个二维数组，称为</a:t>
            </a:r>
            <a:r>
              <a:rPr>
                <a:solidFill>
                  <a:srgbClr val="FF0000"/>
                </a:solidFill>
              </a:rPr>
              <a:t>邻接矩阵</a:t>
            </a:r>
            <a:r>
              <a:t>(adjacency matrix)表示法。对于每条边</a:t>
            </a:r>
          </a:p>
          <a:p>
            <a:r>
              <a:t>(u，v)，我们置A[u][</a:t>
            </a:r>
            <a:r>
              <a:rPr lang="en-US"/>
              <a:t>v</a:t>
            </a:r>
            <a:r>
              <a:t>]=1；否则，数组的元素就是0。如果边有一个权，那么我们可以置A[u][v]等于</a:t>
            </a:r>
          </a:p>
          <a:p>
            <a:r>
              <a:t>该权，而使用一个很大或者很小的权作为标记表示</a:t>
            </a:r>
            <a:r>
              <a:rPr>
                <a:solidFill>
                  <a:srgbClr val="FF0000"/>
                </a:solidFill>
              </a:rPr>
              <a:t>不存在的边</a:t>
            </a:r>
            <a:r>
              <a:t>。例如，如果我们寻找最便宜的航空路线，</a:t>
            </a:r>
          </a:p>
          <a:p>
            <a:r>
              <a:t>那么我们使用</a:t>
            </a:r>
            <a:r>
              <a:rPr lang="en-US"/>
              <a:t>   </a:t>
            </a:r>
            <a:r>
              <a:t>表示不存在的航线。如果出于某种原因我们寻找最昂贵的航空路线，那么我们可以用</a:t>
            </a:r>
          </a:p>
          <a:p>
            <a:r>
              <a:t>值-</a:t>
            </a:r>
            <a:r>
              <a:rPr lang="en-US"/>
              <a:t>   </a:t>
            </a:r>
            <a:r>
              <a:t>(或者也许使用0)来表示不存在的边。</a:t>
            </a:r>
          </a:p>
        </p:txBody>
      </p:sp>
      <p:sp>
        <p:nvSpPr>
          <p:cNvPr id="4" name="文本框 3"/>
          <p:cNvSpPr txBox="1"/>
          <p:nvPr/>
        </p:nvSpPr>
        <p:spPr>
          <a:xfrm>
            <a:off x="1271270" y="3027045"/>
            <a:ext cx="346075" cy="368300"/>
          </a:xfrm>
          <a:prstGeom prst="rect">
            <a:avLst/>
          </a:prstGeom>
          <a:noFill/>
        </p:spPr>
        <p:txBody>
          <a:bodyPr wrap="none" rtlCol="0" anchor="t">
            <a:spAutoFit/>
          </a:bodyPr>
          <a:p>
            <a:r>
              <a:rPr lang="zh-CN" altLang="en-US">
                <a:latin typeface="Arial" panose="020B0604020202020204" pitchFamily="34" charset="0"/>
                <a:cs typeface="Arial" panose="020B0604020202020204" pitchFamily="34" charset="0"/>
              </a:rPr>
              <a:t>∞</a:t>
            </a:r>
            <a:endParaRPr lang="zh-CN" altLang="en-US">
              <a:latin typeface="Arial" panose="020B0604020202020204" pitchFamily="34" charset="0"/>
              <a:cs typeface="Arial" panose="020B0604020202020204" pitchFamily="34" charset="0"/>
            </a:endParaRPr>
          </a:p>
        </p:txBody>
      </p:sp>
      <p:sp>
        <p:nvSpPr>
          <p:cNvPr id="5" name="文本框 4"/>
          <p:cNvSpPr txBox="1"/>
          <p:nvPr/>
        </p:nvSpPr>
        <p:spPr>
          <a:xfrm>
            <a:off x="2300605" y="2672715"/>
            <a:ext cx="346075" cy="368300"/>
          </a:xfrm>
          <a:prstGeom prst="rect">
            <a:avLst/>
          </a:prstGeom>
          <a:noFill/>
        </p:spPr>
        <p:txBody>
          <a:bodyPr wrap="none" rtlCol="0" anchor="t">
            <a:spAutoFit/>
          </a:bodyPr>
          <a:p>
            <a:r>
              <a:rPr lang="zh-CN" altLang="en-US">
                <a:latin typeface="Arial" panose="020B0604020202020204" pitchFamily="34" charset="0"/>
                <a:cs typeface="Arial" panose="020B0604020202020204" pitchFamily="34" charset="0"/>
              </a:rPr>
              <a:t>∞</a:t>
            </a:r>
            <a:endParaRPr lang="zh-CN" altLang="en-US">
              <a:latin typeface="Arial" panose="020B0604020202020204" pitchFamily="34" charset="0"/>
              <a:cs typeface="Arial" panose="020B0604020202020204" pitchFamily="34" charset="0"/>
            </a:endParaRPr>
          </a:p>
        </p:txBody>
      </p:sp>
    </p:spTree>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a:sym typeface="+mn-ea"/>
              </a:rPr>
              <a:t>9.1.1</a:t>
            </a:r>
            <a:r>
              <a:rPr lang="en-US">
                <a:sym typeface="+mn-ea"/>
              </a:rPr>
              <a:t> </a:t>
            </a:r>
            <a:r>
              <a:rPr>
                <a:sym typeface="+mn-ea"/>
              </a:rPr>
              <a:t>图的表示</a:t>
            </a:r>
            <a:endParaRPr>
              <a:sym typeface="+mn-ea"/>
            </a:endParaRPr>
          </a:p>
        </p:txBody>
      </p:sp>
      <p:sp>
        <p:nvSpPr>
          <p:cNvPr id="3" name="内容占位符 2"/>
          <p:cNvSpPr/>
          <p:nvPr>
            <p:ph idx="1"/>
          </p:nvPr>
        </p:nvSpPr>
        <p:spPr/>
        <p:txBody>
          <a:bodyPr>
            <a:normAutofit/>
          </a:bodyPr>
          <a:p>
            <a:r>
              <a:t>虽然这么表示的优点是非常简单，但是，它的</a:t>
            </a:r>
            <a:r>
              <a:rPr>
                <a:solidFill>
                  <a:srgbClr val="FF0000"/>
                </a:solidFill>
              </a:rPr>
              <a:t>空间需求</a:t>
            </a:r>
            <a:r>
              <a:t>则为</a:t>
            </a:r>
            <a:r>
              <a:rPr>
                <a:latin typeface="宋体" panose="02010600030101010101" pitchFamily="2" charset="-122"/>
                <a:ea typeface="宋体" panose="02010600030101010101" pitchFamily="2" charset="-122"/>
              </a:rPr>
              <a:t>Θ</a:t>
            </a:r>
            <a:r>
              <a:t>(</a:t>
            </a:r>
            <a:r>
              <a:rPr>
                <a:sym typeface="+mn-ea"/>
              </a:rPr>
              <a:t>|</a:t>
            </a:r>
            <a:r>
              <a:t>V|²)，如果图的边不是很多，那么这种</a:t>
            </a:r>
          </a:p>
          <a:p>
            <a:r>
              <a:t>表示的代价就太大了。若图是</a:t>
            </a:r>
            <a:r>
              <a:rPr>
                <a:solidFill>
                  <a:srgbClr val="FF0000"/>
                </a:solidFill>
              </a:rPr>
              <a:t>稠密的</a:t>
            </a:r>
            <a:r>
              <a:t>(dense)：|E|=</a:t>
            </a:r>
            <a:r>
              <a:rPr>
                <a:latin typeface="宋体" panose="02010600030101010101" pitchFamily="2" charset="-122"/>
                <a:ea typeface="宋体" panose="02010600030101010101" pitchFamily="2" charset="-122"/>
                <a:sym typeface="+mn-ea"/>
              </a:rPr>
              <a:t>Θ</a:t>
            </a:r>
            <a:r>
              <a:t>(|V|</a:t>
            </a:r>
            <a:r>
              <a:rPr>
                <a:sym typeface="+mn-ea"/>
              </a:rPr>
              <a:t>²</a:t>
            </a:r>
            <a:r>
              <a:t>)，则</a:t>
            </a:r>
            <a:r>
              <a:rPr>
                <a:solidFill>
                  <a:srgbClr val="FF0000"/>
                </a:solidFill>
              </a:rPr>
              <a:t>邻接矩阵是合适的表示方法</a:t>
            </a:r>
            <a:r>
              <a:t>。不过，</a:t>
            </a:r>
          </a:p>
          <a:p>
            <a:r>
              <a:t>在我们将要看到的大部分应用中，情况并不如此。例如，设用图表示一个街道地图，街道的方向呈曼哈</a:t>
            </a:r>
          </a:p>
          <a:p>
            <a:r>
              <a:t>顿式，其中几乎所有的街道或者南北向，或者东西向。因此，任一路口大致都有四条街道，于是，如果</a:t>
            </a:r>
          </a:p>
          <a:p>
            <a:r>
              <a:t>图是有向图且所有的街道都是双向的，则|E|</a:t>
            </a:r>
            <a:r>
              <a:rPr>
                <a:latin typeface="Arial" panose="020B0604020202020204" pitchFamily="34" charset="0"/>
                <a:cs typeface="Arial" panose="020B0604020202020204" pitchFamily="34" charset="0"/>
              </a:rPr>
              <a:t>≈</a:t>
            </a:r>
            <a:r>
              <a:t>4|V|。如果有3000个路口，那么我们就得到一个3000个顶</a:t>
            </a:r>
          </a:p>
          <a:p>
            <a:r>
              <a:t>点的图，该图有12000条边，它们需要一个大小为9000000的数组。该数组的大部分元素将是0。这从直</a:t>
            </a:r>
          </a:p>
          <a:p>
            <a:r>
              <a:t>观看来很糟，因为我们想要我们的数据结构表示那些实际存在的数据，而不是去表示不存在的数据。</a:t>
            </a:r>
          </a:p>
        </p:txBody>
      </p:sp>
    </p:spTree>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a:sym typeface="+mn-ea"/>
              </a:rPr>
              <a:t>9.1.1</a:t>
            </a:r>
            <a:r>
              <a:rPr lang="en-US">
                <a:sym typeface="+mn-ea"/>
              </a:rPr>
              <a:t> </a:t>
            </a:r>
            <a:r>
              <a:rPr>
                <a:sym typeface="+mn-ea"/>
              </a:rPr>
              <a:t>图的表示</a:t>
            </a:r>
            <a:endParaRPr>
              <a:sym typeface="+mn-ea"/>
            </a:endParaRPr>
          </a:p>
        </p:txBody>
      </p:sp>
      <p:sp>
        <p:nvSpPr>
          <p:cNvPr id="3" name="内容占位符 2"/>
          <p:cNvSpPr/>
          <p:nvPr>
            <p:ph idx="1"/>
          </p:nvPr>
        </p:nvSpPr>
        <p:spPr>
          <a:xfrm>
            <a:off x="838200" y="1478915"/>
            <a:ext cx="10515600" cy="4943475"/>
          </a:xfrm>
        </p:spPr>
        <p:txBody>
          <a:bodyPr>
            <a:normAutofit/>
          </a:bodyPr>
          <a:p>
            <a:r>
              <a:t>如果图不是稠密的，换句话说，如果图是</a:t>
            </a:r>
            <a:r>
              <a:rPr>
                <a:solidFill>
                  <a:srgbClr val="FF0000"/>
                </a:solidFill>
              </a:rPr>
              <a:t>稀疏的</a:t>
            </a:r>
            <a:r>
              <a:t>(sparse)，则更好的解决方法是使用</a:t>
            </a:r>
            <a:r>
              <a:rPr>
                <a:solidFill>
                  <a:srgbClr val="FF0000"/>
                </a:solidFill>
              </a:rPr>
              <a:t>邻接表</a:t>
            </a:r>
            <a:r>
              <a:t>(adjacency </a:t>
            </a:r>
          </a:p>
          <a:p>
            <a:r>
              <a:t>list)表示。对每一个顶点，我们使用一个表存放所有邻接的顶点。此时的空间需求为O(|E|+|V</a:t>
            </a:r>
            <a:r>
              <a:rPr>
                <a:sym typeface="+mn-ea"/>
              </a:rPr>
              <a:t>|</a:t>
            </a:r>
            <a:r>
              <a:t>)。图</a:t>
            </a:r>
          </a:p>
          <a:p>
            <a:r>
              <a:t>9-2最左边的结构只是头单元(header cell)的数组。这种表示方法从图9-2可以清楚地看出。如果边有</a:t>
            </a:r>
          </a:p>
          <a:p>
            <a:r>
              <a:t>权，那么这个附加的信息也可以存储在单元中。</a:t>
            </a:r>
          </a:p>
        </p:txBody>
      </p:sp>
      <p:pic>
        <p:nvPicPr>
          <p:cNvPr id="4" name="图片 3"/>
          <p:cNvPicPr>
            <a:picLocks noChangeAspect="1"/>
          </p:cNvPicPr>
          <p:nvPr/>
        </p:nvPicPr>
        <p:blipFill>
          <a:blip r:embed="rId1"/>
          <a:stretch>
            <a:fillRect/>
          </a:stretch>
        </p:blipFill>
        <p:spPr>
          <a:xfrm>
            <a:off x="3512820" y="3096895"/>
            <a:ext cx="5166360" cy="3305810"/>
          </a:xfrm>
          <a:prstGeom prst="rect">
            <a:avLst/>
          </a:prstGeom>
        </p:spPr>
      </p:pic>
      <p:pic>
        <p:nvPicPr>
          <p:cNvPr id="5" name="图片 4"/>
          <p:cNvPicPr>
            <a:picLocks noChangeAspect="1"/>
          </p:cNvPicPr>
          <p:nvPr/>
        </p:nvPicPr>
        <p:blipFill>
          <a:blip r:embed="rId2"/>
          <a:stretch>
            <a:fillRect/>
          </a:stretch>
        </p:blipFill>
        <p:spPr>
          <a:xfrm>
            <a:off x="4972050" y="6581775"/>
            <a:ext cx="2247900" cy="276225"/>
          </a:xfrm>
          <a:prstGeom prst="rect">
            <a:avLst/>
          </a:prstGeom>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lnSpcReduction="20000"/>
          </a:bodyPr>
          <a:lstStyle/>
          <a:p>
            <a:r>
              <a:rPr lang="zh-CN" dirty="0"/>
              <a:t>例：</a:t>
            </a:r>
            <a:endParaRPr lang="zh-CN" dirty="0"/>
          </a:p>
          <a:p>
            <a:r>
              <a:rPr lang="zh-CN" dirty="0"/>
              <a:t>输入-2，11，-4，13，-5，-2时，答案为20(从A</a:t>
            </a:r>
            <a:r>
              <a:rPr lang="en-US" altLang="zh-CN" baseline="-25000" dirty="0"/>
              <a:t>2</a:t>
            </a:r>
            <a:r>
              <a:rPr lang="zh-CN" dirty="0"/>
              <a:t>到A</a:t>
            </a:r>
            <a:r>
              <a:rPr lang="zh-CN" baseline="-25000" dirty="0"/>
              <a:t>4</a:t>
            </a:r>
            <a:r>
              <a:rPr lang="zh-CN" dirty="0"/>
              <a:t>)。</a:t>
            </a:r>
            <a:endParaRPr lang="zh-CN" dirty="0"/>
          </a:p>
          <a:p>
            <a:endParaRPr lang="zh-CN" dirty="0"/>
          </a:p>
          <a:p>
            <a:r>
              <a:rPr lang="zh-CN" dirty="0"/>
              <a:t>这个问题所以有吸引力，主要是因为存在求解它的很多算法，而这些算法的性能又差异很大。我们将讨</a:t>
            </a:r>
            <a:endParaRPr lang="zh-CN" dirty="0"/>
          </a:p>
          <a:p>
            <a:r>
              <a:rPr lang="zh-CN" dirty="0"/>
              <a:t>论求解该问题的</a:t>
            </a:r>
            <a:r>
              <a:rPr lang="zh-CN" dirty="0">
                <a:solidFill>
                  <a:srgbClr val="FF0000"/>
                </a:solidFill>
              </a:rPr>
              <a:t>四种算法</a:t>
            </a:r>
            <a:r>
              <a:rPr lang="zh-CN" dirty="0"/>
              <a:t>。这四种算法在某台计算机上(究竟是哪一台具体的计算机是不重要的)的运行</a:t>
            </a:r>
            <a:endParaRPr lang="zh-CN" dirty="0"/>
          </a:p>
          <a:p>
            <a:r>
              <a:rPr lang="zh-CN" dirty="0"/>
              <a:t>时间在图2-2给出。</a:t>
            </a:r>
            <a:endParaRPr lang="zh-CN" dirty="0"/>
          </a:p>
        </p:txBody>
      </p:sp>
      <p:sp>
        <p:nvSpPr>
          <p:cNvPr id="2" name="标题 1"/>
          <p:cNvSpPr>
            <a:spLocks noGrp="1"/>
          </p:cNvSpPr>
          <p:nvPr>
            <p:ph type="title"/>
          </p:nvPr>
        </p:nvSpPr>
        <p:spPr/>
        <p:txBody>
          <a:bodyPr/>
          <a:lstStyle/>
          <a:p>
            <a:r>
              <a:rPr dirty="0"/>
              <a:t>2.3 要分析的问题</a:t>
            </a:r>
            <a:endParaRPr dirty="0"/>
          </a:p>
        </p:txBody>
      </p:sp>
      <p:pic>
        <p:nvPicPr>
          <p:cNvPr id="4" name="图片 3"/>
          <p:cNvPicPr>
            <a:picLocks noChangeAspect="1"/>
          </p:cNvPicPr>
          <p:nvPr/>
        </p:nvPicPr>
        <p:blipFill>
          <a:blip r:embed="rId1"/>
          <a:stretch>
            <a:fillRect/>
          </a:stretch>
        </p:blipFill>
        <p:spPr>
          <a:xfrm>
            <a:off x="3434080" y="3942080"/>
            <a:ext cx="5324475" cy="2133600"/>
          </a:xfrm>
          <a:prstGeom prst="rect">
            <a:avLst/>
          </a:prstGeom>
        </p:spPr>
      </p:pic>
    </p:spTree>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a:sym typeface="+mn-ea"/>
              </a:rPr>
              <a:t>9.1.1</a:t>
            </a:r>
            <a:r>
              <a:rPr lang="en-US">
                <a:sym typeface="+mn-ea"/>
              </a:rPr>
              <a:t> </a:t>
            </a:r>
            <a:r>
              <a:rPr>
                <a:sym typeface="+mn-ea"/>
              </a:rPr>
              <a:t>图的表示</a:t>
            </a:r>
            <a:endParaRPr>
              <a:sym typeface="+mn-ea"/>
            </a:endParaRPr>
          </a:p>
        </p:txBody>
      </p:sp>
      <p:sp>
        <p:nvSpPr>
          <p:cNvPr id="3" name="内容占位符 2"/>
          <p:cNvSpPr/>
          <p:nvPr>
            <p:ph idx="1"/>
          </p:nvPr>
        </p:nvSpPr>
        <p:spPr/>
        <p:txBody>
          <a:bodyPr>
            <a:normAutofit/>
          </a:bodyPr>
          <a:p>
            <a:r>
              <a:rPr>
                <a:solidFill>
                  <a:srgbClr val="FF0000"/>
                </a:solidFill>
              </a:rPr>
              <a:t>邻接表</a:t>
            </a:r>
            <a:r>
              <a:t>是表示</a:t>
            </a:r>
            <a:r>
              <a:rPr>
                <a:solidFill>
                  <a:srgbClr val="FF0000"/>
                </a:solidFill>
              </a:rPr>
              <a:t>图的标准方法</a:t>
            </a:r>
            <a:r>
              <a:t>。无向图可以类似地表示；每条边(u，v)出现在两个表中，因此空间的使用</a:t>
            </a:r>
          </a:p>
          <a:p>
            <a:r>
              <a:t>基本上是双倍的。在图论算法中通常需要找出与某个给定顶点v邻接的所有的顶点。而这可以通过简单</a:t>
            </a:r>
          </a:p>
          <a:p>
            <a:r>
              <a:t>地扫描相应的邻接表来完成，所用时间与这些顶点的个数成正比。</a:t>
            </a:r>
          </a:p>
          <a:p/>
          <a:p>
            <a:r>
              <a:t>在大部分实际应用中顶点都有名字而不是数字，这些名字在编译时是未知的。由于我们不能通过未知名</a:t>
            </a:r>
          </a:p>
          <a:p>
            <a:r>
              <a:t>字为一个数组做索引，因此我们必须提供从名字到数字的映射。完成这项工作最容易的方法是使用散列</a:t>
            </a:r>
          </a:p>
          <a:p>
            <a:r>
              <a:t>表，在该散列表中我们对每个顶点存储一个名字以及一个范围在1到|</a:t>
            </a:r>
            <a:r>
              <a:rPr lang="en-US"/>
              <a:t>V</a:t>
            </a:r>
            <a:r>
              <a:t>|之间的</a:t>
            </a:r>
            <a:r>
              <a:rPr>
                <a:solidFill>
                  <a:srgbClr val="FF0000"/>
                </a:solidFill>
              </a:rPr>
              <a:t>内部编号</a:t>
            </a:r>
            <a:r>
              <a:t>。这些编号在图</a:t>
            </a:r>
          </a:p>
          <a:p>
            <a:r>
              <a:t>被读入的时候指定。指定的第一个数是1。在每条边被输</a:t>
            </a:r>
            <a:r>
              <a:rPr lang="zh-CN">
                <a:sym typeface="+mn-ea"/>
              </a:rPr>
              <a:t>入</a:t>
            </a:r>
            <a:r>
              <a:t>时，我们检查是否它的两个顶点都已经指定</a:t>
            </a:r>
          </a:p>
          <a:p>
            <a:r>
              <a:t>了一个数，检查的方法是看是否顶点在散列表中。如果在，那么我们就使用这个内部编号，否则，我们</a:t>
            </a:r>
          </a:p>
          <a:p>
            <a:r>
              <a:t>将下一个可用的编号分配给该顶点并把该顶点的名字和对应的编号插</a:t>
            </a:r>
            <a:r>
              <a:rPr lang="zh-CN">
                <a:sym typeface="+mn-ea"/>
              </a:rPr>
              <a:t>入</a:t>
            </a:r>
            <a:r>
              <a:t>到散列表中。</a:t>
            </a:r>
          </a:p>
        </p:txBody>
      </p:sp>
    </p:spTree>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a:sym typeface="+mn-ea"/>
              </a:rPr>
              <a:t>9.1.1</a:t>
            </a:r>
            <a:r>
              <a:rPr lang="en-US">
                <a:sym typeface="+mn-ea"/>
              </a:rPr>
              <a:t> </a:t>
            </a:r>
            <a:r>
              <a:rPr>
                <a:sym typeface="+mn-ea"/>
              </a:rPr>
              <a:t>图的表示</a:t>
            </a:r>
            <a:endParaRPr>
              <a:sym typeface="+mn-ea"/>
            </a:endParaRPr>
          </a:p>
        </p:txBody>
      </p:sp>
      <p:sp>
        <p:nvSpPr>
          <p:cNvPr id="3" name="内容占位符 2"/>
          <p:cNvSpPr/>
          <p:nvPr>
            <p:ph idx="1"/>
          </p:nvPr>
        </p:nvSpPr>
        <p:spPr/>
        <p:txBody>
          <a:bodyPr>
            <a:normAutofit/>
          </a:bodyPr>
          <a:p>
            <a:r>
              <a:t>经过这样的变换，所有的图论算法都将只</a:t>
            </a:r>
            <a:r>
              <a:rPr>
                <a:solidFill>
                  <a:srgbClr val="FF0000"/>
                </a:solidFill>
              </a:rPr>
              <a:t>使用内部编号</a:t>
            </a:r>
            <a:r>
              <a:t>。由于最终我们还是要输出顶点的名字而不是这</a:t>
            </a:r>
          </a:p>
          <a:p>
            <a:r>
              <a:t>些内部编号，因此对于每一个内部编号我们必须记录相应的顶点名字。一种记录方法是使用字符串数组。</a:t>
            </a:r>
          </a:p>
          <a:p>
            <a:r>
              <a:t>如果顶点名字长，那就要花费大量的空间，因为顶点的名字要存两次。另一种方法是保留一个指向散列</a:t>
            </a:r>
          </a:p>
          <a:p>
            <a:r>
              <a:t>表内的指针数组，这种方法的代价是稍微损失散列表ADT的纯洁性(散列表的元素就不是通过基本的散列</a:t>
            </a:r>
          </a:p>
          <a:p>
            <a:r>
              <a:t>表操作来访问了) 。</a:t>
            </a:r>
          </a:p>
          <a:p/>
          <a:p>
            <a:r>
              <a:t>本章中的代码将尽可能使用ADT的伪代码。我们这么做将节省空间，当然，也使得算法的运算表达式更</a:t>
            </a:r>
          </a:p>
          <a:p>
            <a:r>
              <a:t>清晰。</a:t>
            </a:r>
          </a:p>
        </p:txBody>
      </p:sp>
    </p:spTree>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a:sym typeface="+mn-ea"/>
              </a:rPr>
              <a:t>9.2</a:t>
            </a:r>
            <a:r>
              <a:rPr lang="en-US">
                <a:sym typeface="+mn-ea"/>
              </a:rPr>
              <a:t> </a:t>
            </a:r>
            <a:r>
              <a:rPr>
                <a:sym typeface="+mn-ea"/>
              </a:rPr>
              <a:t>拓扑排序</a:t>
            </a:r>
            <a:endParaRPr>
              <a:sym typeface="+mn-ea"/>
            </a:endParaRPr>
          </a:p>
        </p:txBody>
      </p:sp>
      <p:sp>
        <p:nvSpPr>
          <p:cNvPr id="3" name="内容占位符 2"/>
          <p:cNvSpPr/>
          <p:nvPr>
            <p:ph idx="1"/>
          </p:nvPr>
        </p:nvSpPr>
        <p:spPr/>
        <p:txBody>
          <a:bodyPr>
            <a:normAutofit/>
          </a:bodyPr>
          <a:p>
            <a:r>
              <a:rPr>
                <a:solidFill>
                  <a:srgbClr val="FF0000"/>
                </a:solidFill>
              </a:rPr>
              <a:t>拓扑排序</a:t>
            </a:r>
            <a:r>
              <a:t>是对</a:t>
            </a:r>
            <a:r>
              <a:rPr>
                <a:solidFill>
                  <a:srgbClr val="FF0000"/>
                </a:solidFill>
              </a:rPr>
              <a:t>有向无圈图</a:t>
            </a:r>
            <a:r>
              <a:t>的顶点的一种排序，它使得如果存在一条从</a:t>
            </a:r>
            <a:r>
              <a:rPr lang="en-US"/>
              <a:t>v</a:t>
            </a:r>
            <a:r>
              <a:rPr lang="en-US" baseline="-25000"/>
              <a:t>i</a:t>
            </a:r>
            <a:r>
              <a:t>到</a:t>
            </a:r>
            <a:r>
              <a:rPr lang="en-US"/>
              <a:t>v</a:t>
            </a:r>
            <a:r>
              <a:rPr lang="en-US" baseline="-25000"/>
              <a:t>j</a:t>
            </a:r>
            <a:r>
              <a:t>的路径，那么在排序中</a:t>
            </a:r>
            <a:r>
              <a:rPr lang="en-US"/>
              <a:t>v</a:t>
            </a:r>
            <a:r>
              <a:rPr lang="en-US" baseline="-25000"/>
              <a:t>j</a:t>
            </a:r>
            <a:r>
              <a:t>出</a:t>
            </a:r>
          </a:p>
          <a:p>
            <a:r>
              <a:t>现在</a:t>
            </a:r>
            <a:r>
              <a:rPr lang="en-US"/>
              <a:t>v</a:t>
            </a:r>
            <a:r>
              <a:rPr lang="en-US" baseline="-25000"/>
              <a:t>i</a:t>
            </a:r>
            <a:r>
              <a:t>的后面。在图9-3中的图表示迈阿密州立大学的课程结构。有向边(v，w)表明课程</a:t>
            </a:r>
            <a:r>
              <a:rPr lang="en-US"/>
              <a:t>v</a:t>
            </a:r>
            <a:r>
              <a:t>必须在课程w</a:t>
            </a:r>
          </a:p>
          <a:p>
            <a:r>
              <a:t>选修前修完。这些课程的拓扑排序不会破坏课程结构要求的任意课程序列。</a:t>
            </a:r>
          </a:p>
          <a:p/>
        </p:txBody>
      </p:sp>
      <p:pic>
        <p:nvPicPr>
          <p:cNvPr id="4" name="图片 3"/>
          <p:cNvPicPr>
            <a:picLocks noChangeAspect="1"/>
          </p:cNvPicPr>
          <p:nvPr/>
        </p:nvPicPr>
        <p:blipFill>
          <a:blip r:embed="rId1"/>
          <a:stretch>
            <a:fillRect/>
          </a:stretch>
        </p:blipFill>
        <p:spPr>
          <a:xfrm>
            <a:off x="3695700" y="2848610"/>
            <a:ext cx="4800600" cy="3276600"/>
          </a:xfrm>
          <a:prstGeom prst="rect">
            <a:avLst/>
          </a:prstGeom>
        </p:spPr>
      </p:pic>
      <p:pic>
        <p:nvPicPr>
          <p:cNvPr id="5" name="图片 4"/>
          <p:cNvPicPr>
            <a:picLocks noChangeAspect="1"/>
          </p:cNvPicPr>
          <p:nvPr/>
        </p:nvPicPr>
        <p:blipFill>
          <a:blip r:embed="rId2"/>
          <a:stretch>
            <a:fillRect/>
          </a:stretch>
        </p:blipFill>
        <p:spPr>
          <a:xfrm>
            <a:off x="4747895" y="6263640"/>
            <a:ext cx="2695575" cy="342900"/>
          </a:xfrm>
          <a:prstGeom prst="rect">
            <a:avLst/>
          </a:prstGeom>
        </p:spPr>
      </p:pic>
    </p:spTree>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a:sym typeface="+mn-ea"/>
              </a:rPr>
              <a:t>9.2</a:t>
            </a:r>
            <a:r>
              <a:rPr lang="en-US">
                <a:sym typeface="+mn-ea"/>
              </a:rPr>
              <a:t> </a:t>
            </a:r>
            <a:r>
              <a:rPr>
                <a:sym typeface="+mn-ea"/>
              </a:rPr>
              <a:t>拓扑排序</a:t>
            </a:r>
            <a:endParaRPr>
              <a:sym typeface="+mn-ea"/>
            </a:endParaRPr>
          </a:p>
        </p:txBody>
      </p:sp>
      <p:sp>
        <p:nvSpPr>
          <p:cNvPr id="3" name="内容占位符 2"/>
          <p:cNvSpPr/>
          <p:nvPr>
            <p:ph idx="1"/>
          </p:nvPr>
        </p:nvSpPr>
        <p:spPr/>
        <p:txBody>
          <a:bodyPr>
            <a:normAutofit/>
          </a:bodyPr>
          <a:p>
            <a:r>
              <a:t>显然，如果图含有圈，那么拓扑排序是不可能的，因为对于圈上的两个顶点</a:t>
            </a:r>
            <a:r>
              <a:rPr lang="en-US"/>
              <a:t>v</a:t>
            </a:r>
            <a:r>
              <a:t>和w，</a:t>
            </a:r>
            <a:r>
              <a:rPr lang="en-US"/>
              <a:t>v</a:t>
            </a:r>
            <a:r>
              <a:t>先于w同时w又先于v。</a:t>
            </a:r>
          </a:p>
          <a:p>
            <a:r>
              <a:t>此外，</a:t>
            </a:r>
            <a:r>
              <a:rPr>
                <a:solidFill>
                  <a:srgbClr val="FF0000"/>
                </a:solidFill>
              </a:rPr>
              <a:t>排序不必是惟一的；任何合理的排序都是可以的</a:t>
            </a:r>
            <a:r>
              <a:t>。在图9-4中，</a:t>
            </a:r>
            <a:r>
              <a:rPr lang="en-US"/>
              <a:t>v</a:t>
            </a:r>
            <a:r>
              <a:rPr lang="en-US" baseline="-25000"/>
              <a:t>1</a:t>
            </a:r>
            <a:r>
              <a:t>，v</a:t>
            </a:r>
            <a:r>
              <a:rPr baseline="-25000"/>
              <a:t>2</a:t>
            </a:r>
            <a:r>
              <a:t>，</a:t>
            </a:r>
            <a:r>
              <a:rPr lang="en-US"/>
              <a:t>v</a:t>
            </a:r>
            <a:r>
              <a:rPr lang="en-US" baseline="-25000"/>
              <a:t>5</a:t>
            </a:r>
            <a:r>
              <a:t>，v</a:t>
            </a:r>
            <a:r>
              <a:rPr baseline="-25000"/>
              <a:t>4</a:t>
            </a:r>
            <a:r>
              <a:t>，</a:t>
            </a:r>
            <a:r>
              <a:rPr lang="en-US"/>
              <a:t>v</a:t>
            </a:r>
            <a:r>
              <a:rPr baseline="-25000"/>
              <a:t>3</a:t>
            </a:r>
            <a:r>
              <a:t>，</a:t>
            </a:r>
            <a:r>
              <a:rPr lang="en-US"/>
              <a:t>v</a:t>
            </a:r>
            <a:r>
              <a:rPr baseline="-25000"/>
              <a:t>7</a:t>
            </a:r>
            <a:r>
              <a:t>，</a:t>
            </a:r>
            <a:r>
              <a:rPr lang="en-US"/>
              <a:t>v</a:t>
            </a:r>
            <a:r>
              <a:rPr baseline="-25000"/>
              <a:t>6</a:t>
            </a:r>
            <a:r>
              <a:t>和</a:t>
            </a:r>
            <a:r>
              <a:rPr lang="en-US"/>
              <a:t>v</a:t>
            </a:r>
            <a:r>
              <a:rPr lang="en-US" baseline="-25000"/>
              <a:t>1</a:t>
            </a:r>
            <a:r>
              <a:t>，</a:t>
            </a:r>
          </a:p>
          <a:p>
            <a:r>
              <a:t>v</a:t>
            </a:r>
            <a:r>
              <a:rPr baseline="-25000"/>
              <a:t>2</a:t>
            </a:r>
            <a:r>
              <a:t>，</a:t>
            </a:r>
            <a:r>
              <a:rPr lang="en-US"/>
              <a:t>v</a:t>
            </a:r>
            <a:r>
              <a:rPr baseline="-25000"/>
              <a:t>5</a:t>
            </a:r>
            <a:r>
              <a:t>，</a:t>
            </a:r>
            <a:r>
              <a:rPr lang="en-US"/>
              <a:t>v</a:t>
            </a:r>
            <a:r>
              <a:rPr baseline="-25000"/>
              <a:t>4</a:t>
            </a:r>
            <a:r>
              <a:t>，</a:t>
            </a:r>
            <a:r>
              <a:rPr lang="en-US"/>
              <a:t>v</a:t>
            </a:r>
            <a:r>
              <a:rPr baseline="-25000"/>
              <a:t>7</a:t>
            </a:r>
            <a:r>
              <a:t>，v</a:t>
            </a:r>
            <a:r>
              <a:rPr baseline="-25000"/>
              <a:t>3</a:t>
            </a:r>
            <a:r>
              <a:t>，</a:t>
            </a:r>
            <a:r>
              <a:rPr lang="en-US"/>
              <a:t>v</a:t>
            </a:r>
            <a:r>
              <a:rPr baseline="-25000"/>
              <a:t>6</a:t>
            </a:r>
            <a:r>
              <a:t>两个都是拓扑排序。</a:t>
            </a:r>
          </a:p>
        </p:txBody>
      </p:sp>
      <p:pic>
        <p:nvPicPr>
          <p:cNvPr id="6" name="图片 5"/>
          <p:cNvPicPr>
            <a:picLocks noChangeAspect="1"/>
          </p:cNvPicPr>
          <p:nvPr/>
        </p:nvPicPr>
        <p:blipFill>
          <a:blip r:embed="rId1"/>
          <a:stretch>
            <a:fillRect/>
          </a:stretch>
        </p:blipFill>
        <p:spPr>
          <a:xfrm>
            <a:off x="4352925" y="3112135"/>
            <a:ext cx="3486150" cy="2552700"/>
          </a:xfrm>
          <a:prstGeom prst="rect">
            <a:avLst/>
          </a:prstGeom>
        </p:spPr>
      </p:pic>
    </p:spTree>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a:sym typeface="+mn-ea"/>
              </a:rPr>
              <a:t>9.2</a:t>
            </a:r>
            <a:r>
              <a:rPr lang="en-US">
                <a:sym typeface="+mn-ea"/>
              </a:rPr>
              <a:t> </a:t>
            </a:r>
            <a:r>
              <a:rPr>
                <a:sym typeface="+mn-ea"/>
              </a:rPr>
              <a:t>拓扑排序</a:t>
            </a:r>
            <a:endParaRPr>
              <a:sym typeface="+mn-ea"/>
            </a:endParaRPr>
          </a:p>
        </p:txBody>
      </p:sp>
      <p:sp>
        <p:nvSpPr>
          <p:cNvPr id="3" name="内容占位符 2"/>
          <p:cNvSpPr/>
          <p:nvPr>
            <p:ph idx="1"/>
          </p:nvPr>
        </p:nvSpPr>
        <p:spPr/>
        <p:txBody>
          <a:bodyPr>
            <a:normAutofit/>
          </a:bodyPr>
          <a:p>
            <a:r>
              <a:t>一个简单的求拓扑排序的算法是先找出任意一个</a:t>
            </a:r>
            <a:r>
              <a:rPr>
                <a:solidFill>
                  <a:srgbClr val="FF0000"/>
                </a:solidFill>
              </a:rPr>
              <a:t>没有</a:t>
            </a:r>
            <a:r>
              <a:rPr lang="zh-CN">
                <a:solidFill>
                  <a:srgbClr val="FF0000"/>
                </a:solidFill>
                <a:sym typeface="+mn-ea"/>
              </a:rPr>
              <a:t>入</a:t>
            </a:r>
            <a:r>
              <a:rPr>
                <a:solidFill>
                  <a:srgbClr val="FF0000"/>
                </a:solidFill>
              </a:rPr>
              <a:t>边</a:t>
            </a:r>
            <a:r>
              <a:t>的顶点。然后我们显示出该顶点，并将它和它</a:t>
            </a:r>
          </a:p>
          <a:p>
            <a:r>
              <a:t>的边一起从图中删除。然后，我们对图的其余部分应用同样的方法处理。为了将上述方法形式化，我们</a:t>
            </a:r>
          </a:p>
          <a:p>
            <a:r>
              <a:t>把顶点v的</a:t>
            </a:r>
            <a:r>
              <a:rPr lang="zh-CN">
                <a:solidFill>
                  <a:srgbClr val="FF0000"/>
                </a:solidFill>
                <a:sym typeface="+mn-ea"/>
              </a:rPr>
              <a:t>入</a:t>
            </a:r>
            <a:r>
              <a:rPr>
                <a:solidFill>
                  <a:srgbClr val="FF0000"/>
                </a:solidFill>
              </a:rPr>
              <a:t>度</a:t>
            </a:r>
            <a:r>
              <a:t>(indegree)</a:t>
            </a:r>
            <a:r>
              <a:rPr>
                <a:solidFill>
                  <a:srgbClr val="FF0000"/>
                </a:solidFill>
              </a:rPr>
              <a:t>定义为边(u，v)的条数</a:t>
            </a:r>
            <a:r>
              <a:t>。我们计算图中所有顶点的</a:t>
            </a:r>
            <a:r>
              <a:rPr lang="zh-CN">
                <a:sym typeface="+mn-ea"/>
              </a:rPr>
              <a:t>入</a:t>
            </a:r>
            <a:r>
              <a:t>度。假设Indegree数</a:t>
            </a:r>
          </a:p>
          <a:p>
            <a:r>
              <a:t>组被初始化且图被读</a:t>
            </a:r>
            <a:r>
              <a:rPr lang="zh-CN">
                <a:sym typeface="+mn-ea"/>
              </a:rPr>
              <a:t>入</a:t>
            </a:r>
            <a:r>
              <a:t>一个邻接表中，则此时我们可以应用图9-5中的算法生成一个拓扑排序。</a:t>
            </a:r>
          </a:p>
        </p:txBody>
      </p:sp>
    </p:spTree>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a:sym typeface="+mn-ea"/>
              </a:rPr>
              <a:t>9.2</a:t>
            </a:r>
            <a:r>
              <a:rPr lang="en-US">
                <a:sym typeface="+mn-ea"/>
              </a:rPr>
              <a:t> </a:t>
            </a:r>
            <a:r>
              <a:rPr>
                <a:sym typeface="+mn-ea"/>
              </a:rPr>
              <a:t>拓扑排序</a:t>
            </a:r>
            <a:endParaRPr>
              <a:sym typeface="+mn-ea"/>
            </a:endParaRPr>
          </a:p>
        </p:txBody>
      </p:sp>
      <p:pic>
        <p:nvPicPr>
          <p:cNvPr id="6" name="图片 5"/>
          <p:cNvPicPr>
            <a:picLocks noChangeAspect="1"/>
          </p:cNvPicPr>
          <p:nvPr/>
        </p:nvPicPr>
        <p:blipFill>
          <a:blip r:embed="rId1"/>
          <a:stretch>
            <a:fillRect/>
          </a:stretch>
        </p:blipFill>
        <p:spPr>
          <a:xfrm>
            <a:off x="3557270" y="1766570"/>
            <a:ext cx="5076825" cy="3324225"/>
          </a:xfrm>
          <a:prstGeom prst="rect">
            <a:avLst/>
          </a:prstGeom>
        </p:spPr>
      </p:pic>
      <p:pic>
        <p:nvPicPr>
          <p:cNvPr id="4" name="内容占位符 3"/>
          <p:cNvPicPr>
            <a:picLocks noChangeAspect="1"/>
          </p:cNvPicPr>
          <p:nvPr>
            <p:ph idx="1"/>
          </p:nvPr>
        </p:nvPicPr>
        <p:blipFill>
          <a:blip r:embed="rId2"/>
          <a:stretch>
            <a:fillRect/>
          </a:stretch>
        </p:blipFill>
        <p:spPr>
          <a:xfrm>
            <a:off x="4373245" y="5427980"/>
            <a:ext cx="2428875" cy="304800"/>
          </a:xfrm>
          <a:prstGeom prst="rect">
            <a:avLst/>
          </a:prstGeom>
        </p:spPr>
      </p:pic>
    </p:spTree>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a:sym typeface="+mn-ea"/>
              </a:rPr>
              <a:t>9.2</a:t>
            </a:r>
            <a:r>
              <a:rPr lang="en-US">
                <a:sym typeface="+mn-ea"/>
              </a:rPr>
              <a:t> </a:t>
            </a:r>
            <a:r>
              <a:rPr>
                <a:sym typeface="+mn-ea"/>
              </a:rPr>
              <a:t>拓扑排序</a:t>
            </a:r>
            <a:endParaRPr>
              <a:sym typeface="+mn-ea"/>
            </a:endParaRPr>
          </a:p>
        </p:txBody>
      </p:sp>
      <p:sp>
        <p:nvSpPr>
          <p:cNvPr id="5" name="内容占位符 4"/>
          <p:cNvSpPr/>
          <p:nvPr>
            <p:ph idx="1"/>
          </p:nvPr>
        </p:nvSpPr>
        <p:spPr/>
        <p:txBody>
          <a:bodyPr/>
          <a:p>
            <a:r>
              <a:rPr lang="zh-CN" altLang="en-US"/>
              <a:t>函数FindNewVertexOfIndegreeZero扫描Indegree数组，寻找一个尚未被分配拓扑编号的</a:t>
            </a:r>
            <a:r>
              <a:rPr lang="zh-CN">
                <a:sym typeface="+mn-ea"/>
              </a:rPr>
              <a:t>入</a:t>
            </a:r>
            <a:r>
              <a:rPr lang="zh-CN" altLang="en-US"/>
              <a:t>度为0的顶点。</a:t>
            </a:r>
            <a:endParaRPr lang="zh-CN" altLang="en-US"/>
          </a:p>
          <a:p>
            <a:r>
              <a:rPr lang="zh-CN" altLang="en-US"/>
              <a:t>如果这样的顶点不存在，那么它返回NotAVertex；这就意味着该图有圈。</a:t>
            </a:r>
            <a:endParaRPr lang="zh-CN" altLang="en-US"/>
          </a:p>
          <a:p>
            <a:endParaRPr lang="zh-CN" altLang="en-US"/>
          </a:p>
          <a:p>
            <a:r>
              <a:rPr lang="zh-CN" altLang="en-US"/>
              <a:t>因为FindNewVertexOfIndegreeZero是对Indegree数组的一个简单的顺序扫描，所以每次对它的调用都</a:t>
            </a:r>
            <a:endParaRPr lang="zh-CN" altLang="en-US"/>
          </a:p>
          <a:p>
            <a:r>
              <a:rPr lang="zh-CN" altLang="en-US"/>
              <a:t>花费</a:t>
            </a:r>
            <a:r>
              <a:rPr lang="zh-CN" altLang="en-US" b="1"/>
              <a:t>O</a:t>
            </a:r>
            <a:r>
              <a:rPr lang="zh-CN" altLang="en-US"/>
              <a:t>(</a:t>
            </a:r>
            <a:r>
              <a:rPr>
                <a:sym typeface="+mn-ea"/>
              </a:rPr>
              <a:t>|V</a:t>
            </a:r>
            <a:r>
              <a:rPr>
                <a:sym typeface="+mn-ea"/>
              </a:rPr>
              <a:t>|</a:t>
            </a:r>
            <a:r>
              <a:rPr lang="zh-CN" altLang="en-US"/>
              <a:t>)时间。由于有</a:t>
            </a:r>
            <a:r>
              <a:rPr>
                <a:sym typeface="+mn-ea"/>
              </a:rPr>
              <a:t>|V</a:t>
            </a:r>
            <a:r>
              <a:rPr>
                <a:sym typeface="+mn-ea"/>
              </a:rPr>
              <a:t>|</a:t>
            </a:r>
            <a:r>
              <a:rPr lang="zh-CN" altLang="en-US"/>
              <a:t>次这样的调用，因此该算法的运行时间为</a:t>
            </a:r>
            <a:r>
              <a:rPr lang="zh-CN" altLang="en-US" b="1"/>
              <a:t>O</a:t>
            </a:r>
            <a:r>
              <a:rPr lang="zh-CN" altLang="en-US"/>
              <a:t>(|V|²)。</a:t>
            </a:r>
            <a:endParaRPr lang="zh-CN" altLang="en-US"/>
          </a:p>
          <a:p>
            <a:endParaRPr lang="zh-CN" altLang="en-US"/>
          </a:p>
          <a:p>
            <a:r>
              <a:rPr lang="zh-CN" altLang="en-US"/>
              <a:t>通过更仔细地注意该数据结构我们可以做得更好。运行时间长的原因在于对Indegree数组的顺序扫描。</a:t>
            </a:r>
            <a:endParaRPr lang="zh-CN" altLang="en-US"/>
          </a:p>
          <a:p>
            <a:r>
              <a:rPr lang="zh-CN" altLang="en-US"/>
              <a:t>如果图是稀疏的，那么在每次迭代期间只有一些顶点的入度被更新。然而，虽然只有一小部分发生变化，</a:t>
            </a:r>
            <a:endParaRPr lang="zh-CN" altLang="en-US"/>
          </a:p>
          <a:p>
            <a:r>
              <a:rPr lang="zh-CN" altLang="en-US"/>
              <a:t>但</a:t>
            </a:r>
            <a:r>
              <a:rPr lang="zh-CN" altLang="en-US">
                <a:solidFill>
                  <a:srgbClr val="FF0000"/>
                </a:solidFill>
              </a:rPr>
              <a:t>在搜索入度为0的顶点时我们(潜在地)查看了所有的顶点</a:t>
            </a:r>
            <a:r>
              <a:rPr lang="zh-CN" altLang="en-US"/>
              <a:t>。</a:t>
            </a:r>
            <a:endParaRPr lang="zh-CN" altLang="en-US"/>
          </a:p>
        </p:txBody>
      </p:sp>
    </p:spTree>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a:sym typeface="+mn-ea"/>
              </a:rPr>
              <a:t>9.2</a:t>
            </a:r>
            <a:r>
              <a:rPr lang="en-US">
                <a:sym typeface="+mn-ea"/>
              </a:rPr>
              <a:t> </a:t>
            </a:r>
            <a:r>
              <a:rPr>
                <a:sym typeface="+mn-ea"/>
              </a:rPr>
              <a:t>拓扑排序</a:t>
            </a:r>
            <a:endParaRPr>
              <a:sym typeface="+mn-ea"/>
            </a:endParaRPr>
          </a:p>
        </p:txBody>
      </p:sp>
      <p:sp>
        <p:nvSpPr>
          <p:cNvPr id="5" name="内容占位符 4"/>
          <p:cNvSpPr/>
          <p:nvPr>
            <p:ph idx="1"/>
          </p:nvPr>
        </p:nvSpPr>
        <p:spPr/>
        <p:txBody>
          <a:bodyPr>
            <a:normAutofit/>
          </a:bodyPr>
          <a:p>
            <a:r>
              <a:rPr lang="zh-CN" altLang="en-US"/>
              <a:t>我们可以通过将所有(未分配拓扑编号)入度为0的顶点放在</a:t>
            </a:r>
            <a:r>
              <a:rPr lang="zh-CN" altLang="en-US">
                <a:solidFill>
                  <a:srgbClr val="FF0000"/>
                </a:solidFill>
              </a:rPr>
              <a:t>一个特殊的盒子</a:t>
            </a:r>
            <a:r>
              <a:rPr lang="zh-CN" altLang="en-US"/>
              <a:t>中而避免这种无效的劳动。</a:t>
            </a:r>
            <a:endParaRPr lang="zh-CN" altLang="en-US"/>
          </a:p>
          <a:p>
            <a:r>
              <a:rPr lang="zh-CN" altLang="en-US"/>
              <a:t>此时FindNewVertexOfIndegreeZero函数返回(并删除)盒子中的任一顶点。当我们降低这些邻接顶点的</a:t>
            </a:r>
            <a:endParaRPr lang="zh-CN" altLang="en-US"/>
          </a:p>
          <a:p>
            <a:r>
              <a:rPr lang="zh-CN">
                <a:sym typeface="+mn-ea"/>
              </a:rPr>
              <a:t>入</a:t>
            </a:r>
            <a:r>
              <a:rPr lang="zh-CN" altLang="en-US"/>
              <a:t>度时，检查每一个顶点并在它的入度降为0时把它放入盒子中。</a:t>
            </a:r>
            <a:endParaRPr lang="zh-CN" altLang="en-US"/>
          </a:p>
          <a:p>
            <a:endParaRPr lang="zh-CN" altLang="en-US"/>
          </a:p>
          <a:p>
            <a:r>
              <a:rPr lang="zh-CN" altLang="en-US"/>
              <a:t>为实现这个盒子，我们可以使用一个栈或队列。首先，对每一个顶点计算它的</a:t>
            </a:r>
            <a:r>
              <a:rPr lang="zh-CN">
                <a:sym typeface="+mn-ea"/>
              </a:rPr>
              <a:t>入</a:t>
            </a:r>
            <a:r>
              <a:rPr lang="zh-CN" altLang="en-US"/>
              <a:t>度。然后，将所有入度</a:t>
            </a:r>
            <a:endParaRPr lang="zh-CN" altLang="en-US"/>
          </a:p>
          <a:p>
            <a:r>
              <a:rPr lang="zh-CN" altLang="en-US"/>
              <a:t>为0的顶点放入一个初始为空的队列中。当队列不空时，删除一个顶点v，并将与v邻接的所有的顶点的</a:t>
            </a:r>
            <a:endParaRPr lang="zh-CN" altLang="en-US"/>
          </a:p>
          <a:p>
            <a:r>
              <a:rPr lang="zh-CN">
                <a:sym typeface="+mn-ea"/>
              </a:rPr>
              <a:t>入</a:t>
            </a:r>
            <a:r>
              <a:rPr lang="zh-CN" altLang="en-US"/>
              <a:t>度减1。只要一个顶点的入度降为0，就把该顶点放</a:t>
            </a:r>
            <a:r>
              <a:rPr lang="zh-CN">
                <a:sym typeface="+mn-ea"/>
              </a:rPr>
              <a:t>入</a:t>
            </a:r>
            <a:r>
              <a:rPr lang="zh-CN" altLang="en-US"/>
              <a:t>队列中。此时，拓扑排序就是顶点出队的顺序。</a:t>
            </a:r>
            <a:endParaRPr lang="zh-CN" altLang="en-US"/>
          </a:p>
          <a:p>
            <a:r>
              <a:rPr lang="zh-CN" altLang="en-US"/>
              <a:t>图9-6显示每一阶段之后的状态。</a:t>
            </a:r>
            <a:endParaRPr lang="zh-CN" altLang="en-US"/>
          </a:p>
        </p:txBody>
      </p:sp>
    </p:spTree>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a:sym typeface="+mn-ea"/>
              </a:rPr>
              <a:t>9.2</a:t>
            </a:r>
            <a:r>
              <a:rPr lang="en-US">
                <a:sym typeface="+mn-ea"/>
              </a:rPr>
              <a:t> </a:t>
            </a:r>
            <a:r>
              <a:rPr>
                <a:sym typeface="+mn-ea"/>
              </a:rPr>
              <a:t>拓扑排序</a:t>
            </a:r>
            <a:endParaRPr>
              <a:sym typeface="+mn-ea"/>
            </a:endParaRPr>
          </a:p>
        </p:txBody>
      </p:sp>
      <p:pic>
        <p:nvPicPr>
          <p:cNvPr id="3" name="内容占位符 2"/>
          <p:cNvPicPr>
            <a:picLocks noChangeAspect="1"/>
          </p:cNvPicPr>
          <p:nvPr>
            <p:ph idx="1"/>
          </p:nvPr>
        </p:nvPicPr>
        <p:blipFill>
          <a:blip r:embed="rId1"/>
          <a:stretch>
            <a:fillRect/>
          </a:stretch>
        </p:blipFill>
        <p:spPr>
          <a:xfrm>
            <a:off x="3733800" y="2176145"/>
            <a:ext cx="4724400" cy="2771775"/>
          </a:xfrm>
          <a:prstGeom prst="rect">
            <a:avLst/>
          </a:prstGeom>
        </p:spPr>
      </p:pic>
      <p:pic>
        <p:nvPicPr>
          <p:cNvPr id="4" name="图片 3"/>
          <p:cNvPicPr>
            <a:picLocks noChangeAspect="1"/>
          </p:cNvPicPr>
          <p:nvPr/>
        </p:nvPicPr>
        <p:blipFill>
          <a:blip r:embed="rId2"/>
          <a:stretch>
            <a:fillRect/>
          </a:stretch>
        </p:blipFill>
        <p:spPr>
          <a:xfrm>
            <a:off x="4206875" y="5327015"/>
            <a:ext cx="3467100" cy="323850"/>
          </a:xfrm>
          <a:prstGeom prst="rect">
            <a:avLst/>
          </a:prstGeom>
        </p:spPr>
      </p:pic>
    </p:spTree>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a:sym typeface="+mn-ea"/>
              </a:rPr>
              <a:t>9.2</a:t>
            </a:r>
            <a:r>
              <a:rPr lang="en-US">
                <a:sym typeface="+mn-ea"/>
              </a:rPr>
              <a:t> </a:t>
            </a:r>
            <a:r>
              <a:rPr>
                <a:sym typeface="+mn-ea"/>
              </a:rPr>
              <a:t>拓扑排序</a:t>
            </a:r>
            <a:endParaRPr>
              <a:sym typeface="+mn-ea"/>
            </a:endParaRPr>
          </a:p>
        </p:txBody>
      </p:sp>
      <p:pic>
        <p:nvPicPr>
          <p:cNvPr id="9" name="内容占位符 8"/>
          <p:cNvPicPr>
            <a:picLocks noChangeAspect="1"/>
          </p:cNvPicPr>
          <p:nvPr>
            <p:ph idx="1"/>
          </p:nvPr>
        </p:nvPicPr>
        <p:blipFill>
          <a:blip r:embed="rId1"/>
          <a:stretch>
            <a:fillRect/>
          </a:stretch>
        </p:blipFill>
        <p:spPr>
          <a:xfrm>
            <a:off x="4352925" y="2455545"/>
            <a:ext cx="3486150" cy="255270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zh-CN" altLang="en-US" dirty="0"/>
              <a:t>在这一章，我们阐述本书的目的和目标并简要复习</a:t>
            </a:r>
            <a:r>
              <a:rPr lang="zh-CN" altLang="en-US" dirty="0">
                <a:solidFill>
                  <a:srgbClr val="FF0000"/>
                </a:solidFill>
              </a:rPr>
              <a:t>离散数学</a:t>
            </a:r>
            <a:r>
              <a:rPr lang="zh-CN" altLang="en-US" dirty="0"/>
              <a:t>以及程序设计的一些概念。我们将要：</a:t>
            </a:r>
            <a:endParaRPr lang="zh-CN" altLang="en-US" dirty="0"/>
          </a:p>
          <a:p>
            <a:endParaRPr lang="zh-CN" altLang="en-US" dirty="0"/>
          </a:p>
          <a:p>
            <a:pPr marL="285750" indent="-285750">
              <a:buFont typeface="Arial" panose="020B0604020202020204" pitchFamily="34" charset="0"/>
              <a:buChar char="•"/>
            </a:pPr>
            <a:r>
              <a:rPr lang="zh-CN" altLang="en-US" dirty="0"/>
              <a:t>看到程序对于合理的大量输入的</a:t>
            </a:r>
            <a:r>
              <a:rPr lang="zh-CN" altLang="en-US" dirty="0">
                <a:solidFill>
                  <a:srgbClr val="FF0000"/>
                </a:solidFill>
              </a:rPr>
              <a:t>运行性能</a:t>
            </a:r>
            <a:r>
              <a:rPr lang="zh-CN" altLang="en-US" dirty="0"/>
              <a:t>与其在适量输入下运行性能的同等重要性。</a:t>
            </a:r>
            <a:endParaRPr lang="zh-CN" altLang="en-US" dirty="0"/>
          </a:p>
          <a:p>
            <a:pPr marL="285750" indent="-285750">
              <a:buFont typeface="Arial" panose="020B0604020202020204" pitchFamily="34" charset="0"/>
              <a:buChar char="•"/>
            </a:pPr>
            <a:r>
              <a:rPr lang="zh-CN" altLang="en-US" dirty="0"/>
              <a:t>概括为本书其余部分所需要的</a:t>
            </a:r>
            <a:r>
              <a:rPr lang="zh-CN" altLang="en-US" dirty="0">
                <a:solidFill>
                  <a:srgbClr val="FF0000"/>
                </a:solidFill>
              </a:rPr>
              <a:t>基本的数学基础</a:t>
            </a:r>
            <a:r>
              <a:rPr lang="zh-CN" altLang="en-US" dirty="0"/>
              <a:t>。</a:t>
            </a:r>
            <a:endParaRPr lang="zh-CN" altLang="en-US" dirty="0"/>
          </a:p>
          <a:p>
            <a:pPr marL="285750" indent="-285750">
              <a:buFont typeface="Arial" panose="020B0604020202020204" pitchFamily="34" charset="0"/>
              <a:buChar char="•"/>
            </a:pPr>
            <a:r>
              <a:rPr lang="zh-CN" altLang="en-US" dirty="0"/>
              <a:t>简要复习递归。</a:t>
            </a:r>
            <a:endParaRPr lang="zh-CN" altLang="en-US" dirty="0"/>
          </a:p>
        </p:txBody>
      </p:sp>
      <p:sp>
        <p:nvSpPr>
          <p:cNvPr id="2" name="标题 1"/>
          <p:cNvSpPr>
            <a:spLocks noGrp="1"/>
          </p:cNvSpPr>
          <p:nvPr>
            <p:ph type="title"/>
          </p:nvPr>
        </p:nvSpPr>
        <p:spPr/>
        <p:txBody>
          <a:bodyPr/>
          <a:lstStyle/>
          <a:p>
            <a:r>
              <a:rPr dirty="0"/>
              <a:t>第一章 引论</a:t>
            </a:r>
            <a:endParaRPr dirty="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a:bodyPr>
          <a:lstStyle/>
          <a:p>
            <a:r>
              <a:rPr lang="zh-CN" dirty="0"/>
              <a:t>表中有几个重要的情况值得注意。</a:t>
            </a:r>
            <a:r>
              <a:rPr lang="zh-CN" dirty="0">
                <a:solidFill>
                  <a:srgbClr val="FF0000"/>
                </a:solidFill>
              </a:rPr>
              <a:t>对于小量的输入</a:t>
            </a:r>
            <a:r>
              <a:rPr lang="zh-CN" dirty="0"/>
              <a:t>，算法眨眼之间完成，因此如果只是小量输入的情形，</a:t>
            </a:r>
            <a:endParaRPr lang="zh-CN" dirty="0"/>
          </a:p>
          <a:p>
            <a:r>
              <a:rPr lang="zh-CN" dirty="0"/>
              <a:t>那么花费大量的努力去设计聪明的算法恐怕就太不值得了。另一方面，近来对于重写那些不再合理的基</a:t>
            </a:r>
            <a:endParaRPr lang="zh-CN" dirty="0"/>
          </a:p>
          <a:p>
            <a:r>
              <a:rPr lang="zh-CN" dirty="0"/>
              <a:t>于小输入量，假设而在五年以前编写的程序确实存在着巨大的市场。现在看来，这些程序太慢了，因为</a:t>
            </a:r>
            <a:endParaRPr lang="zh-CN" dirty="0"/>
          </a:p>
          <a:p>
            <a:r>
              <a:rPr lang="zh-CN" dirty="0"/>
              <a:t>它们用的算法不是好算法。</a:t>
            </a:r>
            <a:r>
              <a:rPr lang="zh-CN" dirty="0">
                <a:solidFill>
                  <a:srgbClr val="FF0000"/>
                </a:solidFill>
              </a:rPr>
              <a:t>对于大量的输入</a:t>
            </a:r>
            <a:r>
              <a:rPr lang="zh-CN" dirty="0"/>
              <a:t>，算法4显然是最好的选择(虽然算法3也是可用的)。</a:t>
            </a:r>
            <a:endParaRPr lang="zh-CN" dirty="0"/>
          </a:p>
          <a:p>
            <a:endParaRPr lang="zh-CN" dirty="0"/>
          </a:p>
          <a:p>
            <a:endParaRPr lang="zh-CN" dirty="0"/>
          </a:p>
          <a:p>
            <a:r>
              <a:rPr lang="zh-CN" dirty="0"/>
              <a:t>其次，表中所给出的时间不包括读入数据所需要的时间。对于算法4，仅仅从磁盘读入数据所用的时间</a:t>
            </a:r>
            <a:endParaRPr lang="zh-CN" dirty="0"/>
          </a:p>
          <a:p>
            <a:r>
              <a:rPr lang="zh-CN" dirty="0"/>
              <a:t>很可能在数量级上比求解上述问题所需要的时间还要大。这是许多有效算法中的典型特点。数据的读入</a:t>
            </a:r>
            <a:endParaRPr lang="zh-CN" dirty="0"/>
          </a:p>
          <a:p>
            <a:r>
              <a:rPr lang="zh-CN" dirty="0"/>
              <a:t>一般是个瓶颈；一旦数据读</a:t>
            </a:r>
            <a:r>
              <a:rPr lang="zh-CN" altLang="en-US" dirty="0">
                <a:sym typeface="+mn-ea"/>
              </a:rPr>
              <a:t>入</a:t>
            </a:r>
            <a:r>
              <a:rPr lang="zh-CN" dirty="0"/>
              <a:t>，问题就会迅速解决。但是，对于低效率的算法情况就不同了，它必然要</a:t>
            </a:r>
            <a:endParaRPr lang="zh-CN" dirty="0"/>
          </a:p>
          <a:p>
            <a:r>
              <a:rPr lang="zh-CN" dirty="0"/>
              <a:t>耗费大量的计算机资源。因此只要可能，使得算法足够有效而不致成为问题的瓶颈是非常重要的。</a:t>
            </a:r>
            <a:endParaRPr lang="zh-CN" dirty="0"/>
          </a:p>
        </p:txBody>
      </p:sp>
      <p:sp>
        <p:nvSpPr>
          <p:cNvPr id="2" name="标题 1"/>
          <p:cNvSpPr>
            <a:spLocks noGrp="1"/>
          </p:cNvSpPr>
          <p:nvPr>
            <p:ph type="title"/>
          </p:nvPr>
        </p:nvSpPr>
        <p:spPr/>
        <p:txBody>
          <a:bodyPr/>
          <a:lstStyle/>
          <a:p>
            <a:r>
              <a:rPr dirty="0"/>
              <a:t>2.3 要分析的问题</a:t>
            </a:r>
            <a:endParaRPr dirty="0"/>
          </a:p>
        </p:txBody>
      </p:sp>
    </p:spTree>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a:sym typeface="+mn-ea"/>
              </a:rPr>
              <a:t>9.2</a:t>
            </a:r>
            <a:r>
              <a:rPr lang="en-US">
                <a:sym typeface="+mn-ea"/>
              </a:rPr>
              <a:t> </a:t>
            </a:r>
            <a:r>
              <a:rPr>
                <a:sym typeface="+mn-ea"/>
              </a:rPr>
              <a:t>拓扑排序</a:t>
            </a:r>
            <a:endParaRPr>
              <a:sym typeface="+mn-ea"/>
            </a:endParaRPr>
          </a:p>
        </p:txBody>
      </p:sp>
      <p:sp>
        <p:nvSpPr>
          <p:cNvPr id="5" name="内容占位符 4"/>
          <p:cNvSpPr/>
          <p:nvPr>
            <p:ph idx="1"/>
          </p:nvPr>
        </p:nvSpPr>
        <p:spPr/>
        <p:txBody>
          <a:bodyPr/>
          <a:p>
            <a:r>
              <a:rPr lang="zh-CN" altLang="en-US"/>
              <a:t>这个算法的伪代码实现在图9-7中给出。和前面一样，我们将假设图已经被读到一个邻接表中且</a:t>
            </a:r>
            <a:r>
              <a:rPr lang="zh-CN">
                <a:sym typeface="+mn-ea"/>
              </a:rPr>
              <a:t>入</a:t>
            </a:r>
            <a:r>
              <a:rPr lang="zh-CN" altLang="en-US"/>
              <a:t>度已</a:t>
            </a:r>
            <a:endParaRPr lang="zh-CN" altLang="en-US"/>
          </a:p>
          <a:p>
            <a:r>
              <a:rPr lang="zh-CN" altLang="en-US"/>
              <a:t>计算并被放入一个数组内。在实践中做这件工作的方便方法通常是把每一个顶点的</a:t>
            </a:r>
            <a:r>
              <a:rPr lang="zh-CN">
                <a:sym typeface="+mn-ea"/>
              </a:rPr>
              <a:t>入</a:t>
            </a:r>
            <a:r>
              <a:rPr lang="zh-CN" altLang="en-US"/>
              <a:t>度放</a:t>
            </a:r>
            <a:r>
              <a:rPr lang="zh-CN">
                <a:sym typeface="+mn-ea"/>
              </a:rPr>
              <a:t>入</a:t>
            </a:r>
            <a:r>
              <a:rPr lang="zh-CN" altLang="en-US"/>
              <a:t>头单元中。</a:t>
            </a:r>
            <a:endParaRPr lang="zh-CN" altLang="en-US"/>
          </a:p>
          <a:p>
            <a:r>
              <a:rPr lang="zh-CN" altLang="en-US"/>
              <a:t>我们还假设有一个数组TopNum，该数组存放的是拓扑编号。</a:t>
            </a:r>
            <a:endParaRPr lang="zh-CN" altLang="en-US"/>
          </a:p>
        </p:txBody>
      </p:sp>
    </p:spTree>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a:sym typeface="+mn-ea"/>
              </a:rPr>
              <a:t>9.2</a:t>
            </a:r>
            <a:r>
              <a:rPr lang="en-US">
                <a:sym typeface="+mn-ea"/>
              </a:rPr>
              <a:t> </a:t>
            </a:r>
            <a:r>
              <a:rPr>
                <a:sym typeface="+mn-ea"/>
              </a:rPr>
              <a:t>拓扑排序</a:t>
            </a:r>
            <a:endParaRPr>
              <a:sym typeface="+mn-ea"/>
            </a:endParaRPr>
          </a:p>
        </p:txBody>
      </p:sp>
      <p:pic>
        <p:nvPicPr>
          <p:cNvPr id="6" name="图片 5"/>
          <p:cNvPicPr>
            <a:picLocks noChangeAspect="1"/>
          </p:cNvPicPr>
          <p:nvPr/>
        </p:nvPicPr>
        <p:blipFill>
          <a:blip r:embed="rId1"/>
          <a:stretch>
            <a:fillRect/>
          </a:stretch>
        </p:blipFill>
        <p:spPr>
          <a:xfrm>
            <a:off x="3519170" y="1507490"/>
            <a:ext cx="5857875" cy="4733925"/>
          </a:xfrm>
          <a:prstGeom prst="rect">
            <a:avLst/>
          </a:prstGeom>
        </p:spPr>
      </p:pic>
      <p:pic>
        <p:nvPicPr>
          <p:cNvPr id="3" name="内容占位符 2"/>
          <p:cNvPicPr>
            <a:picLocks noChangeAspect="1"/>
          </p:cNvPicPr>
          <p:nvPr>
            <p:ph idx="1"/>
          </p:nvPr>
        </p:nvPicPr>
        <p:blipFill>
          <a:blip r:embed="rId2"/>
          <a:stretch>
            <a:fillRect/>
          </a:stretch>
        </p:blipFill>
        <p:spPr>
          <a:xfrm>
            <a:off x="4686300" y="6411595"/>
            <a:ext cx="2819400" cy="333375"/>
          </a:xfrm>
          <a:prstGeom prst="rect">
            <a:avLst/>
          </a:prstGeom>
        </p:spPr>
      </p:pic>
    </p:spTree>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a:sym typeface="+mn-ea"/>
              </a:rPr>
              <a:t>9.2</a:t>
            </a:r>
            <a:r>
              <a:rPr lang="en-US">
                <a:sym typeface="+mn-ea"/>
              </a:rPr>
              <a:t> </a:t>
            </a:r>
            <a:r>
              <a:rPr>
                <a:sym typeface="+mn-ea"/>
              </a:rPr>
              <a:t>拓扑排序</a:t>
            </a:r>
            <a:endParaRPr>
              <a:sym typeface="+mn-ea"/>
            </a:endParaRPr>
          </a:p>
        </p:txBody>
      </p:sp>
      <p:sp>
        <p:nvSpPr>
          <p:cNvPr id="4" name="内容占位符 3"/>
          <p:cNvSpPr/>
          <p:nvPr>
            <p:ph idx="1"/>
          </p:nvPr>
        </p:nvSpPr>
        <p:spPr/>
        <p:txBody>
          <a:bodyPr/>
          <a:p>
            <a:r>
              <a:rPr lang="zh-CN" altLang="en-US"/>
              <a:t>如果使用邻接表，那么执行这个算法所用的时间为</a:t>
            </a:r>
            <a:r>
              <a:rPr lang="zh-CN" altLang="en-US" b="1"/>
              <a:t>O</a:t>
            </a:r>
            <a:r>
              <a:rPr lang="zh-CN" altLang="en-US"/>
              <a:t>(|E|+|V|)。当认识到for循环体对每条边顶多执行</a:t>
            </a:r>
            <a:endParaRPr lang="zh-CN" altLang="en-US"/>
          </a:p>
          <a:p>
            <a:r>
              <a:rPr lang="zh-CN" altLang="en-US"/>
              <a:t>一次时，这个结果是明显的。队列操作对每个顶点最多进行一次，而初始化各步花费的时间也和图的大</a:t>
            </a:r>
            <a:endParaRPr lang="zh-CN" altLang="en-US"/>
          </a:p>
          <a:p>
            <a:r>
              <a:rPr lang="zh-CN" altLang="en-US"/>
              <a:t>小成正比。</a:t>
            </a:r>
            <a:endParaRPr lang="zh-CN" altLang="en-US"/>
          </a:p>
        </p:txBody>
      </p:sp>
    </p:spTree>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a:sym typeface="+mn-ea"/>
              </a:rPr>
              <a:t>9.3 最短路径算法</a:t>
            </a:r>
            <a:endParaRPr>
              <a:sym typeface="+mn-ea"/>
            </a:endParaRPr>
          </a:p>
        </p:txBody>
      </p:sp>
      <p:sp>
        <p:nvSpPr>
          <p:cNvPr id="4" name="内容占位符 3"/>
          <p:cNvSpPr/>
          <p:nvPr>
            <p:ph idx="1"/>
          </p:nvPr>
        </p:nvSpPr>
        <p:spPr/>
        <p:txBody>
          <a:bodyPr/>
          <a:p>
            <a:r>
              <a:rPr lang="zh-CN" altLang="en-US"/>
              <a:t>这一节我们考查各种最短路径问题。输</a:t>
            </a:r>
            <a:r>
              <a:rPr lang="zh-CN">
                <a:sym typeface="+mn-ea"/>
              </a:rPr>
              <a:t>入</a:t>
            </a:r>
            <a:r>
              <a:rPr lang="zh-CN" altLang="en-US"/>
              <a:t>是一个</a:t>
            </a:r>
            <a:r>
              <a:rPr lang="zh-CN" altLang="en-US">
                <a:solidFill>
                  <a:srgbClr val="FF0000"/>
                </a:solidFill>
              </a:rPr>
              <a:t>赋权图</a:t>
            </a:r>
            <a:r>
              <a:rPr lang="zh-CN" altLang="en-US"/>
              <a:t>：与每条边(</a:t>
            </a:r>
            <a:r>
              <a:rPr lang="en-US" altLang="zh-CN"/>
              <a:t>v</a:t>
            </a:r>
            <a:r>
              <a:rPr lang="en-US" altLang="zh-CN" baseline="-25000"/>
              <a:t>i</a:t>
            </a:r>
            <a:r>
              <a:rPr lang="zh-CN" altLang="en-US"/>
              <a:t>，</a:t>
            </a:r>
            <a:r>
              <a:rPr lang="en-US" altLang="zh-CN"/>
              <a:t>v</a:t>
            </a:r>
            <a:r>
              <a:rPr lang="en-US" altLang="zh-CN" baseline="-25000"/>
              <a:t>j</a:t>
            </a:r>
            <a:r>
              <a:rPr lang="zh-CN" altLang="en-US"/>
              <a:t>)相联系的是穿越该弧的</a:t>
            </a:r>
            <a:r>
              <a:rPr lang="zh-CN" altLang="en-US">
                <a:solidFill>
                  <a:srgbClr val="FF0000"/>
                </a:solidFill>
              </a:rPr>
              <a:t>代价</a:t>
            </a:r>
            <a:endParaRPr lang="zh-CN" altLang="en-US"/>
          </a:p>
          <a:p>
            <a:r>
              <a:rPr lang="zh-CN" altLang="en-US"/>
              <a:t>(或称为值)c</a:t>
            </a:r>
            <a:r>
              <a:rPr lang="zh-CN" altLang="en-US" baseline="-25000"/>
              <a:t>i</a:t>
            </a:r>
            <a:r>
              <a:rPr lang="en-US" altLang="zh-CN" baseline="-25000"/>
              <a:t>,</a:t>
            </a:r>
            <a:r>
              <a:rPr lang="zh-CN" altLang="en-US" baseline="-25000"/>
              <a:t>j</a:t>
            </a:r>
            <a:r>
              <a:rPr lang="zh-CN" altLang="en-US"/>
              <a:t>。一条路径v</a:t>
            </a:r>
            <a:r>
              <a:rPr lang="en-US" altLang="zh-CN" baseline="-25000"/>
              <a:t>1</a:t>
            </a:r>
            <a:r>
              <a:rPr lang="zh-CN" altLang="en-US"/>
              <a:t>v</a:t>
            </a:r>
            <a:r>
              <a:rPr lang="zh-CN" altLang="en-US" baseline="-25000"/>
              <a:t>2</a:t>
            </a:r>
            <a:r>
              <a:rPr lang="zh-CN" altLang="en-US"/>
              <a:t>…</a:t>
            </a:r>
            <a:r>
              <a:rPr lang="en-US" altLang="zh-CN"/>
              <a:t>v</a:t>
            </a:r>
            <a:r>
              <a:rPr lang="en-US" altLang="zh-CN" baseline="-25000"/>
              <a:t>N</a:t>
            </a:r>
            <a:r>
              <a:rPr lang="zh-CN" altLang="en-US"/>
              <a:t>的值是</a:t>
            </a:r>
            <a:r>
              <a:rPr lang="en-US" altLang="zh-CN"/>
              <a:t>         </a:t>
            </a:r>
            <a:r>
              <a:rPr lang="zh-CN" altLang="en-US"/>
              <a:t>，叫做</a:t>
            </a:r>
            <a:r>
              <a:rPr lang="zh-CN" altLang="en-US">
                <a:solidFill>
                  <a:srgbClr val="FF0000"/>
                </a:solidFill>
              </a:rPr>
              <a:t>赋权路径长</a:t>
            </a:r>
            <a:r>
              <a:rPr lang="zh-CN" altLang="en-US"/>
              <a:t>(weighted path</a:t>
            </a:r>
            <a:r>
              <a:rPr lang="en-US" altLang="zh-CN"/>
              <a:t> </a:t>
            </a:r>
            <a:r>
              <a:rPr lang="zh-CN" altLang="en-US"/>
              <a:t>length)。而无</a:t>
            </a:r>
            <a:endParaRPr lang="zh-CN" altLang="en-US"/>
          </a:p>
          <a:p>
            <a:r>
              <a:rPr lang="zh-CN" altLang="en-US"/>
              <a:t>权路径长(unweighted path</a:t>
            </a:r>
            <a:r>
              <a:rPr lang="en-US" altLang="zh-CN"/>
              <a:t> </a:t>
            </a:r>
            <a:r>
              <a:rPr lang="zh-CN" altLang="en-US"/>
              <a:t>length)只是路径上的边数，即N-1。</a:t>
            </a:r>
            <a:endParaRPr lang="zh-CN" altLang="en-US"/>
          </a:p>
        </p:txBody>
      </p:sp>
      <p:graphicFrame>
        <p:nvGraphicFramePr>
          <p:cNvPr id="5" name="对象 4">
            <a:hlinkClick r:id="" action="ppaction://ole?verb="/>
          </p:cNvPr>
          <p:cNvGraphicFramePr>
            <a:graphicFrameLocks noChangeAspect="1"/>
          </p:cNvGraphicFramePr>
          <p:nvPr/>
        </p:nvGraphicFramePr>
        <p:xfrm>
          <a:off x="5021580" y="1985645"/>
          <a:ext cx="1000760" cy="490220"/>
        </p:xfrm>
        <a:graphic>
          <a:graphicData uri="http://schemas.openxmlformats.org/presentationml/2006/ole">
            <mc:AlternateContent xmlns:mc="http://schemas.openxmlformats.org/markup-compatibility/2006">
              <mc:Choice xmlns:v="urn:schemas-microsoft-com:vml" Requires="v">
                <p:oleObj spid="_x0000_s1026" name="" r:id="rId1" imgW="596900" imgH="292100" progId="Equation.KSEE3">
                  <p:embed/>
                </p:oleObj>
              </mc:Choice>
              <mc:Fallback>
                <p:oleObj name="" r:id="rId1" imgW="596900" imgH="292100" progId="Equation.KSEE3">
                  <p:embed/>
                  <p:pic>
                    <p:nvPicPr>
                      <p:cNvPr id="0" name="图片 1025"/>
                      <p:cNvPicPr/>
                      <p:nvPr/>
                    </p:nvPicPr>
                    <p:blipFill>
                      <a:blip r:embed="rId2"/>
                      <a:stretch>
                        <a:fillRect/>
                      </a:stretch>
                    </p:blipFill>
                    <p:spPr>
                      <a:xfrm>
                        <a:off x="5021580" y="1985645"/>
                        <a:ext cx="1000760" cy="490220"/>
                      </a:xfrm>
                      <a:prstGeom prst="rect">
                        <a:avLst/>
                      </a:prstGeom>
                    </p:spPr>
                  </p:pic>
                </p:oleObj>
              </mc:Fallback>
            </mc:AlternateContent>
          </a:graphicData>
        </a:graphic>
      </p:graphicFrame>
    </p:spTree>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a:sym typeface="+mn-ea"/>
              </a:rPr>
              <a:t>9.3 最短路径算法</a:t>
            </a:r>
            <a:endParaRPr>
              <a:sym typeface="+mn-ea"/>
            </a:endParaRPr>
          </a:p>
        </p:txBody>
      </p:sp>
      <p:sp>
        <p:nvSpPr>
          <p:cNvPr id="4" name="内容占位符 3"/>
          <p:cNvSpPr/>
          <p:nvPr>
            <p:ph idx="1"/>
          </p:nvPr>
        </p:nvSpPr>
        <p:spPr>
          <a:xfrm>
            <a:off x="838200" y="1690688"/>
            <a:ext cx="10515600" cy="4731477"/>
          </a:xfrm>
        </p:spPr>
        <p:txBody>
          <a:bodyPr>
            <a:normAutofit lnSpcReduction="10000"/>
          </a:bodyPr>
          <a:p>
            <a:r>
              <a:rPr lang="zh-CN" b="1"/>
              <a:t>单源最短路径问题：</a:t>
            </a:r>
            <a:endParaRPr lang="zh-CN" b="1"/>
          </a:p>
          <a:p>
            <a:r>
              <a:rPr lang="zh-CN"/>
              <a:t>给定一个赋权图</a:t>
            </a:r>
            <a:r>
              <a:rPr lang="en-US" altLang="zh-CN"/>
              <a:t>G</a:t>
            </a:r>
            <a:r>
              <a:rPr lang="zh-CN"/>
              <a:t>=(V，E)和一个特定顶点s作为输入，找出从s到G中每一个其他顶点的</a:t>
            </a:r>
            <a:r>
              <a:rPr lang="zh-CN">
                <a:solidFill>
                  <a:srgbClr val="FF0000"/>
                </a:solidFill>
              </a:rPr>
              <a:t>最短赋权路径</a:t>
            </a:r>
            <a:r>
              <a:rPr lang="zh-CN"/>
              <a:t>。</a:t>
            </a:r>
            <a:endParaRPr lang="zh-CN"/>
          </a:p>
          <a:p>
            <a:r>
              <a:rPr lang="zh-CN"/>
              <a:t>例如，在图9-8的图中，从v</a:t>
            </a:r>
            <a:r>
              <a:rPr lang="en-US" altLang="zh-CN" baseline="-25000"/>
              <a:t>1</a:t>
            </a:r>
            <a:r>
              <a:rPr lang="zh-CN"/>
              <a:t>到</a:t>
            </a:r>
            <a:r>
              <a:rPr lang="en-US" altLang="zh-CN"/>
              <a:t>v</a:t>
            </a:r>
            <a:r>
              <a:rPr lang="zh-CN" baseline="-25000"/>
              <a:t>6</a:t>
            </a:r>
            <a:r>
              <a:rPr lang="zh-CN"/>
              <a:t>的最短赋权路径的值为6，它是从v</a:t>
            </a:r>
            <a:r>
              <a:rPr lang="en-US" altLang="zh-CN"/>
              <a:t>1</a:t>
            </a:r>
            <a:r>
              <a:rPr lang="zh-CN"/>
              <a:t>到v</a:t>
            </a:r>
            <a:r>
              <a:rPr lang="en-US" altLang="zh-CN"/>
              <a:t>4</a:t>
            </a:r>
            <a:r>
              <a:rPr lang="zh-CN"/>
              <a:t>到</a:t>
            </a:r>
            <a:r>
              <a:rPr lang="en-US" altLang="zh-CN"/>
              <a:t>v</a:t>
            </a:r>
            <a:r>
              <a:rPr lang="en-US" altLang="zh-CN" baseline="-25000"/>
              <a:t>7</a:t>
            </a:r>
            <a:r>
              <a:rPr lang="zh-CN"/>
              <a:t>再到v</a:t>
            </a:r>
            <a:r>
              <a:rPr lang="en-US" altLang="zh-CN" baseline="-25000"/>
              <a:t>6</a:t>
            </a:r>
            <a:r>
              <a:rPr lang="zh-CN"/>
              <a:t>的路径。在这两个</a:t>
            </a:r>
            <a:endParaRPr lang="zh-CN"/>
          </a:p>
          <a:p>
            <a:r>
              <a:rPr lang="zh-CN"/>
              <a:t>顶点间的最短无权路径长为2。一般说来，当不指明我们讨论的是赋权路径还是无权路径时，如果图是</a:t>
            </a:r>
            <a:endParaRPr lang="zh-CN"/>
          </a:p>
          <a:p>
            <a:r>
              <a:rPr lang="zh-CN"/>
              <a:t>赋权的，那么路径就是赋权的。还要注意，在图9-8的图中，从</a:t>
            </a:r>
            <a:r>
              <a:rPr lang="en-US" altLang="zh-CN"/>
              <a:t>v</a:t>
            </a:r>
            <a:r>
              <a:rPr lang="zh-CN" baseline="-25000"/>
              <a:t>6</a:t>
            </a:r>
            <a:r>
              <a:rPr lang="zh-CN"/>
              <a:t>到v</a:t>
            </a:r>
            <a:r>
              <a:rPr lang="en-US" altLang="zh-CN" baseline="-25000"/>
              <a:t>1</a:t>
            </a:r>
            <a:r>
              <a:rPr lang="zh-CN"/>
              <a:t>没有路径。</a:t>
            </a:r>
            <a:endParaRPr lang="zh-CN"/>
          </a:p>
        </p:txBody>
      </p:sp>
      <p:pic>
        <p:nvPicPr>
          <p:cNvPr id="3" name="图片 2"/>
          <p:cNvPicPr>
            <a:picLocks noChangeAspect="1"/>
          </p:cNvPicPr>
          <p:nvPr>
            <p:custDataLst>
              <p:tags r:id="rId1"/>
            </p:custDataLst>
          </p:nvPr>
        </p:nvPicPr>
        <p:blipFill>
          <a:blip r:embed="rId2"/>
          <a:stretch>
            <a:fillRect/>
          </a:stretch>
        </p:blipFill>
        <p:spPr>
          <a:xfrm>
            <a:off x="3658870" y="3502660"/>
            <a:ext cx="4676775" cy="2609850"/>
          </a:xfrm>
          <a:prstGeom prst="rect">
            <a:avLst/>
          </a:prstGeom>
        </p:spPr>
      </p:pic>
      <p:pic>
        <p:nvPicPr>
          <p:cNvPr id="5" name="图片 4"/>
          <p:cNvPicPr>
            <a:picLocks noChangeAspect="1"/>
          </p:cNvPicPr>
          <p:nvPr/>
        </p:nvPicPr>
        <p:blipFill>
          <a:blip r:embed="rId3"/>
          <a:stretch>
            <a:fillRect/>
          </a:stretch>
        </p:blipFill>
        <p:spPr>
          <a:xfrm>
            <a:off x="5158740" y="6112510"/>
            <a:ext cx="1676400" cy="247650"/>
          </a:xfrm>
          <a:prstGeom prst="rect">
            <a:avLst/>
          </a:prstGeom>
        </p:spPr>
      </p:pic>
    </p:spTree>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a:sym typeface="+mn-ea"/>
              </a:rPr>
              <a:t>9.3 最短路径算法</a:t>
            </a:r>
            <a:endParaRPr>
              <a:sym typeface="+mn-ea"/>
            </a:endParaRPr>
          </a:p>
        </p:txBody>
      </p:sp>
      <p:sp>
        <p:nvSpPr>
          <p:cNvPr id="4" name="内容占位符 3"/>
          <p:cNvSpPr/>
          <p:nvPr>
            <p:ph idx="1"/>
          </p:nvPr>
        </p:nvSpPr>
        <p:spPr>
          <a:xfrm>
            <a:off x="838200" y="1690688"/>
            <a:ext cx="10515600" cy="4731477"/>
          </a:xfrm>
        </p:spPr>
        <p:txBody>
          <a:bodyPr>
            <a:normAutofit lnSpcReduction="20000"/>
          </a:bodyPr>
          <a:p>
            <a:r>
              <a:rPr lang="zh-CN"/>
              <a:t>前面例子中的图</a:t>
            </a:r>
            <a:r>
              <a:rPr lang="zh-CN">
                <a:solidFill>
                  <a:srgbClr val="FF0000"/>
                </a:solidFill>
              </a:rPr>
              <a:t>没有负值</a:t>
            </a:r>
            <a:r>
              <a:rPr lang="zh-CN"/>
              <a:t>的边。图9-9中的图指出负边的问题可能产生。从v</a:t>
            </a:r>
            <a:r>
              <a:rPr lang="en-US" altLang="zh-CN" baseline="-25000"/>
              <a:t>5</a:t>
            </a:r>
            <a:r>
              <a:rPr lang="zh-CN"/>
              <a:t>到v</a:t>
            </a:r>
            <a:r>
              <a:rPr lang="zh-CN" baseline="-25000"/>
              <a:t>4</a:t>
            </a:r>
            <a:r>
              <a:rPr lang="zh-CN"/>
              <a:t>的路径的值为1，但是，</a:t>
            </a:r>
            <a:endParaRPr lang="zh-CN"/>
          </a:p>
          <a:p>
            <a:r>
              <a:rPr lang="zh-CN"/>
              <a:t>通过下面的循环</a:t>
            </a:r>
            <a:r>
              <a:rPr lang="en-US" altLang="zh-CN"/>
              <a:t>v</a:t>
            </a:r>
            <a:r>
              <a:rPr lang="en-US" altLang="zh-CN" baseline="-25000"/>
              <a:t>5</a:t>
            </a:r>
            <a:r>
              <a:rPr lang="zh-CN"/>
              <a:t>，</a:t>
            </a:r>
            <a:r>
              <a:rPr lang="en-US" altLang="zh-CN"/>
              <a:t>v</a:t>
            </a:r>
            <a:r>
              <a:rPr lang="zh-CN" baseline="-25000"/>
              <a:t>4</a:t>
            </a:r>
            <a:r>
              <a:rPr lang="zh-CN"/>
              <a:t>，v</a:t>
            </a:r>
            <a:r>
              <a:rPr lang="zh-CN" baseline="-25000"/>
              <a:t>2</a:t>
            </a:r>
            <a:r>
              <a:rPr lang="zh-CN"/>
              <a:t>，v</a:t>
            </a:r>
            <a:r>
              <a:rPr lang="en-US" altLang="zh-CN" baseline="-25000"/>
              <a:t>5</a:t>
            </a:r>
            <a:r>
              <a:rPr lang="zh-CN"/>
              <a:t>，</a:t>
            </a:r>
            <a:r>
              <a:rPr lang="en-US" altLang="zh-CN"/>
              <a:t>v</a:t>
            </a:r>
            <a:r>
              <a:rPr lang="zh-CN" baseline="-25000"/>
              <a:t>4</a:t>
            </a:r>
            <a:r>
              <a:rPr lang="zh-CN"/>
              <a:t>存在一条最短路径，它的值是-5。这条路径仍然不是最短的，因为</a:t>
            </a:r>
            <a:endParaRPr lang="zh-CN"/>
          </a:p>
          <a:p>
            <a:r>
              <a:rPr lang="zh-CN"/>
              <a:t>我们可以在循环中滞留任意长。因此，在这两个顶点间的最短路径问题是不确定的。类似地，从</a:t>
            </a:r>
            <a:r>
              <a:rPr lang="en-US" altLang="zh-CN"/>
              <a:t>v</a:t>
            </a:r>
            <a:r>
              <a:rPr lang="en-US" altLang="zh-CN" baseline="-25000"/>
              <a:t>1</a:t>
            </a:r>
            <a:r>
              <a:rPr lang="zh-CN"/>
              <a:t>到v</a:t>
            </a:r>
            <a:r>
              <a:rPr lang="zh-CN" baseline="-25000"/>
              <a:t>6</a:t>
            </a:r>
            <a:endParaRPr lang="zh-CN"/>
          </a:p>
          <a:p>
            <a:r>
              <a:rPr lang="zh-CN"/>
              <a:t>的最短路径也是不确定的，因为我们可以进入同样的循环。这个循环叫做</a:t>
            </a:r>
            <a:r>
              <a:rPr lang="zh-CN">
                <a:solidFill>
                  <a:srgbClr val="FF0000"/>
                </a:solidFill>
              </a:rPr>
              <a:t>负值圈</a:t>
            </a:r>
            <a:r>
              <a:rPr lang="zh-CN"/>
              <a:t>(negative-cost </a:t>
            </a:r>
            <a:endParaRPr lang="zh-CN"/>
          </a:p>
          <a:p>
            <a:r>
              <a:rPr lang="zh-CN"/>
              <a:t>cycle)；当它出现在图中时，最短路径问题就是不确定的。有负值的边未必就是坏事，但是它们的出现</a:t>
            </a:r>
            <a:endParaRPr lang="zh-CN"/>
          </a:p>
          <a:p>
            <a:r>
              <a:rPr lang="zh-CN"/>
              <a:t>似乎使问题增加了难度。为方便起见，在没有负值圈时，从s到s的最短路径为0。</a:t>
            </a:r>
            <a:endParaRPr lang="zh-CN"/>
          </a:p>
        </p:txBody>
      </p:sp>
      <p:pic>
        <p:nvPicPr>
          <p:cNvPr id="6" name="图片 5"/>
          <p:cNvPicPr>
            <a:picLocks noChangeAspect="1"/>
          </p:cNvPicPr>
          <p:nvPr/>
        </p:nvPicPr>
        <p:blipFill>
          <a:blip r:embed="rId1"/>
          <a:stretch>
            <a:fillRect/>
          </a:stretch>
        </p:blipFill>
        <p:spPr>
          <a:xfrm>
            <a:off x="3823970" y="3789680"/>
            <a:ext cx="4543425" cy="2466975"/>
          </a:xfrm>
          <a:prstGeom prst="rect">
            <a:avLst/>
          </a:prstGeom>
        </p:spPr>
      </p:pic>
      <p:pic>
        <p:nvPicPr>
          <p:cNvPr id="7" name="图片 6"/>
          <p:cNvPicPr>
            <a:picLocks noChangeAspect="1"/>
          </p:cNvPicPr>
          <p:nvPr/>
        </p:nvPicPr>
        <p:blipFill>
          <a:blip r:embed="rId2"/>
          <a:stretch>
            <a:fillRect/>
          </a:stretch>
        </p:blipFill>
        <p:spPr>
          <a:xfrm>
            <a:off x="5066665" y="6422390"/>
            <a:ext cx="2057400" cy="333375"/>
          </a:xfrm>
          <a:prstGeom prst="rect">
            <a:avLst/>
          </a:prstGeom>
        </p:spPr>
      </p:pic>
    </p:spTree>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a:sym typeface="+mn-ea"/>
              </a:rPr>
              <a:t>9.3 最短路径算法</a:t>
            </a:r>
            <a:endParaRPr>
              <a:sym typeface="+mn-ea"/>
            </a:endParaRPr>
          </a:p>
        </p:txBody>
      </p:sp>
      <p:sp>
        <p:nvSpPr>
          <p:cNvPr id="4" name="内容占位符 3"/>
          <p:cNvSpPr/>
          <p:nvPr>
            <p:ph idx="1"/>
          </p:nvPr>
        </p:nvSpPr>
        <p:spPr>
          <a:xfrm>
            <a:off x="838200" y="1690688"/>
            <a:ext cx="10515600" cy="4731477"/>
          </a:xfrm>
        </p:spPr>
        <p:txBody>
          <a:bodyPr>
            <a:normAutofit lnSpcReduction="20000"/>
          </a:bodyPr>
          <a:p>
            <a:r>
              <a:rPr lang="zh-CN"/>
              <a:t>有许多的例子使我们要去求解最短路径问题。如果顶点代表计算机；边代表计算机间的链接；值表示通</a:t>
            </a:r>
            <a:endParaRPr lang="zh-CN"/>
          </a:p>
          <a:p>
            <a:r>
              <a:rPr lang="zh-CN"/>
              <a:t>信的花费(每1000字节数据的电话费)，延迟成本(传输1000字节所需要的秒数)或它们和一些其他因素的</a:t>
            </a:r>
            <a:endParaRPr lang="zh-CN"/>
          </a:p>
          <a:p>
            <a:r>
              <a:rPr lang="zh-CN"/>
              <a:t>组合，那么我们可能利用最短路问题来找出从一台计算机向一组其他计算机发送电子新闻的最便宜的方</a:t>
            </a:r>
            <a:endParaRPr lang="zh-CN"/>
          </a:p>
          <a:p>
            <a:r>
              <a:rPr lang="zh-CN"/>
              <a:t>法。</a:t>
            </a:r>
            <a:endParaRPr lang="zh-CN"/>
          </a:p>
          <a:p>
            <a:endParaRPr lang="zh-CN"/>
          </a:p>
          <a:p>
            <a:r>
              <a:rPr lang="zh-CN"/>
              <a:t>我们可能使用图为航线或其他大规模运输路线建立模型并利用最短路径算法计算两点间的最佳路线。在</a:t>
            </a:r>
            <a:endParaRPr lang="zh-CN"/>
          </a:p>
          <a:p>
            <a:r>
              <a:rPr lang="zh-CN"/>
              <a:t>类似这样的许多实际的应用中，我们可能想要找出从一个顶点s到另一个顶点t的最短路径。当前，还不</a:t>
            </a:r>
            <a:endParaRPr lang="zh-CN"/>
          </a:p>
          <a:p>
            <a:r>
              <a:rPr lang="zh-CN"/>
              <a:t>存在找出从s到一个顶点的路径比找出从s到所有顶点路径更快(快多于一个常数因子)的算法。</a:t>
            </a:r>
            <a:endParaRPr lang="zh-CN"/>
          </a:p>
        </p:txBody>
      </p:sp>
    </p:spTree>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a:sym typeface="+mn-ea"/>
              </a:rPr>
              <a:t>9.3 最短路径算法</a:t>
            </a:r>
            <a:endParaRPr>
              <a:sym typeface="+mn-ea"/>
            </a:endParaRPr>
          </a:p>
        </p:txBody>
      </p:sp>
      <p:sp>
        <p:nvSpPr>
          <p:cNvPr id="4" name="内容占位符 3"/>
          <p:cNvSpPr/>
          <p:nvPr>
            <p:ph idx="1"/>
          </p:nvPr>
        </p:nvSpPr>
        <p:spPr>
          <a:xfrm>
            <a:off x="838200" y="1690688"/>
            <a:ext cx="10515600" cy="4731477"/>
          </a:xfrm>
        </p:spPr>
        <p:txBody>
          <a:bodyPr>
            <a:normAutofit lnSpcReduction="20000"/>
          </a:bodyPr>
          <a:p>
            <a:r>
              <a:rPr lang="zh-CN"/>
              <a:t>我们将考查求解该问题四种形态的算法。首先，我们要考虑</a:t>
            </a:r>
            <a:r>
              <a:rPr lang="zh-CN">
                <a:solidFill>
                  <a:srgbClr val="FF0000"/>
                </a:solidFill>
              </a:rPr>
              <a:t>无权最短路径问题</a:t>
            </a:r>
            <a:r>
              <a:rPr lang="zh-CN"/>
              <a:t>并指出如何以</a:t>
            </a:r>
            <a:r>
              <a:rPr lang="zh-CN" b="1"/>
              <a:t>O</a:t>
            </a:r>
            <a:r>
              <a:rPr lang="zh-CN"/>
              <a:t>(</a:t>
            </a:r>
            <a:r>
              <a:rPr lang="zh-CN">
                <a:sym typeface="+mn-ea"/>
              </a:rPr>
              <a:t>|</a:t>
            </a:r>
            <a:r>
              <a:rPr lang="zh-CN"/>
              <a:t>E|+|V|)</a:t>
            </a:r>
            <a:endParaRPr lang="zh-CN"/>
          </a:p>
          <a:p>
            <a:r>
              <a:rPr lang="zh-CN"/>
              <a:t>时间解决它。其次，我们还要介绍，如果</a:t>
            </a:r>
            <a:r>
              <a:rPr lang="zh-CN">
                <a:solidFill>
                  <a:srgbClr val="FF0000"/>
                </a:solidFill>
              </a:rPr>
              <a:t>假设没有负边</a:t>
            </a:r>
            <a:r>
              <a:rPr lang="zh-CN"/>
              <a:t>，那么如何求解赋权最短路径问题。这个算法在</a:t>
            </a:r>
            <a:endParaRPr lang="zh-CN"/>
          </a:p>
          <a:p>
            <a:r>
              <a:rPr lang="zh-CN"/>
              <a:t>使用合理的数据结构实现时的运行时间为</a:t>
            </a:r>
            <a:r>
              <a:rPr lang="zh-CN" b="1"/>
              <a:t>O</a:t>
            </a:r>
            <a:r>
              <a:rPr lang="zh-CN"/>
              <a:t>(|E|log</a:t>
            </a:r>
            <a:r>
              <a:rPr lang="zh-CN">
                <a:sym typeface="+mn-ea"/>
              </a:rPr>
              <a:t>|</a:t>
            </a:r>
            <a:r>
              <a:rPr lang="zh-CN"/>
              <a:t>V</a:t>
            </a:r>
            <a:r>
              <a:rPr lang="zh-CN">
                <a:sym typeface="+mn-ea"/>
              </a:rPr>
              <a:t>|</a:t>
            </a:r>
            <a:r>
              <a:rPr lang="zh-CN"/>
              <a:t>) 。</a:t>
            </a:r>
            <a:endParaRPr lang="zh-CN"/>
          </a:p>
          <a:p>
            <a:endParaRPr lang="zh-CN"/>
          </a:p>
          <a:p>
            <a:r>
              <a:rPr lang="zh-CN"/>
              <a:t>如果图有负边，我们将提供一个简单的解法，不过它的时间界不理想，为</a:t>
            </a:r>
            <a:r>
              <a:rPr lang="zh-CN" b="1"/>
              <a:t>O</a:t>
            </a:r>
            <a:r>
              <a:rPr lang="zh-CN"/>
              <a:t>(</a:t>
            </a:r>
            <a:r>
              <a:rPr lang="zh-CN">
                <a:sym typeface="+mn-ea"/>
              </a:rPr>
              <a:t>|</a:t>
            </a:r>
            <a:r>
              <a:rPr lang="zh-CN"/>
              <a:t>E|·|V|)。最后，我们将</a:t>
            </a:r>
            <a:endParaRPr lang="zh-CN"/>
          </a:p>
          <a:p>
            <a:r>
              <a:rPr lang="zh-CN"/>
              <a:t>以线性时间解决无圈图的特殊情形下的赋权的问题。</a:t>
            </a:r>
            <a:endParaRPr lang="zh-CN"/>
          </a:p>
        </p:txBody>
      </p:sp>
    </p:spTree>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a:sym typeface="+mn-ea"/>
              </a:rPr>
              <a:t>9.3.1 无权最短路径</a:t>
            </a:r>
            <a:endParaRPr>
              <a:sym typeface="+mn-ea"/>
            </a:endParaRPr>
          </a:p>
        </p:txBody>
      </p:sp>
      <p:sp>
        <p:nvSpPr>
          <p:cNvPr id="4" name="内容占位符 3"/>
          <p:cNvSpPr/>
          <p:nvPr>
            <p:ph idx="1"/>
          </p:nvPr>
        </p:nvSpPr>
        <p:spPr>
          <a:xfrm>
            <a:off x="838200" y="1690688"/>
            <a:ext cx="10515600" cy="4731477"/>
          </a:xfrm>
        </p:spPr>
        <p:txBody>
          <a:bodyPr>
            <a:normAutofit lnSpcReduction="20000"/>
          </a:bodyPr>
          <a:p>
            <a:r>
              <a:rPr lang="zh-CN"/>
              <a:t>图9-10表示</a:t>
            </a:r>
            <a:r>
              <a:rPr lang="zh-CN">
                <a:solidFill>
                  <a:srgbClr val="FF0000"/>
                </a:solidFill>
              </a:rPr>
              <a:t>一个无权的图G</a:t>
            </a:r>
            <a:r>
              <a:rPr lang="zh-CN"/>
              <a:t>。使用某个顶点s作为输入参数，我们想要找出从s到所有其他顶点的最短路</a:t>
            </a:r>
            <a:endParaRPr lang="zh-CN"/>
          </a:p>
          <a:p>
            <a:r>
              <a:rPr lang="zh-CN"/>
              <a:t>径。我们只对包含在路径中的边数有兴趣，因此在边上不存在权。显然，这是赋权最短路径问题的特殊</a:t>
            </a:r>
            <a:endParaRPr lang="zh-CN"/>
          </a:p>
          <a:p>
            <a:r>
              <a:rPr lang="zh-CN"/>
              <a:t>情形，因为我们可以为所有的边都赋以权1。</a:t>
            </a:r>
            <a:endParaRPr lang="zh-CN"/>
          </a:p>
        </p:txBody>
      </p:sp>
      <p:pic>
        <p:nvPicPr>
          <p:cNvPr id="3" name="图片 2"/>
          <p:cNvPicPr>
            <a:picLocks noChangeAspect="1"/>
          </p:cNvPicPr>
          <p:nvPr/>
        </p:nvPicPr>
        <p:blipFill>
          <a:blip r:embed="rId1"/>
          <a:stretch>
            <a:fillRect/>
          </a:stretch>
        </p:blipFill>
        <p:spPr>
          <a:xfrm>
            <a:off x="3366770" y="2940685"/>
            <a:ext cx="5457825" cy="2895600"/>
          </a:xfrm>
          <a:prstGeom prst="rect">
            <a:avLst/>
          </a:prstGeom>
        </p:spPr>
      </p:pic>
      <p:pic>
        <p:nvPicPr>
          <p:cNvPr id="5" name="图片 4"/>
          <p:cNvPicPr>
            <a:picLocks noChangeAspect="1"/>
          </p:cNvPicPr>
          <p:nvPr/>
        </p:nvPicPr>
        <p:blipFill>
          <a:blip r:embed="rId2"/>
          <a:stretch>
            <a:fillRect/>
          </a:stretch>
        </p:blipFill>
        <p:spPr>
          <a:xfrm>
            <a:off x="4890770" y="6206490"/>
            <a:ext cx="2409825" cy="342900"/>
          </a:xfrm>
          <a:prstGeom prst="rect">
            <a:avLst/>
          </a:prstGeom>
        </p:spPr>
      </p:pic>
    </p:spTree>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a:sym typeface="+mn-ea"/>
              </a:rPr>
              <a:t>9.3.1 无权最短路径</a:t>
            </a:r>
            <a:endParaRPr>
              <a:sym typeface="+mn-ea"/>
            </a:endParaRPr>
          </a:p>
        </p:txBody>
      </p:sp>
      <p:sp>
        <p:nvSpPr>
          <p:cNvPr id="4" name="内容占位符 3"/>
          <p:cNvSpPr/>
          <p:nvPr>
            <p:ph idx="1"/>
          </p:nvPr>
        </p:nvSpPr>
        <p:spPr>
          <a:xfrm>
            <a:off x="838200" y="1690688"/>
            <a:ext cx="10515600" cy="4731477"/>
          </a:xfrm>
        </p:spPr>
        <p:txBody>
          <a:bodyPr>
            <a:normAutofit lnSpcReduction="20000"/>
          </a:bodyPr>
          <a:p>
            <a:r>
              <a:rPr lang="zh-CN"/>
              <a:t>现在假设我们只对最短路径的长而不是具体的路径本身有兴趣。记录实际的路径只不过是简单的记账问</a:t>
            </a:r>
            <a:endParaRPr lang="zh-CN"/>
          </a:p>
          <a:p>
            <a:r>
              <a:rPr lang="zh-CN"/>
              <a:t>题。</a:t>
            </a:r>
            <a:endParaRPr lang="zh-CN"/>
          </a:p>
          <a:p>
            <a:endParaRPr lang="zh-CN"/>
          </a:p>
          <a:p>
            <a:r>
              <a:rPr lang="zh-CN"/>
              <a:t>设我们选择s为</a:t>
            </a:r>
            <a:r>
              <a:rPr lang="en-US" altLang="zh-CN"/>
              <a:t>v</a:t>
            </a:r>
            <a:r>
              <a:rPr lang="zh-CN" baseline="-25000"/>
              <a:t>3</a:t>
            </a:r>
            <a:r>
              <a:rPr lang="zh-CN"/>
              <a:t>。此时立刻可以说出从s到v</a:t>
            </a:r>
            <a:r>
              <a:rPr lang="en-US" altLang="zh-CN" baseline="-25000"/>
              <a:t>3</a:t>
            </a:r>
            <a:r>
              <a:rPr lang="zh-CN"/>
              <a:t>的最短路径是长为0的路径。把这个信息</a:t>
            </a:r>
            <a:r>
              <a:rPr lang="zh-CN">
                <a:solidFill>
                  <a:srgbClr val="FF0000"/>
                </a:solidFill>
              </a:rPr>
              <a:t>做个标记</a:t>
            </a:r>
            <a:r>
              <a:rPr lang="zh-CN"/>
              <a:t>，得到</a:t>
            </a:r>
            <a:endParaRPr lang="zh-CN"/>
          </a:p>
          <a:p>
            <a:r>
              <a:rPr lang="zh-CN"/>
              <a:t>图9-11。</a:t>
            </a:r>
            <a:endParaRPr lang="zh-CN"/>
          </a:p>
        </p:txBody>
      </p:sp>
      <p:pic>
        <p:nvPicPr>
          <p:cNvPr id="6" name="图片 5"/>
          <p:cNvPicPr>
            <a:picLocks noChangeAspect="1"/>
          </p:cNvPicPr>
          <p:nvPr/>
        </p:nvPicPr>
        <p:blipFill>
          <a:blip r:embed="rId1"/>
          <a:stretch>
            <a:fillRect/>
          </a:stretch>
        </p:blipFill>
        <p:spPr>
          <a:xfrm>
            <a:off x="3535045" y="3403600"/>
            <a:ext cx="4867275" cy="2505075"/>
          </a:xfrm>
          <a:prstGeom prst="rect">
            <a:avLst/>
          </a:prstGeom>
        </p:spPr>
      </p:pic>
      <p:pic>
        <p:nvPicPr>
          <p:cNvPr id="7" name="图片 6"/>
          <p:cNvPicPr>
            <a:picLocks noChangeAspect="1"/>
          </p:cNvPicPr>
          <p:nvPr/>
        </p:nvPicPr>
        <p:blipFill>
          <a:blip r:embed="rId2"/>
          <a:stretch>
            <a:fillRect/>
          </a:stretch>
        </p:blipFill>
        <p:spPr>
          <a:xfrm>
            <a:off x="3657600" y="6159500"/>
            <a:ext cx="4876800" cy="352425"/>
          </a:xfrm>
          <a:prstGeom prst="rect">
            <a:avLst/>
          </a:prstGeom>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a:bodyPr>
          <a:lstStyle/>
          <a:p>
            <a:r>
              <a:rPr lang="zh-CN" dirty="0"/>
              <a:t>图2-3指出这四种算法</a:t>
            </a:r>
            <a:r>
              <a:rPr lang="zh-CN" dirty="0">
                <a:solidFill>
                  <a:srgbClr val="FF0000"/>
                </a:solidFill>
              </a:rPr>
              <a:t>运行时间的增长率</a:t>
            </a:r>
            <a:r>
              <a:rPr lang="zh-CN" dirty="0"/>
              <a:t>。尽管该图只包含N从10到100的值，但是相对增长率还是很明</a:t>
            </a:r>
            <a:endParaRPr lang="zh-CN" dirty="0"/>
          </a:p>
          <a:p>
            <a:r>
              <a:rPr lang="zh-CN" dirty="0"/>
              <a:t>显的。虽然算法3的图看起来是线性的，但是用一把直尺(或是一张纸)容易验证它并不是直线。图2-4显</a:t>
            </a:r>
            <a:endParaRPr lang="zh-CN" dirty="0"/>
          </a:p>
          <a:p>
            <a:r>
              <a:rPr lang="zh-CN" dirty="0"/>
              <a:t>示对于更大值的性能。该图戏剧性地描述出，即使输入量的大小是适度的，低效算法依旧无用。</a:t>
            </a:r>
            <a:endParaRPr lang="zh-CN" dirty="0"/>
          </a:p>
        </p:txBody>
      </p:sp>
      <p:sp>
        <p:nvSpPr>
          <p:cNvPr id="2" name="标题 1"/>
          <p:cNvSpPr>
            <a:spLocks noGrp="1"/>
          </p:cNvSpPr>
          <p:nvPr>
            <p:ph type="title"/>
          </p:nvPr>
        </p:nvSpPr>
        <p:spPr/>
        <p:txBody>
          <a:bodyPr/>
          <a:lstStyle/>
          <a:p>
            <a:r>
              <a:rPr dirty="0"/>
              <a:t>2.3 要分析的问题</a:t>
            </a:r>
            <a:endParaRPr dirty="0"/>
          </a:p>
        </p:txBody>
      </p:sp>
      <p:pic>
        <p:nvPicPr>
          <p:cNvPr id="6" name="图片 5"/>
          <p:cNvPicPr>
            <a:picLocks noChangeAspect="1"/>
          </p:cNvPicPr>
          <p:nvPr/>
        </p:nvPicPr>
        <p:blipFill>
          <a:blip r:embed="rId1"/>
          <a:stretch>
            <a:fillRect/>
          </a:stretch>
        </p:blipFill>
        <p:spPr>
          <a:xfrm>
            <a:off x="404495" y="3072765"/>
            <a:ext cx="5314950" cy="2800350"/>
          </a:xfrm>
          <a:prstGeom prst="rect">
            <a:avLst/>
          </a:prstGeom>
        </p:spPr>
      </p:pic>
      <p:pic>
        <p:nvPicPr>
          <p:cNvPr id="7" name="图片 6"/>
          <p:cNvPicPr>
            <a:picLocks noChangeAspect="1"/>
          </p:cNvPicPr>
          <p:nvPr/>
        </p:nvPicPr>
        <p:blipFill>
          <a:blip r:embed="rId2"/>
          <a:stretch>
            <a:fillRect/>
          </a:stretch>
        </p:blipFill>
        <p:spPr>
          <a:xfrm>
            <a:off x="5887720" y="3072765"/>
            <a:ext cx="5020945" cy="3150870"/>
          </a:xfrm>
          <a:prstGeom prst="rect">
            <a:avLst/>
          </a:prstGeom>
        </p:spPr>
      </p:pic>
    </p:spTree>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a:sym typeface="+mn-ea"/>
              </a:rPr>
              <a:t>9.3.1 无权最短路径</a:t>
            </a:r>
            <a:endParaRPr>
              <a:sym typeface="+mn-ea"/>
            </a:endParaRPr>
          </a:p>
        </p:txBody>
      </p:sp>
      <p:sp>
        <p:nvSpPr>
          <p:cNvPr id="4" name="内容占位符 3"/>
          <p:cNvSpPr/>
          <p:nvPr>
            <p:ph idx="1"/>
          </p:nvPr>
        </p:nvSpPr>
        <p:spPr>
          <a:xfrm>
            <a:off x="838200" y="1690688"/>
            <a:ext cx="10515600" cy="4731477"/>
          </a:xfrm>
        </p:spPr>
        <p:txBody>
          <a:bodyPr>
            <a:normAutofit lnSpcReduction="20000"/>
          </a:bodyPr>
          <a:p>
            <a:r>
              <a:rPr lang="zh-CN"/>
              <a:t>现在我们可以开始寻找所有与s距离为1的顶点。这些顶点通过考查与s邻接的那些顶点可以找到。此时</a:t>
            </a:r>
            <a:endParaRPr lang="zh-CN"/>
          </a:p>
          <a:p>
            <a:r>
              <a:rPr lang="zh-CN"/>
              <a:t>我们看到，v</a:t>
            </a:r>
            <a:r>
              <a:rPr lang="en-US" altLang="zh-CN" baseline="-25000"/>
              <a:t>1</a:t>
            </a:r>
            <a:r>
              <a:rPr lang="zh-CN"/>
              <a:t>和</a:t>
            </a:r>
            <a:r>
              <a:rPr lang="en-US" altLang="zh-CN"/>
              <a:t>v</a:t>
            </a:r>
            <a:r>
              <a:rPr lang="zh-CN" baseline="-25000"/>
              <a:t>6</a:t>
            </a:r>
            <a:r>
              <a:rPr lang="zh-CN"/>
              <a:t>与s出发只有一边之遥。我们把它表示在图9-12中。</a:t>
            </a:r>
            <a:endParaRPr lang="zh-CN"/>
          </a:p>
        </p:txBody>
      </p:sp>
      <p:pic>
        <p:nvPicPr>
          <p:cNvPr id="3" name="图片 2"/>
          <p:cNvPicPr>
            <a:picLocks noChangeAspect="1"/>
          </p:cNvPicPr>
          <p:nvPr/>
        </p:nvPicPr>
        <p:blipFill>
          <a:blip r:embed="rId1"/>
          <a:stretch>
            <a:fillRect/>
          </a:stretch>
        </p:blipFill>
        <p:spPr>
          <a:xfrm>
            <a:off x="3705225" y="2589530"/>
            <a:ext cx="4781550" cy="2524125"/>
          </a:xfrm>
          <a:prstGeom prst="rect">
            <a:avLst/>
          </a:prstGeom>
        </p:spPr>
      </p:pic>
      <p:pic>
        <p:nvPicPr>
          <p:cNvPr id="5" name="图片 4"/>
          <p:cNvPicPr>
            <a:picLocks noChangeAspect="1"/>
          </p:cNvPicPr>
          <p:nvPr/>
        </p:nvPicPr>
        <p:blipFill>
          <a:blip r:embed="rId2"/>
          <a:stretch>
            <a:fillRect/>
          </a:stretch>
        </p:blipFill>
        <p:spPr>
          <a:xfrm>
            <a:off x="4036695" y="5595620"/>
            <a:ext cx="4314825" cy="323850"/>
          </a:xfrm>
          <a:prstGeom prst="rect">
            <a:avLst/>
          </a:prstGeom>
        </p:spPr>
      </p:pic>
    </p:spTree>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a:sym typeface="+mn-ea"/>
              </a:rPr>
              <a:t>9.3.1 无权最短路径</a:t>
            </a:r>
            <a:endParaRPr>
              <a:sym typeface="+mn-ea"/>
            </a:endParaRPr>
          </a:p>
        </p:txBody>
      </p:sp>
      <p:sp>
        <p:nvSpPr>
          <p:cNvPr id="4" name="内容占位符 3"/>
          <p:cNvSpPr/>
          <p:nvPr>
            <p:ph idx="1"/>
          </p:nvPr>
        </p:nvSpPr>
        <p:spPr>
          <a:xfrm>
            <a:off x="838200" y="1690688"/>
            <a:ext cx="10515600" cy="4731477"/>
          </a:xfrm>
        </p:spPr>
        <p:txBody>
          <a:bodyPr>
            <a:normAutofit lnSpcReduction="20000"/>
          </a:bodyPr>
          <a:p>
            <a:r>
              <a:rPr lang="zh-CN"/>
              <a:t>现在可以开始找出那些从s出发最短路径恰为2的顶点，我们找出所有邻接到v</a:t>
            </a:r>
            <a:r>
              <a:rPr lang="en-US" altLang="zh-CN" baseline="-25000"/>
              <a:t>1</a:t>
            </a:r>
            <a:r>
              <a:rPr lang="zh-CN"/>
              <a:t>和v</a:t>
            </a:r>
            <a:r>
              <a:rPr lang="zh-CN" baseline="-25000"/>
              <a:t>6</a:t>
            </a:r>
            <a:r>
              <a:rPr lang="zh-CN"/>
              <a:t>的顶点(距离为1处的</a:t>
            </a:r>
            <a:endParaRPr lang="zh-CN"/>
          </a:p>
          <a:p>
            <a:r>
              <a:rPr lang="zh-CN"/>
              <a:t>顶点)，它们的最短路径还不知道。这次搜索告诉我们，到v</a:t>
            </a:r>
            <a:r>
              <a:rPr lang="zh-CN" baseline="-25000"/>
              <a:t>2</a:t>
            </a:r>
            <a:r>
              <a:rPr lang="zh-CN"/>
              <a:t>和v</a:t>
            </a:r>
            <a:r>
              <a:rPr lang="en-US" altLang="zh-CN" baseline="-25000"/>
              <a:t>4</a:t>
            </a:r>
            <a:r>
              <a:rPr lang="zh-CN"/>
              <a:t>的最短路径长为2。图9-13显示到现在</a:t>
            </a:r>
            <a:endParaRPr lang="zh-CN"/>
          </a:p>
          <a:p>
            <a:r>
              <a:rPr lang="zh-CN"/>
              <a:t>为止已经做出的工作。</a:t>
            </a:r>
            <a:endParaRPr lang="zh-CN"/>
          </a:p>
        </p:txBody>
      </p:sp>
      <p:pic>
        <p:nvPicPr>
          <p:cNvPr id="6" name="图片 5"/>
          <p:cNvPicPr>
            <a:picLocks noChangeAspect="1"/>
          </p:cNvPicPr>
          <p:nvPr/>
        </p:nvPicPr>
        <p:blipFill>
          <a:blip r:embed="rId1"/>
          <a:stretch>
            <a:fillRect/>
          </a:stretch>
        </p:blipFill>
        <p:spPr>
          <a:xfrm>
            <a:off x="3709670" y="2975610"/>
            <a:ext cx="4772025" cy="2514600"/>
          </a:xfrm>
          <a:prstGeom prst="rect">
            <a:avLst/>
          </a:prstGeom>
        </p:spPr>
      </p:pic>
      <p:pic>
        <p:nvPicPr>
          <p:cNvPr id="7" name="图片 6"/>
          <p:cNvPicPr>
            <a:picLocks noChangeAspect="1"/>
          </p:cNvPicPr>
          <p:nvPr/>
        </p:nvPicPr>
        <p:blipFill>
          <a:blip r:embed="rId2"/>
          <a:stretch>
            <a:fillRect/>
          </a:stretch>
        </p:blipFill>
        <p:spPr>
          <a:xfrm>
            <a:off x="3876040" y="5782945"/>
            <a:ext cx="4438650" cy="400050"/>
          </a:xfrm>
          <a:prstGeom prst="rect">
            <a:avLst/>
          </a:prstGeom>
        </p:spPr>
      </p:pic>
    </p:spTree>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a:sym typeface="+mn-ea"/>
              </a:rPr>
              <a:t>9.3.1 无权最短路径</a:t>
            </a:r>
            <a:endParaRPr>
              <a:sym typeface="+mn-ea"/>
            </a:endParaRPr>
          </a:p>
        </p:txBody>
      </p:sp>
      <p:sp>
        <p:nvSpPr>
          <p:cNvPr id="4" name="内容占位符 3"/>
          <p:cNvSpPr/>
          <p:nvPr>
            <p:ph idx="1"/>
          </p:nvPr>
        </p:nvSpPr>
        <p:spPr>
          <a:xfrm>
            <a:off x="838200" y="1690688"/>
            <a:ext cx="10515600" cy="4731477"/>
          </a:xfrm>
        </p:spPr>
        <p:txBody>
          <a:bodyPr>
            <a:normAutofit lnSpcReduction="20000"/>
          </a:bodyPr>
          <a:p>
            <a:r>
              <a:rPr lang="zh-CN"/>
              <a:t>最后，通过考查那些与刚被赋值的v</a:t>
            </a:r>
            <a:r>
              <a:rPr lang="en-US" altLang="zh-CN" baseline="-25000"/>
              <a:t>2</a:t>
            </a:r>
            <a:r>
              <a:rPr lang="zh-CN"/>
              <a:t>和</a:t>
            </a:r>
            <a:r>
              <a:rPr lang="en-US" altLang="zh-CN"/>
              <a:t>v</a:t>
            </a:r>
            <a:r>
              <a:rPr lang="zh-CN" baseline="-25000"/>
              <a:t>4</a:t>
            </a:r>
            <a:r>
              <a:rPr lang="zh-CN"/>
              <a:t>相邻的顶点我们可以发现，v</a:t>
            </a:r>
            <a:r>
              <a:rPr lang="en-US" altLang="zh-CN" baseline="-25000"/>
              <a:t>5</a:t>
            </a:r>
            <a:r>
              <a:rPr lang="zh-CN"/>
              <a:t>和</a:t>
            </a:r>
            <a:r>
              <a:rPr lang="en-US" altLang="zh-CN"/>
              <a:t>v</a:t>
            </a:r>
            <a:r>
              <a:rPr lang="zh-CN" baseline="-25000"/>
              <a:t>7</a:t>
            </a:r>
            <a:r>
              <a:rPr lang="zh-CN"/>
              <a:t>各有一条三边最短路径。现</a:t>
            </a:r>
            <a:endParaRPr lang="zh-CN"/>
          </a:p>
          <a:p>
            <a:r>
              <a:rPr lang="zh-CN"/>
              <a:t>在所有的顶点都已经被计算，图9-14显示算法的最后结果。</a:t>
            </a:r>
            <a:endParaRPr lang="zh-CN"/>
          </a:p>
        </p:txBody>
      </p:sp>
      <p:pic>
        <p:nvPicPr>
          <p:cNvPr id="3" name="图片 2"/>
          <p:cNvPicPr>
            <a:picLocks noChangeAspect="1"/>
          </p:cNvPicPr>
          <p:nvPr/>
        </p:nvPicPr>
        <p:blipFill>
          <a:blip r:embed="rId1"/>
          <a:stretch>
            <a:fillRect/>
          </a:stretch>
        </p:blipFill>
        <p:spPr>
          <a:xfrm>
            <a:off x="3509645" y="2989580"/>
            <a:ext cx="5172075" cy="2600325"/>
          </a:xfrm>
          <a:prstGeom prst="rect">
            <a:avLst/>
          </a:prstGeom>
        </p:spPr>
      </p:pic>
      <p:pic>
        <p:nvPicPr>
          <p:cNvPr id="5" name="图片 4"/>
          <p:cNvPicPr>
            <a:picLocks noChangeAspect="1"/>
          </p:cNvPicPr>
          <p:nvPr/>
        </p:nvPicPr>
        <p:blipFill>
          <a:blip r:embed="rId2"/>
          <a:stretch>
            <a:fillRect/>
          </a:stretch>
        </p:blipFill>
        <p:spPr>
          <a:xfrm>
            <a:off x="5027295" y="5774055"/>
            <a:ext cx="2447925" cy="304800"/>
          </a:xfrm>
          <a:prstGeom prst="rect">
            <a:avLst/>
          </a:prstGeom>
        </p:spPr>
      </p:pic>
    </p:spTree>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a:sym typeface="+mn-ea"/>
              </a:rPr>
              <a:t>9.3.1 无权最短路径</a:t>
            </a:r>
            <a:endParaRPr>
              <a:sym typeface="+mn-ea"/>
            </a:endParaRPr>
          </a:p>
        </p:txBody>
      </p:sp>
      <p:sp>
        <p:nvSpPr>
          <p:cNvPr id="4" name="内容占位符 3"/>
          <p:cNvSpPr/>
          <p:nvPr>
            <p:ph idx="1"/>
          </p:nvPr>
        </p:nvSpPr>
        <p:spPr>
          <a:xfrm>
            <a:off x="838200" y="1690688"/>
            <a:ext cx="10515600" cy="4731477"/>
          </a:xfrm>
        </p:spPr>
        <p:txBody>
          <a:bodyPr>
            <a:normAutofit lnSpcReduction="20000"/>
          </a:bodyPr>
          <a:p>
            <a:r>
              <a:rPr lang="zh-CN"/>
              <a:t>这种搜索一个图的方法称为</a:t>
            </a:r>
            <a:r>
              <a:rPr lang="zh-CN">
                <a:solidFill>
                  <a:srgbClr val="FF0000"/>
                </a:solidFill>
              </a:rPr>
              <a:t>广度优先搜索</a:t>
            </a:r>
            <a:r>
              <a:rPr lang="zh-CN"/>
              <a:t>(breadth-first</a:t>
            </a:r>
            <a:r>
              <a:rPr lang="en-US" altLang="zh-CN"/>
              <a:t> </a:t>
            </a:r>
            <a:r>
              <a:rPr lang="zh-CN"/>
              <a:t>search)。该方法</a:t>
            </a:r>
            <a:r>
              <a:rPr lang="zh-CN">
                <a:solidFill>
                  <a:srgbClr val="FF0000"/>
                </a:solidFill>
              </a:rPr>
              <a:t>按层处理</a:t>
            </a:r>
            <a:r>
              <a:rPr lang="zh-CN"/>
              <a:t>顶点：距开始点最</a:t>
            </a:r>
            <a:endParaRPr lang="zh-CN"/>
          </a:p>
          <a:p>
            <a:r>
              <a:rPr lang="zh-CN"/>
              <a:t>近的那些顶点首先被赋值，而最远的那些顶点最后被赋值。这很像对树的层序遍历(level-order </a:t>
            </a:r>
            <a:endParaRPr lang="zh-CN"/>
          </a:p>
          <a:p>
            <a:r>
              <a:rPr lang="zh-CN"/>
              <a:t>traversal)。</a:t>
            </a:r>
            <a:endParaRPr lang="zh-CN"/>
          </a:p>
          <a:p>
            <a:endParaRPr lang="zh-CN"/>
          </a:p>
          <a:p>
            <a:r>
              <a:rPr lang="zh-CN"/>
              <a:t>有了这种方法，我们必须把它翻译成代码。图9-15显示该算法将要用到的记录过程的表的</a:t>
            </a:r>
            <a:r>
              <a:rPr lang="zh-CN">
                <a:solidFill>
                  <a:srgbClr val="FF0000"/>
                </a:solidFill>
              </a:rPr>
              <a:t>初始配置</a:t>
            </a:r>
            <a:r>
              <a:rPr lang="zh-CN"/>
              <a:t>。</a:t>
            </a:r>
            <a:endParaRPr lang="zh-CN"/>
          </a:p>
          <a:p>
            <a:endParaRPr lang="zh-CN"/>
          </a:p>
          <a:p>
            <a:endParaRPr lang="zh-CN"/>
          </a:p>
        </p:txBody>
      </p:sp>
      <p:pic>
        <p:nvPicPr>
          <p:cNvPr id="6" name="图片 5"/>
          <p:cNvPicPr>
            <a:picLocks noChangeAspect="1"/>
          </p:cNvPicPr>
          <p:nvPr/>
        </p:nvPicPr>
        <p:blipFill>
          <a:blip r:embed="rId1"/>
          <a:stretch>
            <a:fillRect/>
          </a:stretch>
        </p:blipFill>
        <p:spPr>
          <a:xfrm>
            <a:off x="4585970" y="3584575"/>
            <a:ext cx="3019425" cy="2228850"/>
          </a:xfrm>
          <a:prstGeom prst="rect">
            <a:avLst/>
          </a:prstGeom>
        </p:spPr>
      </p:pic>
      <p:pic>
        <p:nvPicPr>
          <p:cNvPr id="7" name="图片 6"/>
          <p:cNvPicPr>
            <a:picLocks noChangeAspect="1"/>
          </p:cNvPicPr>
          <p:nvPr/>
        </p:nvPicPr>
        <p:blipFill>
          <a:blip r:embed="rId2"/>
          <a:stretch>
            <a:fillRect/>
          </a:stretch>
        </p:blipFill>
        <p:spPr>
          <a:xfrm>
            <a:off x="5180330" y="6021705"/>
            <a:ext cx="2057400" cy="542925"/>
          </a:xfrm>
          <a:prstGeom prst="rect">
            <a:avLst/>
          </a:prstGeom>
        </p:spPr>
      </p:pic>
    </p:spTree>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a:sym typeface="+mn-ea"/>
              </a:rPr>
              <a:t>9.3.1 无权最短路径</a:t>
            </a:r>
            <a:endParaRPr>
              <a:sym typeface="+mn-ea"/>
            </a:endParaRPr>
          </a:p>
        </p:txBody>
      </p:sp>
      <p:sp>
        <p:nvSpPr>
          <p:cNvPr id="4" name="内容占位符 3"/>
          <p:cNvSpPr/>
          <p:nvPr>
            <p:ph idx="1"/>
          </p:nvPr>
        </p:nvSpPr>
        <p:spPr>
          <a:xfrm>
            <a:off x="838200" y="1690688"/>
            <a:ext cx="10515600" cy="4731477"/>
          </a:xfrm>
        </p:spPr>
        <p:txBody>
          <a:bodyPr>
            <a:normAutofit lnSpcReduction="20000"/>
          </a:bodyPr>
          <a:p>
            <a:r>
              <a:rPr lang="zh-CN"/>
              <a:t>对于每个顶点，我们将</a:t>
            </a:r>
            <a:r>
              <a:rPr lang="zh-CN">
                <a:solidFill>
                  <a:srgbClr val="FF0000"/>
                </a:solidFill>
              </a:rPr>
              <a:t>跟踪三个信息</a:t>
            </a:r>
            <a:r>
              <a:rPr lang="zh-CN"/>
              <a:t>。首先，我们把</a:t>
            </a:r>
            <a:r>
              <a:rPr lang="zh-CN">
                <a:solidFill>
                  <a:srgbClr val="FF0000"/>
                </a:solidFill>
              </a:rPr>
              <a:t>从s开始到顶点的距离放到d</a:t>
            </a:r>
            <a:r>
              <a:rPr lang="en-US" altLang="zh-CN" baseline="-25000">
                <a:solidFill>
                  <a:srgbClr val="FF0000"/>
                </a:solidFill>
              </a:rPr>
              <a:t>v</a:t>
            </a:r>
            <a:r>
              <a:rPr lang="zh-CN"/>
              <a:t>栏中。开始的时候，</a:t>
            </a:r>
            <a:endParaRPr lang="zh-CN"/>
          </a:p>
          <a:p>
            <a:r>
              <a:rPr lang="zh-CN"/>
              <a:t>除s外所有的顶点都是不可达到的，而s的路径长为0。P</a:t>
            </a:r>
            <a:r>
              <a:rPr lang="en-US" altLang="zh-CN" baseline="-25000"/>
              <a:t>v</a:t>
            </a:r>
            <a:r>
              <a:rPr lang="zh-CN"/>
              <a:t>栏中的项为记账变量，它将使我们能够显示出</a:t>
            </a:r>
            <a:endParaRPr lang="zh-CN"/>
          </a:p>
          <a:p>
            <a:r>
              <a:rPr lang="zh-CN"/>
              <a:t>实际的路径。Known中的项在顶点被处理以后置为1。起初，所有的顶点都不是Known(已知的)，包括开</a:t>
            </a:r>
            <a:endParaRPr lang="zh-CN"/>
          </a:p>
          <a:p>
            <a:r>
              <a:rPr lang="zh-CN"/>
              <a:t>始顶点。当一个顶点被标记为已知时，我们就确信不会再找到更便宜的路径，因此对该顶点的处理实质</a:t>
            </a:r>
            <a:endParaRPr lang="zh-CN"/>
          </a:p>
          <a:p>
            <a:r>
              <a:rPr lang="zh-CN"/>
              <a:t>上已经完成。</a:t>
            </a:r>
            <a:endParaRPr lang="zh-CN"/>
          </a:p>
        </p:txBody>
      </p:sp>
    </p:spTree>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a:sym typeface="+mn-ea"/>
              </a:rPr>
              <a:t>9.3.1 无权最短路径</a:t>
            </a:r>
            <a:endParaRPr>
              <a:sym typeface="+mn-ea"/>
            </a:endParaRPr>
          </a:p>
        </p:txBody>
      </p:sp>
      <p:sp>
        <p:nvSpPr>
          <p:cNvPr id="4" name="内容占位符 3"/>
          <p:cNvSpPr/>
          <p:nvPr>
            <p:ph idx="1"/>
          </p:nvPr>
        </p:nvSpPr>
        <p:spPr>
          <a:xfrm>
            <a:off x="838200" y="1690688"/>
            <a:ext cx="10515600" cy="4731477"/>
          </a:xfrm>
        </p:spPr>
        <p:txBody>
          <a:bodyPr>
            <a:normAutofit lnSpcReduction="20000"/>
          </a:bodyPr>
          <a:p>
            <a:r>
              <a:rPr lang="zh-CN"/>
              <a:t>基本的算法在图9-16中描述。图9-16中的算法模拟这些图表，它把距离d=0上的顶点声明为Known，然后</a:t>
            </a:r>
            <a:endParaRPr lang="zh-CN"/>
          </a:p>
          <a:p>
            <a:r>
              <a:rPr lang="zh-CN"/>
              <a:t>声明d=1上的顶点为Known，再声明d=2上的顶点为Known，等等，并且将仍然是d</a:t>
            </a:r>
            <a:r>
              <a:rPr lang="zh-CN" baseline="-25000"/>
              <a:t>w</a:t>
            </a:r>
            <a:r>
              <a:rPr lang="zh-CN"/>
              <a:t>=</a:t>
            </a:r>
            <a:r>
              <a:rPr lang="zh-CN">
                <a:latin typeface="Arial" panose="020B0604020202020204" pitchFamily="34" charset="0"/>
                <a:cs typeface="Arial" panose="020B0604020202020204" pitchFamily="34" charset="0"/>
              </a:rPr>
              <a:t>∞</a:t>
            </a:r>
            <a:r>
              <a:rPr lang="zh-CN"/>
              <a:t>的所有邻接的顶点w</a:t>
            </a:r>
            <a:endParaRPr lang="zh-CN"/>
          </a:p>
          <a:p>
            <a:r>
              <a:rPr lang="zh-CN"/>
              <a:t>置为距离d</a:t>
            </a:r>
            <a:r>
              <a:rPr lang="zh-CN" baseline="-25000"/>
              <a:t>w</a:t>
            </a:r>
            <a:r>
              <a:rPr lang="zh-CN"/>
              <a:t>=d+1。</a:t>
            </a:r>
            <a:endParaRPr lang="zh-CN"/>
          </a:p>
        </p:txBody>
      </p:sp>
      <p:pic>
        <p:nvPicPr>
          <p:cNvPr id="3" name="图片 2"/>
          <p:cNvPicPr>
            <a:picLocks noChangeAspect="1"/>
          </p:cNvPicPr>
          <p:nvPr/>
        </p:nvPicPr>
        <p:blipFill>
          <a:blip r:embed="rId1"/>
          <a:stretch>
            <a:fillRect/>
          </a:stretch>
        </p:blipFill>
        <p:spPr>
          <a:xfrm>
            <a:off x="2740660" y="2605405"/>
            <a:ext cx="7162800" cy="3962400"/>
          </a:xfrm>
          <a:prstGeom prst="rect">
            <a:avLst/>
          </a:prstGeom>
        </p:spPr>
      </p:pic>
      <p:pic>
        <p:nvPicPr>
          <p:cNvPr id="5" name="图片 4"/>
          <p:cNvPicPr>
            <a:picLocks noChangeAspect="1"/>
          </p:cNvPicPr>
          <p:nvPr/>
        </p:nvPicPr>
        <p:blipFill>
          <a:blip r:embed="rId2"/>
          <a:stretch>
            <a:fillRect/>
          </a:stretch>
        </p:blipFill>
        <p:spPr>
          <a:xfrm>
            <a:off x="5090160" y="6502400"/>
            <a:ext cx="2914650" cy="371475"/>
          </a:xfrm>
          <a:prstGeom prst="rect">
            <a:avLst/>
          </a:prstGeom>
        </p:spPr>
      </p:pic>
    </p:spTree>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a:sym typeface="+mn-ea"/>
              </a:rPr>
              <a:t>9.3.1 无权最短路径</a:t>
            </a:r>
            <a:endParaRPr>
              <a:sym typeface="+mn-ea"/>
            </a:endParaRPr>
          </a:p>
        </p:txBody>
      </p:sp>
      <p:sp>
        <p:nvSpPr>
          <p:cNvPr id="4" name="内容占位符 3"/>
          <p:cNvSpPr/>
          <p:nvPr>
            <p:ph idx="1"/>
          </p:nvPr>
        </p:nvSpPr>
        <p:spPr>
          <a:xfrm>
            <a:off x="838200" y="1690688"/>
            <a:ext cx="10515600" cy="4731477"/>
          </a:xfrm>
        </p:spPr>
        <p:txBody>
          <a:bodyPr>
            <a:normAutofit lnSpcReduction="20000"/>
          </a:bodyPr>
          <a:p>
            <a:r>
              <a:rPr lang="zh-CN"/>
              <a:t>通过追溯p</a:t>
            </a:r>
            <a:r>
              <a:rPr lang="en-US" altLang="zh-CN" baseline="-25000"/>
              <a:t>v</a:t>
            </a:r>
            <a:r>
              <a:rPr lang="zh-CN"/>
              <a:t>变量，可以显示实际的路径。当讨论赋权的情形时我们将会看到如何进行。</a:t>
            </a:r>
            <a:endParaRPr lang="zh-CN"/>
          </a:p>
          <a:p>
            <a:endParaRPr lang="zh-CN"/>
          </a:p>
          <a:p>
            <a:r>
              <a:rPr lang="zh-CN"/>
              <a:t>由于双层嵌套for循环，因此该算法的运行时间为</a:t>
            </a:r>
            <a:r>
              <a:rPr lang="zh-CN" b="1"/>
              <a:t>O</a:t>
            </a:r>
            <a:r>
              <a:rPr lang="zh-CN"/>
              <a:t>(</a:t>
            </a:r>
            <a:r>
              <a:rPr lang="zh-CN">
                <a:sym typeface="+mn-ea"/>
              </a:rPr>
              <a:t>|</a:t>
            </a:r>
            <a:r>
              <a:rPr lang="zh-CN"/>
              <a:t>V|²)。这个效率明显地低，因为尽管所有的顶点早</a:t>
            </a:r>
            <a:endParaRPr lang="zh-CN"/>
          </a:p>
          <a:p>
            <a:r>
              <a:rPr lang="zh-CN"/>
              <a:t>就成为Known了，但是外层循环还是要继续，直到NumVerter-1为止。虽然额外的附加测试可以避免这</a:t>
            </a:r>
            <a:endParaRPr lang="zh-CN"/>
          </a:p>
          <a:p>
            <a:r>
              <a:rPr lang="zh-CN"/>
              <a:t>种情形发生，但是它并不能影响最坏情形运行时间，当以图9-17中的从顶点v</a:t>
            </a:r>
            <a:r>
              <a:rPr lang="en-US" altLang="zh-CN" baseline="-25000"/>
              <a:t>9</a:t>
            </a:r>
            <a:r>
              <a:rPr lang="zh-CN"/>
              <a:t>开始的图作为输入时，通</a:t>
            </a:r>
            <a:endParaRPr lang="zh-CN"/>
          </a:p>
          <a:p>
            <a:r>
              <a:rPr lang="zh-CN"/>
              <a:t>过将所发生的情况推广即可看到这一点。</a:t>
            </a:r>
            <a:endParaRPr lang="zh-CN"/>
          </a:p>
        </p:txBody>
      </p:sp>
      <p:pic>
        <p:nvPicPr>
          <p:cNvPr id="6" name="图片 5"/>
          <p:cNvPicPr>
            <a:picLocks noChangeAspect="1"/>
          </p:cNvPicPr>
          <p:nvPr/>
        </p:nvPicPr>
        <p:blipFill>
          <a:blip r:embed="rId1"/>
          <a:stretch>
            <a:fillRect/>
          </a:stretch>
        </p:blipFill>
        <p:spPr>
          <a:xfrm>
            <a:off x="2533650" y="3989070"/>
            <a:ext cx="7124700" cy="600075"/>
          </a:xfrm>
          <a:prstGeom prst="rect">
            <a:avLst/>
          </a:prstGeom>
        </p:spPr>
      </p:pic>
      <p:pic>
        <p:nvPicPr>
          <p:cNvPr id="7" name="图片 6"/>
          <p:cNvPicPr>
            <a:picLocks noChangeAspect="1"/>
          </p:cNvPicPr>
          <p:nvPr/>
        </p:nvPicPr>
        <p:blipFill>
          <a:blip r:embed="rId2"/>
          <a:stretch>
            <a:fillRect/>
          </a:stretch>
        </p:blipFill>
        <p:spPr>
          <a:xfrm>
            <a:off x="3720465" y="5257165"/>
            <a:ext cx="4524375" cy="323850"/>
          </a:xfrm>
          <a:prstGeom prst="rect">
            <a:avLst/>
          </a:prstGeom>
        </p:spPr>
      </p:pic>
    </p:spTree>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a:sym typeface="+mn-ea"/>
              </a:rPr>
              <a:t>9.3.1 无权最短路径</a:t>
            </a:r>
            <a:endParaRPr>
              <a:sym typeface="+mn-ea"/>
            </a:endParaRPr>
          </a:p>
        </p:txBody>
      </p:sp>
      <p:sp>
        <p:nvSpPr>
          <p:cNvPr id="4" name="内容占位符 3"/>
          <p:cNvSpPr/>
          <p:nvPr>
            <p:ph idx="1"/>
          </p:nvPr>
        </p:nvSpPr>
        <p:spPr>
          <a:xfrm>
            <a:off x="838200" y="1690688"/>
            <a:ext cx="10515600" cy="4731477"/>
          </a:xfrm>
        </p:spPr>
        <p:txBody>
          <a:bodyPr>
            <a:normAutofit/>
          </a:bodyPr>
          <a:p>
            <a:r>
              <a:rPr lang="zh-CN"/>
              <a:t>我们可以用非常类似于对拓扑排序的做法来排除这种低效性。在任一时刻，只存在两种类型的未知顶点， </a:t>
            </a:r>
            <a:endParaRPr lang="zh-CN"/>
          </a:p>
          <a:p>
            <a:r>
              <a:rPr lang="zh-CN"/>
              <a:t>它们的d</a:t>
            </a:r>
            <a:r>
              <a:rPr lang="en-US" altLang="zh-CN" baseline="-25000"/>
              <a:t>v</a:t>
            </a:r>
            <a:r>
              <a:rPr lang="en-US" altLang="zh-CN">
                <a:latin typeface="Arial" panose="020B0604020202020204" pitchFamily="34" charset="0"/>
                <a:cs typeface="Arial" panose="020B0604020202020204" pitchFamily="34" charset="0"/>
              </a:rPr>
              <a:t>≠∞</a:t>
            </a:r>
            <a:r>
              <a:rPr lang="zh-CN"/>
              <a:t>，一些顶点的d</a:t>
            </a:r>
            <a:r>
              <a:rPr lang="en-US" altLang="zh-CN" baseline="-25000"/>
              <a:t>v</a:t>
            </a:r>
            <a:r>
              <a:rPr lang="zh-CN"/>
              <a:t>=CurrDi</a:t>
            </a:r>
            <a:r>
              <a:rPr lang="en-US" altLang="zh-CN"/>
              <a:t>s</a:t>
            </a:r>
            <a:r>
              <a:rPr lang="zh-CN"/>
              <a:t>t，而其余的则有d</a:t>
            </a:r>
            <a:r>
              <a:rPr lang="en-US" altLang="zh-CN" baseline="-25000"/>
              <a:t>v</a:t>
            </a:r>
            <a:r>
              <a:rPr lang="zh-CN"/>
              <a:t>=CurrDi</a:t>
            </a:r>
            <a:r>
              <a:rPr lang="en-US" altLang="zh-CN"/>
              <a:t>s</a:t>
            </a:r>
            <a:r>
              <a:rPr lang="zh-CN"/>
              <a:t>t+1。由于这种附加的结构，在第2行</a:t>
            </a:r>
            <a:endParaRPr lang="zh-CN"/>
          </a:p>
          <a:p>
            <a:r>
              <a:rPr lang="zh-CN"/>
              <a:t>和第3行搜索整个的表以找出合适顶点的做法是非常浪费的。</a:t>
            </a:r>
            <a:endParaRPr lang="zh-CN"/>
          </a:p>
          <a:p>
            <a:endParaRPr lang="zh-CN"/>
          </a:p>
          <a:p>
            <a:r>
              <a:rPr lang="zh-CN"/>
              <a:t>一种非常简单但抽象的解决方案是</a:t>
            </a:r>
            <a:r>
              <a:rPr lang="zh-CN">
                <a:solidFill>
                  <a:srgbClr val="FF0000"/>
                </a:solidFill>
              </a:rPr>
              <a:t>保留两个盒子</a:t>
            </a:r>
            <a:r>
              <a:rPr lang="zh-CN"/>
              <a:t>。1#盒将装有d</a:t>
            </a:r>
            <a:r>
              <a:rPr lang="en-US" altLang="zh-CN" baseline="-25000"/>
              <a:t>v</a:t>
            </a:r>
            <a:r>
              <a:rPr lang="zh-CN"/>
              <a:t>=CurrDist的未知顶点，而2#盒则装有d</a:t>
            </a:r>
            <a:r>
              <a:rPr lang="en-US" altLang="zh-CN" baseline="-25000"/>
              <a:t>v</a:t>
            </a:r>
            <a:r>
              <a:rPr lang="zh-CN"/>
              <a:t> </a:t>
            </a:r>
            <a:endParaRPr lang="zh-CN"/>
          </a:p>
          <a:p>
            <a:r>
              <a:rPr lang="zh-CN"/>
              <a:t>=CurrDist+1的那些顶点。在第2行和第3行的测试可以用查找1#盒内的任意顶点代替。在第8行(if语句</a:t>
            </a:r>
            <a:endParaRPr lang="zh-CN"/>
          </a:p>
          <a:p>
            <a:r>
              <a:rPr lang="zh-CN"/>
              <a:t>的内部)以后，我们可以把w加到2#盒中。在外层for循环终止以后，1#盒是空的，而2#盒则可转换成</a:t>
            </a:r>
            <a:endParaRPr lang="zh-CN"/>
          </a:p>
          <a:p>
            <a:r>
              <a:rPr lang="zh-CN"/>
              <a:t>1#盒以进行下一趟for循环。</a:t>
            </a:r>
            <a:endParaRPr lang="zh-CN"/>
          </a:p>
          <a:p>
            <a:endParaRPr lang="zh-CN"/>
          </a:p>
          <a:p>
            <a:endParaRPr lang="zh-CN"/>
          </a:p>
        </p:txBody>
      </p:sp>
    </p:spTree>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a:sym typeface="+mn-ea"/>
              </a:rPr>
              <a:t>9.3.1 无权最短路径</a:t>
            </a:r>
            <a:endParaRPr>
              <a:sym typeface="+mn-ea"/>
            </a:endParaRPr>
          </a:p>
        </p:txBody>
      </p:sp>
      <p:sp>
        <p:nvSpPr>
          <p:cNvPr id="4" name="内容占位符 3"/>
          <p:cNvSpPr/>
          <p:nvPr>
            <p:ph idx="1"/>
          </p:nvPr>
        </p:nvSpPr>
        <p:spPr>
          <a:xfrm>
            <a:off x="838200" y="1690688"/>
            <a:ext cx="10515600" cy="4731477"/>
          </a:xfrm>
        </p:spPr>
        <p:txBody>
          <a:bodyPr>
            <a:normAutofit/>
          </a:bodyPr>
          <a:p>
            <a:r>
              <a:rPr lang="zh-CN"/>
              <a:t>我们甚至可以使用一个队列把这种想法进一步精化。在迭代开始的时候，队列只含有距离为CurrDist的</a:t>
            </a:r>
            <a:endParaRPr lang="zh-CN"/>
          </a:p>
          <a:p>
            <a:r>
              <a:rPr lang="zh-CN"/>
              <a:t>那些顶点。当我们添加距离为CurrDist+1的那些邻接顶点时，由于它们自队尾入队，因此这就保证它们</a:t>
            </a:r>
            <a:endParaRPr lang="zh-CN"/>
          </a:p>
          <a:p>
            <a:r>
              <a:rPr lang="zh-CN"/>
              <a:t>直到所有距离为CurrDist的顶点都被处理之后才被处理。在距离为CurrDist处的最后一个顶点出队并被</a:t>
            </a:r>
            <a:endParaRPr lang="zh-CN"/>
          </a:p>
          <a:p>
            <a:r>
              <a:rPr lang="zh-CN"/>
              <a:t>处理之后，队列只含有距离为CurrDist+1的顶点，因此_该过程将不断进行下去。我们只需要把开始的</a:t>
            </a:r>
            <a:endParaRPr lang="zh-CN"/>
          </a:p>
          <a:p>
            <a:r>
              <a:rPr lang="zh-CN"/>
              <a:t>节点放入队列中以启动这个过程即可。</a:t>
            </a:r>
            <a:endParaRPr lang="zh-CN"/>
          </a:p>
        </p:txBody>
      </p:sp>
    </p:spTree>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a:sym typeface="+mn-ea"/>
              </a:rPr>
              <a:t>9.3.1 无权最短路径</a:t>
            </a:r>
            <a:endParaRPr>
              <a:sym typeface="+mn-ea"/>
            </a:endParaRPr>
          </a:p>
        </p:txBody>
      </p:sp>
      <p:sp>
        <p:nvSpPr>
          <p:cNvPr id="4" name="内容占位符 3"/>
          <p:cNvSpPr/>
          <p:nvPr>
            <p:ph idx="1"/>
          </p:nvPr>
        </p:nvSpPr>
        <p:spPr>
          <a:xfrm>
            <a:off x="838200" y="1690688"/>
            <a:ext cx="10515600" cy="4731477"/>
          </a:xfrm>
        </p:spPr>
        <p:txBody>
          <a:bodyPr>
            <a:normAutofit lnSpcReduction="20000"/>
          </a:bodyPr>
          <a:p>
            <a:r>
              <a:rPr lang="zh-CN"/>
              <a:t>精炼的算法在图9-18中表出。在伪代码中，我们已经假设开始顶点s是知道的且T[s].Dist为0。C例程可</a:t>
            </a:r>
            <a:endParaRPr lang="zh-CN"/>
          </a:p>
          <a:p>
            <a:r>
              <a:rPr lang="zh-CN"/>
              <a:t>能把s作为参数传递。再有，如果某些顶点从开始节点出发是不可到达的，那么有可能队列会过早地变</a:t>
            </a:r>
            <a:endParaRPr lang="zh-CN"/>
          </a:p>
          <a:p>
            <a:r>
              <a:rPr lang="zh-CN"/>
              <a:t>空。在这种情况下，将对这些节点报出Infinity(无穷)距离，这就完全合理了。最后，Known域没有使</a:t>
            </a:r>
            <a:endParaRPr lang="zh-CN"/>
          </a:p>
          <a:p>
            <a:r>
              <a:rPr lang="zh-CN"/>
              <a:t>用；一个顶点一旦被处理它就从不再进入队列，因此它不需要重新处理的事实就意味着做了标记。这样</a:t>
            </a:r>
            <a:endParaRPr lang="zh-CN"/>
          </a:p>
          <a:p>
            <a:r>
              <a:rPr lang="zh-CN"/>
              <a:t>一来，</a:t>
            </a:r>
            <a:r>
              <a:rPr lang="zh-CN">
                <a:solidFill>
                  <a:srgbClr val="FF0000"/>
                </a:solidFill>
              </a:rPr>
              <a:t>Known域可以去掉</a:t>
            </a:r>
            <a:r>
              <a:rPr lang="zh-CN"/>
              <a:t>。图9-19指出我们一直在使用的图上的值在算法期间是如何变化的。我们保留</a:t>
            </a:r>
            <a:endParaRPr lang="zh-CN"/>
          </a:p>
          <a:p>
            <a:r>
              <a:rPr lang="zh-CN"/>
              <a:t>Known域为的是使得表更容易沿用并使得与本节其余部分保持一致。</a:t>
            </a:r>
            <a:endParaRPr lang="zh-CN"/>
          </a:p>
          <a:p>
            <a:endParaRPr lang="zh-CN"/>
          </a:p>
          <a:p>
            <a:r>
              <a:rPr lang="zh-CN"/>
              <a:t>与对拓扑排序进行的分析相同，我们看到，只要使用邻接表，则运行时间就是</a:t>
            </a:r>
            <a:r>
              <a:rPr lang="zh-CN" b="1"/>
              <a:t>O</a:t>
            </a:r>
            <a:r>
              <a:rPr lang="zh-CN"/>
              <a:t>(</a:t>
            </a:r>
            <a:r>
              <a:rPr lang="zh-CN">
                <a:sym typeface="+mn-ea"/>
              </a:rPr>
              <a:t>|</a:t>
            </a:r>
            <a:r>
              <a:rPr lang="zh-CN"/>
              <a:t>E|+|V|)。</a:t>
            </a:r>
            <a:endParaRPr lang="zh-CN"/>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a:bodyPr>
          <a:lstStyle/>
          <a:p>
            <a:r>
              <a:rPr lang="zh-CN" dirty="0"/>
              <a:t>有几种方法</a:t>
            </a:r>
            <a:r>
              <a:rPr lang="zh-CN" dirty="0">
                <a:solidFill>
                  <a:srgbClr val="FF0000"/>
                </a:solidFill>
              </a:rPr>
              <a:t>估计一个程序的运行时间</a:t>
            </a:r>
            <a:r>
              <a:rPr lang="zh-CN" dirty="0"/>
              <a:t>。前面的表是凭经验得到的。如果两个程序花费的时间大致相同，</a:t>
            </a:r>
            <a:endParaRPr lang="zh-CN" dirty="0"/>
          </a:p>
          <a:p>
            <a:r>
              <a:rPr lang="zh-CN" dirty="0"/>
              <a:t>要确定哪个程序更快的最好方法很可能就是将它们编码并运行！</a:t>
            </a:r>
            <a:endParaRPr lang="zh-CN" dirty="0"/>
          </a:p>
          <a:p>
            <a:endParaRPr lang="zh-CN" dirty="0"/>
          </a:p>
          <a:p>
            <a:r>
              <a:rPr lang="zh-CN" dirty="0"/>
              <a:t>一般地，存在几种算法思想，而我们总愿意</a:t>
            </a:r>
            <a:r>
              <a:rPr lang="zh-CN" dirty="0">
                <a:solidFill>
                  <a:srgbClr val="FF0000"/>
                </a:solidFill>
              </a:rPr>
              <a:t>尽早除去那些不好的算法思想</a:t>
            </a:r>
            <a:r>
              <a:rPr lang="zh-CN" dirty="0"/>
              <a:t>，因此，通常</a:t>
            </a:r>
            <a:r>
              <a:rPr lang="zh-CN" dirty="0">
                <a:solidFill>
                  <a:srgbClr val="FF0000"/>
                </a:solidFill>
              </a:rPr>
              <a:t>需要对算法进行</a:t>
            </a:r>
            <a:endParaRPr lang="zh-CN" dirty="0">
              <a:solidFill>
                <a:srgbClr val="FF0000"/>
              </a:solidFill>
            </a:endParaRPr>
          </a:p>
          <a:p>
            <a:r>
              <a:rPr lang="zh-CN" dirty="0">
                <a:solidFill>
                  <a:srgbClr val="FF0000"/>
                </a:solidFill>
              </a:rPr>
              <a:t>分析</a:t>
            </a:r>
            <a:r>
              <a:rPr lang="zh-CN" dirty="0"/>
              <a:t>。不仅如此，进行分析的能力还有助于洞察到如何设计有效的算法。一般说来，分析还能准确确定</a:t>
            </a:r>
            <a:endParaRPr lang="zh-CN" dirty="0"/>
          </a:p>
          <a:p>
            <a:r>
              <a:rPr lang="zh-CN" dirty="0"/>
              <a:t>需要仔细编码的瓶颈。</a:t>
            </a:r>
            <a:endParaRPr lang="zh-CN" dirty="0"/>
          </a:p>
          <a:p>
            <a:endParaRPr lang="zh-CN" dirty="0"/>
          </a:p>
          <a:p>
            <a:r>
              <a:rPr lang="zh-CN" dirty="0"/>
              <a:t>为了简化分析，我们将采纳如下的约定：</a:t>
            </a:r>
            <a:r>
              <a:rPr lang="zh-CN" dirty="0">
                <a:solidFill>
                  <a:srgbClr val="FF0000"/>
                </a:solidFill>
              </a:rPr>
              <a:t>不存在特定的时间单位</a:t>
            </a:r>
            <a:r>
              <a:rPr lang="zh-CN" dirty="0"/>
              <a:t>。因此，我们抛弃一些。我们还将抛弃</a:t>
            </a:r>
            <a:endParaRPr lang="zh-CN" dirty="0"/>
          </a:p>
          <a:p>
            <a:r>
              <a:rPr lang="zh-CN" dirty="0"/>
              <a:t>低阶项，从而我们要做的就是</a:t>
            </a:r>
            <a:r>
              <a:rPr lang="zh-CN" dirty="0">
                <a:solidFill>
                  <a:srgbClr val="FF0000"/>
                </a:solidFill>
              </a:rPr>
              <a:t>计算大</a:t>
            </a:r>
            <a:r>
              <a:rPr lang="zh-CN" b="1" dirty="0">
                <a:solidFill>
                  <a:srgbClr val="FF0000"/>
                </a:solidFill>
              </a:rPr>
              <a:t>O</a:t>
            </a:r>
            <a:r>
              <a:rPr lang="zh-CN" dirty="0">
                <a:solidFill>
                  <a:srgbClr val="FF0000"/>
                </a:solidFill>
              </a:rPr>
              <a:t>运行时间</a:t>
            </a:r>
            <a:r>
              <a:rPr lang="zh-CN" dirty="0"/>
              <a:t>。由于大</a:t>
            </a:r>
            <a:r>
              <a:rPr lang="zh-CN" b="1" dirty="0"/>
              <a:t>O</a:t>
            </a:r>
            <a:r>
              <a:rPr lang="zh-CN" dirty="0"/>
              <a:t>是一个上界，因此我们必须仔细，绝不要低估</a:t>
            </a:r>
            <a:endParaRPr lang="zh-CN" dirty="0"/>
          </a:p>
          <a:p>
            <a:r>
              <a:rPr lang="zh-CN" dirty="0"/>
              <a:t>程序的运行时间。实际上，分析的结果为程序在一定的时间范用内能够终止运行提供了保障。程序可能</a:t>
            </a:r>
            <a:endParaRPr lang="zh-CN" dirty="0"/>
          </a:p>
          <a:p>
            <a:r>
              <a:rPr lang="zh-CN" dirty="0"/>
              <a:t>提前结束，但绝不可能拖后。</a:t>
            </a:r>
            <a:endParaRPr lang="zh-CN" dirty="0"/>
          </a:p>
        </p:txBody>
      </p:sp>
      <p:sp>
        <p:nvSpPr>
          <p:cNvPr id="2" name="标题 1"/>
          <p:cNvSpPr>
            <a:spLocks noGrp="1"/>
          </p:cNvSpPr>
          <p:nvPr>
            <p:ph type="title"/>
          </p:nvPr>
        </p:nvSpPr>
        <p:spPr/>
        <p:txBody>
          <a:bodyPr/>
          <a:lstStyle/>
          <a:p>
            <a:r>
              <a:rPr dirty="0"/>
              <a:t>2.</a:t>
            </a:r>
            <a:r>
              <a:rPr lang="en-US" dirty="0"/>
              <a:t>4</a:t>
            </a:r>
            <a:r>
              <a:rPr dirty="0"/>
              <a:t> </a:t>
            </a:r>
            <a:r>
              <a:rPr lang="zh-CN" dirty="0"/>
              <a:t>运行时间计算</a:t>
            </a:r>
            <a:endParaRPr lang="zh-CN" dirty="0"/>
          </a:p>
        </p:txBody>
      </p:sp>
    </p:spTree>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a:sym typeface="+mn-ea"/>
              </a:rPr>
              <a:t>9.3.1 无权最短路径</a:t>
            </a:r>
            <a:endParaRPr>
              <a:sym typeface="+mn-ea"/>
            </a:endParaRPr>
          </a:p>
        </p:txBody>
      </p:sp>
      <p:pic>
        <p:nvPicPr>
          <p:cNvPr id="3" name="内容占位符 2"/>
          <p:cNvPicPr>
            <a:picLocks noChangeAspect="1"/>
          </p:cNvPicPr>
          <p:nvPr>
            <p:ph idx="1"/>
          </p:nvPr>
        </p:nvPicPr>
        <p:blipFill>
          <a:blip r:embed="rId1"/>
          <a:stretch>
            <a:fillRect/>
          </a:stretch>
        </p:blipFill>
        <p:spPr>
          <a:xfrm>
            <a:off x="2771775" y="1691005"/>
            <a:ext cx="6648450" cy="4533900"/>
          </a:xfrm>
          <a:prstGeom prst="rect">
            <a:avLst/>
          </a:prstGeom>
        </p:spPr>
      </p:pic>
      <p:pic>
        <p:nvPicPr>
          <p:cNvPr id="5" name="图片 4"/>
          <p:cNvPicPr>
            <a:picLocks noChangeAspect="1"/>
          </p:cNvPicPr>
          <p:nvPr/>
        </p:nvPicPr>
        <p:blipFill>
          <a:blip r:embed="rId2"/>
          <a:stretch>
            <a:fillRect/>
          </a:stretch>
        </p:blipFill>
        <p:spPr>
          <a:xfrm>
            <a:off x="4204970" y="6329680"/>
            <a:ext cx="3076575" cy="266700"/>
          </a:xfrm>
          <a:prstGeom prst="rect">
            <a:avLst/>
          </a:prstGeom>
        </p:spPr>
      </p:pic>
    </p:spTree>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a:sym typeface="+mn-ea"/>
              </a:rPr>
              <a:t>9.3.1 无权最短路径</a:t>
            </a:r>
            <a:endParaRPr>
              <a:sym typeface="+mn-ea"/>
            </a:endParaRPr>
          </a:p>
        </p:txBody>
      </p:sp>
      <p:pic>
        <p:nvPicPr>
          <p:cNvPr id="6" name="内容占位符 5"/>
          <p:cNvPicPr>
            <a:picLocks noChangeAspect="1"/>
          </p:cNvPicPr>
          <p:nvPr>
            <p:ph idx="1"/>
          </p:nvPr>
        </p:nvPicPr>
        <p:blipFill>
          <a:blip r:embed="rId1"/>
          <a:stretch>
            <a:fillRect/>
          </a:stretch>
        </p:blipFill>
        <p:spPr>
          <a:xfrm>
            <a:off x="3191510" y="1535430"/>
            <a:ext cx="5808980" cy="4731385"/>
          </a:xfrm>
          <a:prstGeom prst="rect">
            <a:avLst/>
          </a:prstGeom>
        </p:spPr>
      </p:pic>
      <p:pic>
        <p:nvPicPr>
          <p:cNvPr id="7" name="图片 6"/>
          <p:cNvPicPr>
            <a:picLocks noChangeAspect="1"/>
          </p:cNvPicPr>
          <p:nvPr/>
        </p:nvPicPr>
        <p:blipFill>
          <a:blip r:embed="rId2"/>
          <a:stretch>
            <a:fillRect/>
          </a:stretch>
        </p:blipFill>
        <p:spPr>
          <a:xfrm>
            <a:off x="4140200" y="6442075"/>
            <a:ext cx="3571875" cy="323850"/>
          </a:xfrm>
          <a:prstGeom prst="rect">
            <a:avLst/>
          </a:prstGeom>
        </p:spPr>
      </p:pic>
    </p:spTree>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a:sym typeface="+mn-ea"/>
              </a:rPr>
              <a:t>9.3.2</a:t>
            </a:r>
            <a:r>
              <a:rPr lang="en-US">
                <a:sym typeface="+mn-ea"/>
              </a:rPr>
              <a:t> </a:t>
            </a:r>
            <a:r>
              <a:rPr>
                <a:sym typeface="+mn-ea"/>
              </a:rPr>
              <a:t>Dijkstra算法</a:t>
            </a:r>
            <a:endParaRPr>
              <a:sym typeface="+mn-ea"/>
            </a:endParaRPr>
          </a:p>
        </p:txBody>
      </p:sp>
      <p:sp>
        <p:nvSpPr>
          <p:cNvPr id="3" name="内容占位符 2"/>
          <p:cNvSpPr/>
          <p:nvPr>
            <p:ph idx="1"/>
          </p:nvPr>
        </p:nvSpPr>
        <p:spPr/>
        <p:txBody>
          <a:bodyPr/>
          <a:p>
            <a:r>
              <a:rPr lang="zh-CN" altLang="en-US">
                <a:solidFill>
                  <a:srgbClr val="FF0000"/>
                </a:solidFill>
              </a:rPr>
              <a:t>如果图是赋权图</a:t>
            </a:r>
            <a:r>
              <a:rPr lang="zh-CN" altLang="en-US"/>
              <a:t>，那么问题(明显地)就变得困难了，不过我们仍然可以使用来自无权情形时的想法。</a:t>
            </a:r>
            <a:endParaRPr lang="zh-CN" altLang="en-US"/>
          </a:p>
          <a:p>
            <a:endParaRPr lang="zh-CN" altLang="en-US"/>
          </a:p>
          <a:p>
            <a:r>
              <a:rPr lang="zh-CN" altLang="en-US"/>
              <a:t>我们保留所有与前面相同的信息。因此，每个顶点或者标记为Known(已知)的，或者标记为unknown(未</a:t>
            </a:r>
            <a:endParaRPr lang="zh-CN" altLang="en-US"/>
          </a:p>
          <a:p>
            <a:r>
              <a:rPr lang="zh-CN" altLang="en-US"/>
              <a:t>知)的。像以前一样，对每一个顶点保留一个</a:t>
            </a:r>
            <a:r>
              <a:rPr lang="zh-CN" altLang="en-US">
                <a:solidFill>
                  <a:srgbClr val="FF0000"/>
                </a:solidFill>
              </a:rPr>
              <a:t>临时距离d</a:t>
            </a:r>
            <a:r>
              <a:rPr lang="en-US" altLang="zh-CN" baseline="-25000">
                <a:solidFill>
                  <a:srgbClr val="FF0000"/>
                </a:solidFill>
              </a:rPr>
              <a:t>v</a:t>
            </a:r>
            <a:r>
              <a:rPr lang="zh-CN" altLang="en-US"/>
              <a:t>。这个距离实际上是使用已知顶点作为中间顶</a:t>
            </a:r>
            <a:endParaRPr lang="zh-CN" altLang="en-US"/>
          </a:p>
          <a:p>
            <a:r>
              <a:rPr lang="zh-CN" altLang="en-US"/>
              <a:t>点从s到v的最短路径的长。和以前一样，我们记录p</a:t>
            </a:r>
            <a:r>
              <a:rPr lang="en-US" altLang="zh-CN" baseline="-25000"/>
              <a:t>v</a:t>
            </a:r>
            <a:r>
              <a:rPr lang="zh-CN" altLang="en-US"/>
              <a:t>，它是引起d</a:t>
            </a:r>
            <a:r>
              <a:rPr lang="en-US" altLang="zh-CN" baseline="-25000"/>
              <a:t>v</a:t>
            </a:r>
            <a:r>
              <a:rPr lang="zh-CN" altLang="en-US"/>
              <a:t>变化的最后的顶点。</a:t>
            </a:r>
            <a:endParaRPr lang="zh-CN" altLang="en-US"/>
          </a:p>
        </p:txBody>
      </p:sp>
    </p:spTree>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a:sym typeface="+mn-ea"/>
              </a:rPr>
              <a:t>9.3.2</a:t>
            </a:r>
            <a:r>
              <a:rPr lang="en-US">
                <a:sym typeface="+mn-ea"/>
              </a:rPr>
              <a:t> </a:t>
            </a:r>
            <a:r>
              <a:rPr>
                <a:sym typeface="+mn-ea"/>
              </a:rPr>
              <a:t>Dijkstra算法</a:t>
            </a:r>
            <a:endParaRPr>
              <a:sym typeface="+mn-ea"/>
            </a:endParaRPr>
          </a:p>
        </p:txBody>
      </p:sp>
      <p:sp>
        <p:nvSpPr>
          <p:cNvPr id="3" name="内容占位符 2"/>
          <p:cNvSpPr/>
          <p:nvPr>
            <p:ph idx="1"/>
          </p:nvPr>
        </p:nvSpPr>
        <p:spPr/>
        <p:txBody>
          <a:bodyPr>
            <a:normAutofit lnSpcReduction="20000"/>
          </a:bodyPr>
          <a:p>
            <a:r>
              <a:rPr lang="zh-CN" altLang="en-US"/>
              <a:t>解决单源最短路径问题的一般方法叫做</a:t>
            </a:r>
            <a:r>
              <a:rPr lang="zh-CN" altLang="en-US">
                <a:solidFill>
                  <a:srgbClr val="FF0000"/>
                </a:solidFill>
              </a:rPr>
              <a:t>Dijkstra算法</a:t>
            </a:r>
            <a:r>
              <a:rPr lang="zh-CN" altLang="en-US"/>
              <a:t>(迪杰斯特拉：Dijkstra's algorithm)。这个有30</a:t>
            </a:r>
            <a:endParaRPr lang="zh-CN" altLang="en-US"/>
          </a:p>
          <a:p>
            <a:r>
              <a:rPr lang="zh-CN" altLang="en-US"/>
              <a:t>年历史的解法是</a:t>
            </a:r>
            <a:r>
              <a:rPr lang="zh-CN" altLang="en-US">
                <a:solidFill>
                  <a:srgbClr val="FF0000"/>
                </a:solidFill>
              </a:rPr>
              <a:t>贪婪算法</a:t>
            </a:r>
            <a:r>
              <a:rPr lang="zh-CN" altLang="en-US"/>
              <a:t>(greedy algorithm)最好的例子。贪婪算法一般地</a:t>
            </a:r>
            <a:r>
              <a:rPr lang="zh-CN" altLang="en-US">
                <a:solidFill>
                  <a:srgbClr val="FF0000"/>
                </a:solidFill>
              </a:rPr>
              <a:t>分阶段</a:t>
            </a:r>
            <a:r>
              <a:rPr lang="zh-CN" altLang="en-US"/>
              <a:t>求解一个问题，</a:t>
            </a:r>
            <a:r>
              <a:rPr lang="zh-CN" altLang="en-US">
                <a:solidFill>
                  <a:srgbClr val="FF0000"/>
                </a:solidFill>
              </a:rPr>
              <a:t>在每</a:t>
            </a:r>
            <a:endParaRPr lang="zh-CN" altLang="en-US">
              <a:solidFill>
                <a:srgbClr val="FF0000"/>
              </a:solidFill>
            </a:endParaRPr>
          </a:p>
          <a:p>
            <a:r>
              <a:rPr lang="zh-CN" altLang="en-US">
                <a:solidFill>
                  <a:srgbClr val="FF0000"/>
                </a:solidFill>
              </a:rPr>
              <a:t>个阶段它都把当前出现的当作是最好的去处理</a:t>
            </a:r>
            <a:r>
              <a:rPr lang="zh-CN" altLang="en-US"/>
              <a:t>。例如，为了用美国货币找零钱，大部分人首先数出若干</a:t>
            </a:r>
            <a:endParaRPr lang="zh-CN" altLang="en-US"/>
          </a:p>
          <a:p>
            <a:r>
              <a:rPr lang="zh-CN" altLang="en-US"/>
              <a:t>25分一个的硬币(quarter)，然后是若干一角币，五分币和一分币。这种贪婪算法使用最少数目的硬币</a:t>
            </a:r>
            <a:endParaRPr lang="zh-CN" altLang="en-US"/>
          </a:p>
          <a:p>
            <a:r>
              <a:rPr lang="zh-CN" altLang="en-US"/>
              <a:t>找零钱。</a:t>
            </a:r>
            <a:r>
              <a:rPr lang="zh-CN" altLang="en-US">
                <a:solidFill>
                  <a:srgbClr val="FF0000"/>
                </a:solidFill>
              </a:rPr>
              <a:t>贪婪算法主要的问题在于，该算法不是总能够成功</a:t>
            </a:r>
            <a:r>
              <a:rPr lang="zh-CN" altLang="en-US"/>
              <a:t>。为了找还15美分的零钱，如添加12美分一</a:t>
            </a:r>
            <a:endParaRPr lang="zh-CN" altLang="en-US"/>
          </a:p>
          <a:p>
            <a:r>
              <a:rPr lang="zh-CN" altLang="en-US"/>
              <a:t>个的货币则可破坏这种找零钱算法，因为此时它给出的答案(一个12分币和三个分币)不是最优的(一个</a:t>
            </a:r>
            <a:endParaRPr lang="zh-CN" altLang="en-US"/>
          </a:p>
          <a:p>
            <a:r>
              <a:rPr lang="zh-CN" altLang="en-US"/>
              <a:t>角币和一个五分币)</a:t>
            </a:r>
            <a:endParaRPr lang="zh-CN" altLang="en-US"/>
          </a:p>
        </p:txBody>
      </p:sp>
    </p:spTree>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a:sym typeface="+mn-ea"/>
              </a:rPr>
              <a:t>9.3.2</a:t>
            </a:r>
            <a:r>
              <a:rPr lang="en-US">
                <a:sym typeface="+mn-ea"/>
              </a:rPr>
              <a:t> </a:t>
            </a:r>
            <a:r>
              <a:rPr>
                <a:sym typeface="+mn-ea"/>
              </a:rPr>
              <a:t>Dijkstra算法</a:t>
            </a:r>
            <a:endParaRPr>
              <a:sym typeface="+mn-ea"/>
            </a:endParaRPr>
          </a:p>
        </p:txBody>
      </p:sp>
      <p:sp>
        <p:nvSpPr>
          <p:cNvPr id="3" name="内容占位符 2"/>
          <p:cNvSpPr/>
          <p:nvPr>
            <p:ph idx="1"/>
          </p:nvPr>
        </p:nvSpPr>
        <p:spPr/>
        <p:txBody>
          <a:bodyPr>
            <a:normAutofit lnSpcReduction="20000"/>
          </a:bodyPr>
          <a:p>
            <a:r>
              <a:rPr lang="zh-CN" altLang="en-US"/>
              <a:t>Dijkstra算法像无权最短路径算法一样，</a:t>
            </a:r>
            <a:r>
              <a:rPr lang="zh-CN" altLang="en-US">
                <a:solidFill>
                  <a:srgbClr val="FF0000"/>
                </a:solidFill>
              </a:rPr>
              <a:t>按阶段进行</a:t>
            </a:r>
            <a:r>
              <a:rPr lang="zh-CN" altLang="en-US"/>
              <a:t>。在每个阶段，Dijkstra算法选择一个顶点v，它</a:t>
            </a:r>
            <a:endParaRPr lang="zh-CN" altLang="en-US"/>
          </a:p>
          <a:p>
            <a:r>
              <a:rPr lang="zh-CN" altLang="en-US"/>
              <a:t>在</a:t>
            </a:r>
            <a:r>
              <a:rPr lang="zh-CN" altLang="en-US">
                <a:solidFill>
                  <a:srgbClr val="FF0000"/>
                </a:solidFill>
              </a:rPr>
              <a:t>所有未知顶点中具有最小的</a:t>
            </a:r>
            <a:r>
              <a:rPr lang="en-US" altLang="zh-CN">
                <a:solidFill>
                  <a:srgbClr val="FF0000"/>
                </a:solidFill>
              </a:rPr>
              <a:t>d</a:t>
            </a:r>
            <a:r>
              <a:rPr lang="en-US" altLang="zh-CN" baseline="-25000">
                <a:solidFill>
                  <a:srgbClr val="FF0000"/>
                </a:solidFill>
              </a:rPr>
              <a:t>v</a:t>
            </a:r>
            <a:r>
              <a:rPr lang="zh-CN" altLang="en-US"/>
              <a:t>，同时算法声明从s到v的最短路径是已知的。阶段的其余部分由</a:t>
            </a:r>
            <a:r>
              <a:rPr lang="zh-CN" altLang="en-US">
                <a:solidFill>
                  <a:srgbClr val="FF0000"/>
                </a:solidFill>
              </a:rPr>
              <a:t>d</a:t>
            </a:r>
            <a:r>
              <a:rPr lang="en-US" altLang="zh-CN" baseline="-25000">
                <a:solidFill>
                  <a:srgbClr val="FF0000"/>
                </a:solidFill>
              </a:rPr>
              <a:t>w</a:t>
            </a:r>
            <a:r>
              <a:rPr lang="zh-CN" altLang="en-US">
                <a:solidFill>
                  <a:srgbClr val="FF0000"/>
                </a:solidFill>
              </a:rPr>
              <a:t>值的</a:t>
            </a:r>
            <a:endParaRPr lang="zh-CN" altLang="en-US">
              <a:solidFill>
                <a:srgbClr val="FF0000"/>
              </a:solidFill>
            </a:endParaRPr>
          </a:p>
          <a:p>
            <a:r>
              <a:rPr lang="zh-CN" altLang="en-US">
                <a:solidFill>
                  <a:srgbClr val="FF0000"/>
                </a:solidFill>
              </a:rPr>
              <a:t>更新</a:t>
            </a:r>
            <a:r>
              <a:rPr lang="zh-CN" altLang="en-US"/>
              <a:t>工作组成。</a:t>
            </a:r>
            <a:endParaRPr lang="zh-CN" altLang="en-US"/>
          </a:p>
          <a:p>
            <a:endParaRPr lang="zh-CN" altLang="en-US"/>
          </a:p>
          <a:p>
            <a:r>
              <a:rPr lang="zh-CN" altLang="en-US"/>
              <a:t>在无权的情形，若d</a:t>
            </a:r>
            <a:r>
              <a:rPr lang="zh-CN" altLang="en-US" baseline="-25000"/>
              <a:t>w</a:t>
            </a:r>
            <a:r>
              <a:rPr lang="zh-CN" altLang="en-US"/>
              <a:t>=</a:t>
            </a:r>
            <a:r>
              <a:rPr lang="zh-CN" altLang="en-US">
                <a:latin typeface="Arial" panose="020B0604020202020204" pitchFamily="34" charset="0"/>
                <a:cs typeface="Arial" panose="020B0604020202020204" pitchFamily="34" charset="0"/>
              </a:rPr>
              <a:t>∞</a:t>
            </a:r>
            <a:r>
              <a:rPr lang="zh-CN" altLang="en-US"/>
              <a:t>则置d</a:t>
            </a:r>
            <a:r>
              <a:rPr lang="zh-CN" altLang="en-US" baseline="-25000"/>
              <a:t>w</a:t>
            </a:r>
            <a:r>
              <a:rPr lang="zh-CN" altLang="en-US"/>
              <a:t>=d</a:t>
            </a:r>
            <a:r>
              <a:rPr lang="en-US" altLang="zh-CN" baseline="-25000"/>
              <a:t>v</a:t>
            </a:r>
            <a:r>
              <a:rPr lang="zh-CN" altLang="en-US"/>
              <a:t>+1。因此，若顶点</a:t>
            </a:r>
            <a:r>
              <a:rPr lang="en-US" altLang="zh-CN"/>
              <a:t>v</a:t>
            </a:r>
            <a:r>
              <a:rPr lang="zh-CN" altLang="en-US"/>
              <a:t>能提供一条更短路径，则我们本质上降低了d</a:t>
            </a:r>
            <a:r>
              <a:rPr lang="en-US" altLang="zh-CN" baseline="-25000"/>
              <a:t>w</a:t>
            </a:r>
            <a:r>
              <a:rPr lang="zh-CN" altLang="en-US"/>
              <a:t>的值。</a:t>
            </a:r>
            <a:endParaRPr lang="zh-CN" altLang="en-US"/>
          </a:p>
          <a:p>
            <a:r>
              <a:rPr lang="zh-CN" altLang="en-US"/>
              <a:t>如果我们对赋权的情形应用同样的逻辑，那么当d</a:t>
            </a:r>
            <a:r>
              <a:rPr lang="en-US" altLang="zh-CN" baseline="-25000"/>
              <a:t>w</a:t>
            </a:r>
            <a:r>
              <a:rPr lang="zh-CN" altLang="en-US"/>
              <a:t>的新值d</a:t>
            </a:r>
            <a:r>
              <a:rPr lang="en-US" altLang="zh-CN" baseline="-25000"/>
              <a:t>v</a:t>
            </a:r>
            <a:r>
              <a:rPr lang="zh-CN" altLang="en-US"/>
              <a:t>+c</a:t>
            </a:r>
            <a:r>
              <a:rPr lang="zh-CN" altLang="en-US" baseline="-25000"/>
              <a:t>v</a:t>
            </a:r>
            <a:r>
              <a:rPr lang="en-US" altLang="zh-CN" baseline="-25000"/>
              <a:t>,</a:t>
            </a:r>
            <a:r>
              <a:rPr lang="zh-CN" altLang="en-US" baseline="-25000"/>
              <a:t>w</a:t>
            </a:r>
            <a:r>
              <a:rPr lang="zh-CN" altLang="en-US"/>
              <a:t>是一个改进的值时我们就置</a:t>
            </a:r>
            <a:r>
              <a:rPr lang="zh-CN" altLang="en-US">
                <a:solidFill>
                  <a:srgbClr val="FF0000"/>
                </a:solidFill>
              </a:rPr>
              <a:t>d</a:t>
            </a:r>
            <a:r>
              <a:rPr lang="zh-CN" altLang="en-US" baseline="-25000">
                <a:solidFill>
                  <a:srgbClr val="FF0000"/>
                </a:solidFill>
              </a:rPr>
              <a:t>w</a:t>
            </a:r>
            <a:r>
              <a:rPr lang="zh-CN" altLang="en-US">
                <a:solidFill>
                  <a:srgbClr val="FF0000"/>
                </a:solidFill>
              </a:rPr>
              <a:t>=d</a:t>
            </a:r>
            <a:r>
              <a:rPr lang="en-US" altLang="zh-CN" baseline="-25000">
                <a:solidFill>
                  <a:srgbClr val="FF0000"/>
                </a:solidFill>
              </a:rPr>
              <a:t>v</a:t>
            </a:r>
            <a:r>
              <a:rPr lang="zh-CN" altLang="en-US">
                <a:solidFill>
                  <a:srgbClr val="FF0000"/>
                </a:solidFill>
              </a:rPr>
              <a:t>+c</a:t>
            </a:r>
            <a:r>
              <a:rPr lang="en-US" altLang="zh-CN" baseline="-25000">
                <a:solidFill>
                  <a:srgbClr val="FF0000"/>
                </a:solidFill>
              </a:rPr>
              <a:t>v,</a:t>
            </a:r>
            <a:r>
              <a:rPr lang="zh-CN" altLang="en-US" baseline="-25000">
                <a:solidFill>
                  <a:srgbClr val="FF0000"/>
                </a:solidFill>
              </a:rPr>
              <a:t>w</a:t>
            </a:r>
            <a:r>
              <a:rPr lang="zh-CN" altLang="en-US"/>
              <a:t>。</a:t>
            </a:r>
            <a:endParaRPr lang="zh-CN" altLang="en-US"/>
          </a:p>
          <a:p>
            <a:r>
              <a:rPr lang="zh-CN" altLang="en-US"/>
              <a:t>简言之，使用通向w路径上的顶点</a:t>
            </a:r>
            <a:r>
              <a:rPr lang="en-US" altLang="zh-CN"/>
              <a:t>v</a:t>
            </a:r>
            <a:r>
              <a:rPr lang="zh-CN" altLang="en-US"/>
              <a:t>是不是一个好主意由算法决定。原始的值d</a:t>
            </a:r>
            <a:r>
              <a:rPr lang="en-US" altLang="zh-CN" baseline="-25000"/>
              <a:t>w</a:t>
            </a:r>
            <a:r>
              <a:rPr lang="zh-CN" altLang="en-US"/>
              <a:t>是不用</a:t>
            </a:r>
            <a:r>
              <a:rPr lang="en-US" altLang="zh-CN"/>
              <a:t>v</a:t>
            </a:r>
            <a:r>
              <a:rPr lang="zh-CN" altLang="en-US"/>
              <a:t>的值；上面所算</a:t>
            </a:r>
            <a:endParaRPr lang="zh-CN" altLang="en-US"/>
          </a:p>
          <a:p>
            <a:r>
              <a:rPr lang="zh-CN" altLang="en-US"/>
              <a:t>出的值是使用v(和仅仅那些已知的顶点)最便宜的路径。</a:t>
            </a:r>
            <a:endParaRPr lang="zh-CN" altLang="en-US"/>
          </a:p>
        </p:txBody>
      </p:sp>
    </p:spTree>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a:sym typeface="+mn-ea"/>
              </a:rPr>
              <a:t>9.3.2</a:t>
            </a:r>
            <a:r>
              <a:rPr lang="en-US">
                <a:sym typeface="+mn-ea"/>
              </a:rPr>
              <a:t> </a:t>
            </a:r>
            <a:r>
              <a:rPr>
                <a:sym typeface="+mn-ea"/>
              </a:rPr>
              <a:t>Dijkstra算法</a:t>
            </a:r>
            <a:endParaRPr>
              <a:sym typeface="+mn-ea"/>
            </a:endParaRPr>
          </a:p>
        </p:txBody>
      </p:sp>
      <p:sp>
        <p:nvSpPr>
          <p:cNvPr id="3" name="内容占位符 2"/>
          <p:cNvSpPr/>
          <p:nvPr>
            <p:ph idx="1"/>
          </p:nvPr>
        </p:nvSpPr>
        <p:spPr>
          <a:xfrm>
            <a:off x="838200" y="1690688"/>
            <a:ext cx="10515600" cy="4731477"/>
          </a:xfrm>
        </p:spPr>
        <p:txBody>
          <a:bodyPr>
            <a:normAutofit lnSpcReduction="20000"/>
          </a:bodyPr>
          <a:p>
            <a:r>
              <a:rPr lang="zh-CN" altLang="en-US"/>
              <a:t>图9-20中的图是一个例子。</a:t>
            </a:r>
            <a:endParaRPr lang="zh-CN" altLang="en-US"/>
          </a:p>
        </p:txBody>
      </p:sp>
      <p:pic>
        <p:nvPicPr>
          <p:cNvPr id="4" name="图片 3"/>
          <p:cNvPicPr>
            <a:picLocks noChangeAspect="1"/>
          </p:cNvPicPr>
          <p:nvPr/>
        </p:nvPicPr>
        <p:blipFill>
          <a:blip r:embed="rId1"/>
          <a:stretch>
            <a:fillRect/>
          </a:stretch>
        </p:blipFill>
        <p:spPr>
          <a:xfrm>
            <a:off x="3971925" y="2663190"/>
            <a:ext cx="4248150" cy="2095500"/>
          </a:xfrm>
          <a:prstGeom prst="rect">
            <a:avLst/>
          </a:prstGeom>
        </p:spPr>
      </p:pic>
      <p:pic>
        <p:nvPicPr>
          <p:cNvPr id="5" name="图片 4"/>
          <p:cNvPicPr>
            <a:picLocks noChangeAspect="1"/>
          </p:cNvPicPr>
          <p:nvPr/>
        </p:nvPicPr>
        <p:blipFill>
          <a:blip r:embed="rId2"/>
          <a:stretch>
            <a:fillRect/>
          </a:stretch>
        </p:blipFill>
        <p:spPr>
          <a:xfrm>
            <a:off x="5210175" y="5191125"/>
            <a:ext cx="1771650" cy="257175"/>
          </a:xfrm>
          <a:prstGeom prst="rect">
            <a:avLst/>
          </a:prstGeom>
        </p:spPr>
      </p:pic>
    </p:spTree>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a:sym typeface="+mn-ea"/>
              </a:rPr>
              <a:t>9.3.2</a:t>
            </a:r>
            <a:r>
              <a:rPr lang="en-US">
                <a:sym typeface="+mn-ea"/>
              </a:rPr>
              <a:t> </a:t>
            </a:r>
            <a:r>
              <a:rPr>
                <a:sym typeface="+mn-ea"/>
              </a:rPr>
              <a:t>Dijkstra算法</a:t>
            </a:r>
            <a:endParaRPr>
              <a:sym typeface="+mn-ea"/>
            </a:endParaRPr>
          </a:p>
        </p:txBody>
      </p:sp>
      <p:sp>
        <p:nvSpPr>
          <p:cNvPr id="3" name="内容占位符 2"/>
          <p:cNvSpPr/>
          <p:nvPr>
            <p:ph idx="1"/>
          </p:nvPr>
        </p:nvSpPr>
        <p:spPr>
          <a:xfrm>
            <a:off x="838200" y="1690688"/>
            <a:ext cx="10515600" cy="4731477"/>
          </a:xfrm>
        </p:spPr>
        <p:txBody>
          <a:bodyPr>
            <a:normAutofit lnSpcReduction="20000"/>
          </a:bodyPr>
          <a:p>
            <a:r>
              <a:rPr lang="zh-CN" altLang="en-US"/>
              <a:t>图9-21表示初始配置，假设开始节点s是v</a:t>
            </a:r>
            <a:r>
              <a:rPr lang="en-US" altLang="zh-CN" baseline="-25000"/>
              <a:t>1</a:t>
            </a:r>
            <a:r>
              <a:rPr lang="zh-CN" altLang="en-US"/>
              <a:t>。第一个选择的顶点是v</a:t>
            </a:r>
            <a:r>
              <a:rPr lang="en-US" altLang="zh-CN" baseline="-25000"/>
              <a:t>1</a:t>
            </a:r>
            <a:r>
              <a:rPr lang="zh-CN" altLang="en-US"/>
              <a:t>，路径的长为0。该顶点标记为已知。</a:t>
            </a:r>
            <a:endParaRPr lang="zh-CN" altLang="en-US"/>
          </a:p>
          <a:p>
            <a:r>
              <a:rPr lang="zh-CN" altLang="en-US"/>
              <a:t>既然v</a:t>
            </a:r>
            <a:r>
              <a:rPr lang="en-US" altLang="zh-CN" baseline="-25000"/>
              <a:t>1</a:t>
            </a:r>
            <a:r>
              <a:rPr lang="zh-CN" altLang="en-US"/>
              <a:t>已知，那么某些表项就需要调整。邻接到v</a:t>
            </a:r>
            <a:r>
              <a:rPr lang="en-US" altLang="zh-CN" baseline="-25000"/>
              <a:t>1</a:t>
            </a:r>
            <a:r>
              <a:rPr lang="zh-CN" altLang="en-US"/>
              <a:t>的顶点是v</a:t>
            </a:r>
            <a:r>
              <a:rPr lang="zh-CN" altLang="en-US" baseline="-25000"/>
              <a:t>2</a:t>
            </a:r>
            <a:r>
              <a:rPr lang="zh-CN" altLang="en-US"/>
              <a:t>和v</a:t>
            </a:r>
            <a:r>
              <a:rPr lang="en-US" altLang="zh-CN" baseline="-25000"/>
              <a:t>4</a:t>
            </a:r>
            <a:r>
              <a:rPr lang="zh-CN" altLang="en-US"/>
              <a:t>。这两个顶点的项得到调整，如图9-</a:t>
            </a:r>
            <a:endParaRPr lang="zh-CN" altLang="en-US"/>
          </a:p>
          <a:p>
            <a:r>
              <a:rPr lang="zh-CN" altLang="en-US"/>
              <a:t>22所示。</a:t>
            </a:r>
            <a:endParaRPr lang="zh-CN" altLang="en-US"/>
          </a:p>
        </p:txBody>
      </p:sp>
      <p:pic>
        <p:nvPicPr>
          <p:cNvPr id="5" name="图片 4"/>
          <p:cNvPicPr>
            <a:picLocks noChangeAspect="1"/>
          </p:cNvPicPr>
          <p:nvPr/>
        </p:nvPicPr>
        <p:blipFill>
          <a:blip r:embed="rId1"/>
          <a:stretch>
            <a:fillRect/>
          </a:stretch>
        </p:blipFill>
        <p:spPr>
          <a:xfrm>
            <a:off x="2383790" y="3113405"/>
            <a:ext cx="2514600" cy="1885950"/>
          </a:xfrm>
          <a:prstGeom prst="rect">
            <a:avLst/>
          </a:prstGeom>
        </p:spPr>
      </p:pic>
      <p:pic>
        <p:nvPicPr>
          <p:cNvPr id="6" name="图片 5"/>
          <p:cNvPicPr>
            <a:picLocks noChangeAspect="1"/>
          </p:cNvPicPr>
          <p:nvPr/>
        </p:nvPicPr>
        <p:blipFill>
          <a:blip r:embed="rId2"/>
          <a:stretch>
            <a:fillRect/>
          </a:stretch>
        </p:blipFill>
        <p:spPr>
          <a:xfrm>
            <a:off x="6696710" y="3113405"/>
            <a:ext cx="2409825" cy="1895475"/>
          </a:xfrm>
          <a:prstGeom prst="rect">
            <a:avLst/>
          </a:prstGeom>
        </p:spPr>
      </p:pic>
      <p:pic>
        <p:nvPicPr>
          <p:cNvPr id="7" name="图片 6"/>
          <p:cNvPicPr>
            <a:picLocks noChangeAspect="1"/>
          </p:cNvPicPr>
          <p:nvPr/>
        </p:nvPicPr>
        <p:blipFill>
          <a:blip r:embed="rId3"/>
          <a:stretch>
            <a:fillRect/>
          </a:stretch>
        </p:blipFill>
        <p:spPr>
          <a:xfrm>
            <a:off x="2598420" y="5278120"/>
            <a:ext cx="2085975" cy="600075"/>
          </a:xfrm>
          <a:prstGeom prst="rect">
            <a:avLst/>
          </a:prstGeom>
        </p:spPr>
      </p:pic>
      <p:pic>
        <p:nvPicPr>
          <p:cNvPr id="8" name="图片 7"/>
          <p:cNvPicPr>
            <a:picLocks noChangeAspect="1"/>
          </p:cNvPicPr>
          <p:nvPr/>
        </p:nvPicPr>
        <p:blipFill>
          <a:blip r:embed="rId4"/>
          <a:stretch>
            <a:fillRect/>
          </a:stretch>
        </p:blipFill>
        <p:spPr>
          <a:xfrm>
            <a:off x="6696710" y="5287645"/>
            <a:ext cx="2009775" cy="590550"/>
          </a:xfrm>
          <a:prstGeom prst="rect">
            <a:avLst/>
          </a:prstGeom>
        </p:spPr>
      </p:pic>
    </p:spTree>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a:sym typeface="+mn-ea"/>
              </a:rPr>
              <a:t>9.3.2</a:t>
            </a:r>
            <a:r>
              <a:rPr lang="en-US">
                <a:sym typeface="+mn-ea"/>
              </a:rPr>
              <a:t> </a:t>
            </a:r>
            <a:r>
              <a:rPr>
                <a:sym typeface="+mn-ea"/>
              </a:rPr>
              <a:t>Dijkstra算法</a:t>
            </a:r>
            <a:endParaRPr>
              <a:sym typeface="+mn-ea"/>
            </a:endParaRPr>
          </a:p>
        </p:txBody>
      </p:sp>
      <p:sp>
        <p:nvSpPr>
          <p:cNvPr id="3" name="内容占位符 2"/>
          <p:cNvSpPr/>
          <p:nvPr>
            <p:ph idx="1"/>
          </p:nvPr>
        </p:nvSpPr>
        <p:spPr>
          <a:xfrm>
            <a:off x="838200" y="1690688"/>
            <a:ext cx="10515600" cy="4731477"/>
          </a:xfrm>
        </p:spPr>
        <p:txBody>
          <a:bodyPr>
            <a:normAutofit lnSpcReduction="20000"/>
          </a:bodyPr>
          <a:p>
            <a:r>
              <a:rPr lang="zh-CN" altLang="en-US"/>
              <a:t>下一步，选取v</a:t>
            </a:r>
            <a:r>
              <a:rPr lang="zh-CN" altLang="en-US" baseline="-25000"/>
              <a:t>4</a:t>
            </a:r>
            <a:r>
              <a:rPr lang="zh-CN" altLang="en-US"/>
              <a:t>并标记为已知。顶点v</a:t>
            </a:r>
            <a:r>
              <a:rPr lang="zh-CN" altLang="en-US" baseline="-25000"/>
              <a:t>3</a:t>
            </a:r>
            <a:r>
              <a:rPr lang="zh-CN" altLang="en-US"/>
              <a:t>，</a:t>
            </a:r>
            <a:r>
              <a:rPr lang="en-US" altLang="zh-CN"/>
              <a:t>v</a:t>
            </a:r>
            <a:r>
              <a:rPr lang="zh-CN" altLang="en-US" baseline="-25000"/>
              <a:t>5</a:t>
            </a:r>
            <a:r>
              <a:rPr lang="zh-CN" altLang="en-US"/>
              <a:t>，</a:t>
            </a:r>
            <a:r>
              <a:rPr lang="en-US" altLang="zh-CN"/>
              <a:t>v</a:t>
            </a:r>
            <a:r>
              <a:rPr lang="zh-CN" altLang="en-US" baseline="-25000"/>
              <a:t>6</a:t>
            </a:r>
            <a:r>
              <a:rPr lang="zh-CN" altLang="en-US"/>
              <a:t>，</a:t>
            </a:r>
            <a:r>
              <a:rPr lang="en-US" altLang="zh-CN"/>
              <a:t>v</a:t>
            </a:r>
            <a:r>
              <a:rPr lang="zh-CN" altLang="en-US" baseline="-25000"/>
              <a:t>7</a:t>
            </a:r>
            <a:r>
              <a:rPr lang="zh-CN" altLang="en-US"/>
              <a:t>是邻接的顶点，而它们实际上都需要调整，如图9-23</a:t>
            </a:r>
            <a:endParaRPr lang="zh-CN" altLang="en-US"/>
          </a:p>
          <a:p>
            <a:r>
              <a:rPr lang="zh-CN" altLang="en-US"/>
              <a:t>所示。</a:t>
            </a:r>
            <a:endParaRPr lang="zh-CN" altLang="en-US"/>
          </a:p>
        </p:txBody>
      </p:sp>
      <p:pic>
        <p:nvPicPr>
          <p:cNvPr id="4" name="图片 3"/>
          <p:cNvPicPr>
            <a:picLocks noChangeAspect="1"/>
          </p:cNvPicPr>
          <p:nvPr/>
        </p:nvPicPr>
        <p:blipFill>
          <a:blip r:embed="rId1"/>
          <a:stretch>
            <a:fillRect/>
          </a:stretch>
        </p:blipFill>
        <p:spPr>
          <a:xfrm>
            <a:off x="4811395" y="2708910"/>
            <a:ext cx="2286000" cy="1905000"/>
          </a:xfrm>
          <a:prstGeom prst="rect">
            <a:avLst/>
          </a:prstGeom>
        </p:spPr>
      </p:pic>
      <p:pic>
        <p:nvPicPr>
          <p:cNvPr id="5" name="图片 4"/>
          <p:cNvPicPr>
            <a:picLocks noChangeAspect="1"/>
          </p:cNvPicPr>
          <p:nvPr/>
        </p:nvPicPr>
        <p:blipFill>
          <a:blip r:embed="rId2"/>
          <a:stretch>
            <a:fillRect/>
          </a:stretch>
        </p:blipFill>
        <p:spPr>
          <a:xfrm>
            <a:off x="5135245" y="4906010"/>
            <a:ext cx="1638300" cy="657225"/>
          </a:xfrm>
          <a:prstGeom prst="rect">
            <a:avLst/>
          </a:prstGeom>
        </p:spPr>
      </p:pic>
    </p:spTree>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a:sym typeface="+mn-ea"/>
              </a:rPr>
              <a:t>9.3.2</a:t>
            </a:r>
            <a:r>
              <a:rPr lang="en-US">
                <a:sym typeface="+mn-ea"/>
              </a:rPr>
              <a:t> </a:t>
            </a:r>
            <a:r>
              <a:rPr>
                <a:sym typeface="+mn-ea"/>
              </a:rPr>
              <a:t>Dijkstra算法</a:t>
            </a:r>
            <a:endParaRPr>
              <a:sym typeface="+mn-ea"/>
            </a:endParaRPr>
          </a:p>
        </p:txBody>
      </p:sp>
      <p:sp>
        <p:nvSpPr>
          <p:cNvPr id="3" name="内容占位符 2"/>
          <p:cNvSpPr/>
          <p:nvPr>
            <p:ph idx="1"/>
          </p:nvPr>
        </p:nvSpPr>
        <p:spPr>
          <a:xfrm>
            <a:off x="838200" y="1690688"/>
            <a:ext cx="10515600" cy="4731477"/>
          </a:xfrm>
        </p:spPr>
        <p:txBody>
          <a:bodyPr>
            <a:normAutofit lnSpcReduction="20000"/>
          </a:bodyPr>
          <a:p>
            <a:r>
              <a:rPr lang="zh-CN" altLang="en-US"/>
              <a:t>接着选择</a:t>
            </a:r>
            <a:r>
              <a:rPr lang="en-US" altLang="zh-CN"/>
              <a:t>v</a:t>
            </a:r>
            <a:r>
              <a:rPr lang="zh-CN" altLang="en-US" baseline="-25000"/>
              <a:t>2</a:t>
            </a:r>
            <a:r>
              <a:rPr lang="zh-CN" altLang="en-US"/>
              <a:t>。v</a:t>
            </a:r>
            <a:r>
              <a:rPr lang="zh-CN" altLang="en-US" baseline="-25000"/>
              <a:t>4</a:t>
            </a:r>
            <a:r>
              <a:rPr lang="zh-CN" altLang="en-US"/>
              <a:t>是邻接的点，但已经是已知的，因此对它没有工作要做。</a:t>
            </a:r>
            <a:r>
              <a:rPr lang="en-US" altLang="zh-CN"/>
              <a:t>v</a:t>
            </a:r>
            <a:r>
              <a:rPr lang="en-US" altLang="zh-CN" baseline="-25000"/>
              <a:t>5</a:t>
            </a:r>
            <a:r>
              <a:rPr lang="zh-CN" altLang="en-US"/>
              <a:t>是邻接的点但不做调整，因</a:t>
            </a:r>
            <a:endParaRPr lang="zh-CN" altLang="en-US"/>
          </a:p>
          <a:p>
            <a:r>
              <a:rPr lang="zh-CN" altLang="en-US"/>
              <a:t>为经过v</a:t>
            </a:r>
            <a:r>
              <a:rPr lang="zh-CN" altLang="en-US" baseline="-25000"/>
              <a:t>2</a:t>
            </a:r>
            <a:r>
              <a:rPr lang="zh-CN" altLang="en-US"/>
              <a:t>的值为2+10=12，而长为3的路径已经是已知的。图9-24指出在这些顶点被选取以后的表。</a:t>
            </a:r>
            <a:endParaRPr lang="zh-CN" altLang="en-US"/>
          </a:p>
        </p:txBody>
      </p:sp>
      <p:pic>
        <p:nvPicPr>
          <p:cNvPr id="6" name="图片 5"/>
          <p:cNvPicPr>
            <a:picLocks noChangeAspect="1"/>
          </p:cNvPicPr>
          <p:nvPr/>
        </p:nvPicPr>
        <p:blipFill>
          <a:blip r:embed="rId1"/>
          <a:stretch>
            <a:fillRect/>
          </a:stretch>
        </p:blipFill>
        <p:spPr>
          <a:xfrm>
            <a:off x="4947920" y="2745105"/>
            <a:ext cx="2295525" cy="1905000"/>
          </a:xfrm>
          <a:prstGeom prst="rect">
            <a:avLst/>
          </a:prstGeom>
        </p:spPr>
      </p:pic>
      <p:pic>
        <p:nvPicPr>
          <p:cNvPr id="7" name="图片 6"/>
          <p:cNvPicPr>
            <a:picLocks noChangeAspect="1"/>
          </p:cNvPicPr>
          <p:nvPr/>
        </p:nvPicPr>
        <p:blipFill>
          <a:blip r:embed="rId2"/>
          <a:stretch>
            <a:fillRect/>
          </a:stretch>
        </p:blipFill>
        <p:spPr>
          <a:xfrm>
            <a:off x="5333365" y="4930140"/>
            <a:ext cx="1524000" cy="638175"/>
          </a:xfrm>
          <a:prstGeom prst="rect">
            <a:avLst/>
          </a:prstGeom>
        </p:spPr>
      </p:pic>
    </p:spTree>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a:sym typeface="+mn-ea"/>
              </a:rPr>
              <a:t>9.3.2</a:t>
            </a:r>
            <a:r>
              <a:rPr lang="en-US">
                <a:sym typeface="+mn-ea"/>
              </a:rPr>
              <a:t> </a:t>
            </a:r>
            <a:r>
              <a:rPr>
                <a:sym typeface="+mn-ea"/>
              </a:rPr>
              <a:t>Dijkstra算法</a:t>
            </a:r>
            <a:endParaRPr>
              <a:sym typeface="+mn-ea"/>
            </a:endParaRPr>
          </a:p>
        </p:txBody>
      </p:sp>
      <p:sp>
        <p:nvSpPr>
          <p:cNvPr id="3" name="内容占位符 2"/>
          <p:cNvSpPr/>
          <p:nvPr>
            <p:ph idx="1"/>
          </p:nvPr>
        </p:nvSpPr>
        <p:spPr>
          <a:xfrm>
            <a:off x="838200" y="1690688"/>
            <a:ext cx="10515600" cy="4731477"/>
          </a:xfrm>
        </p:spPr>
        <p:txBody>
          <a:bodyPr>
            <a:normAutofit lnSpcReduction="20000"/>
          </a:bodyPr>
          <a:p>
            <a:r>
              <a:rPr lang="zh-CN" altLang="en-US"/>
              <a:t>下一个被选取的顶点是</a:t>
            </a:r>
            <a:r>
              <a:rPr lang="en-US" altLang="zh-CN"/>
              <a:t>v</a:t>
            </a:r>
            <a:r>
              <a:rPr lang="en-US" altLang="zh-CN" baseline="-25000"/>
              <a:t>5</a:t>
            </a:r>
            <a:r>
              <a:rPr lang="zh-CN" altLang="en-US"/>
              <a:t>，其值为3。</a:t>
            </a:r>
            <a:r>
              <a:rPr lang="en-US" altLang="zh-CN"/>
              <a:t>v</a:t>
            </a:r>
            <a:r>
              <a:rPr lang="zh-CN" altLang="en-US" baseline="-25000"/>
              <a:t>7</a:t>
            </a:r>
            <a:r>
              <a:rPr lang="zh-CN" altLang="en-US"/>
              <a:t>是惟一的邻接顶点，但是它不用调整，因为3+6&gt;5。然后选取v</a:t>
            </a:r>
            <a:r>
              <a:rPr lang="zh-CN" altLang="en-US" baseline="-25000"/>
              <a:t>3</a:t>
            </a:r>
            <a:r>
              <a:rPr lang="zh-CN" altLang="en-US"/>
              <a:t>，</a:t>
            </a:r>
            <a:endParaRPr lang="zh-CN" altLang="en-US"/>
          </a:p>
          <a:p>
            <a:r>
              <a:rPr lang="zh-CN" altLang="en-US"/>
              <a:t>对v</a:t>
            </a:r>
            <a:r>
              <a:rPr lang="zh-CN" altLang="en-US" baseline="-25000"/>
              <a:t>6</a:t>
            </a:r>
            <a:r>
              <a:rPr lang="zh-CN" altLang="en-US"/>
              <a:t>的距离下调到3+5=8。结果如图9-25所示。</a:t>
            </a:r>
            <a:endParaRPr lang="zh-CN" altLang="en-US"/>
          </a:p>
        </p:txBody>
      </p:sp>
      <p:pic>
        <p:nvPicPr>
          <p:cNvPr id="5" name="图片 4"/>
          <p:cNvPicPr>
            <a:picLocks noChangeAspect="1"/>
          </p:cNvPicPr>
          <p:nvPr/>
        </p:nvPicPr>
        <p:blipFill>
          <a:blip r:embed="rId1"/>
          <a:stretch>
            <a:fillRect/>
          </a:stretch>
        </p:blipFill>
        <p:spPr>
          <a:xfrm>
            <a:off x="4947920" y="2720340"/>
            <a:ext cx="2295525" cy="1952625"/>
          </a:xfrm>
          <a:prstGeom prst="rect">
            <a:avLst/>
          </a:prstGeom>
        </p:spPr>
      </p:pic>
      <p:pic>
        <p:nvPicPr>
          <p:cNvPr id="8" name="图片 7"/>
          <p:cNvPicPr>
            <a:picLocks noChangeAspect="1"/>
          </p:cNvPicPr>
          <p:nvPr/>
        </p:nvPicPr>
        <p:blipFill>
          <a:blip r:embed="rId2"/>
          <a:stretch>
            <a:fillRect/>
          </a:stretch>
        </p:blipFill>
        <p:spPr>
          <a:xfrm>
            <a:off x="5085715" y="5060950"/>
            <a:ext cx="2019300" cy="742950"/>
          </a:xfrm>
          <a:prstGeom prst="rect">
            <a:avLst/>
          </a:prstGeom>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lnSpcReduction="10000"/>
          </a:bodyPr>
          <a:lstStyle/>
          <a:p>
            <a:r>
              <a:rPr lang="zh-CN" dirty="0"/>
              <a:t>这里是计算</a:t>
            </a:r>
            <a:r>
              <a:rPr lang="en-US" altLang="zh-CN" dirty="0"/>
              <a:t>   	 </a:t>
            </a:r>
            <a:r>
              <a:rPr lang="zh-CN" dirty="0"/>
              <a:t>的一个简单的程序片段：</a:t>
            </a:r>
            <a:endParaRPr lang="zh-CN" dirty="0"/>
          </a:p>
          <a:p>
            <a:endParaRPr lang="zh-CN" dirty="0"/>
          </a:p>
          <a:p>
            <a:endParaRPr lang="zh-CN" dirty="0"/>
          </a:p>
          <a:p>
            <a:endParaRPr lang="zh-CN" dirty="0"/>
          </a:p>
          <a:p>
            <a:endParaRPr lang="zh-CN" dirty="0"/>
          </a:p>
          <a:p>
            <a:endParaRPr lang="zh-CN" dirty="0"/>
          </a:p>
          <a:p>
            <a:endParaRPr lang="zh-CN" dirty="0"/>
          </a:p>
          <a:p>
            <a:r>
              <a:rPr lang="zh-CN" dirty="0"/>
              <a:t>对这个程序的分析很简单。声明不计时间。第1行和第4行各占一个时间单元。第3行每执行一次占用四</a:t>
            </a:r>
            <a:endParaRPr lang="zh-CN" dirty="0"/>
          </a:p>
          <a:p>
            <a:r>
              <a:rPr lang="zh-CN" dirty="0"/>
              <a:t>个时间单元(两次乘法，一次加法和一次赋值)，而执行N次共占用4N个时间单元，第二行在初始化i、测</a:t>
            </a:r>
            <a:endParaRPr lang="zh-CN" dirty="0"/>
          </a:p>
          <a:p>
            <a:r>
              <a:rPr lang="zh-CN" dirty="0"/>
              <a:t>试i≤N和对i的自增运算中隐含着开销。所有这些的总开销是初始化1个时间单元，所有的测试N</a:t>
            </a:r>
            <a:r>
              <a:rPr lang="en-US" altLang="zh-CN" dirty="0"/>
              <a:t>+</a:t>
            </a:r>
            <a:r>
              <a:rPr lang="zh-CN" dirty="0"/>
              <a:t>1个时</a:t>
            </a:r>
            <a:endParaRPr lang="zh-CN" dirty="0"/>
          </a:p>
          <a:p>
            <a:r>
              <a:rPr lang="zh-CN" dirty="0"/>
              <a:t>间单元，以及所有的自增运算N个时间单元，共2N+2。我们忽略调用函数和返问值的开销，得到总量是</a:t>
            </a:r>
            <a:endParaRPr lang="zh-CN" dirty="0"/>
          </a:p>
          <a:p>
            <a:r>
              <a:rPr lang="zh-CN" dirty="0"/>
              <a:t>6N+4。因此，我们说</a:t>
            </a:r>
            <a:r>
              <a:rPr lang="zh-CN" dirty="0">
                <a:solidFill>
                  <a:srgbClr val="FF0000"/>
                </a:solidFill>
              </a:rPr>
              <a:t>该函数是</a:t>
            </a:r>
            <a:r>
              <a:rPr lang="zh-CN" b="1" dirty="0">
                <a:solidFill>
                  <a:srgbClr val="FF0000"/>
                </a:solidFill>
              </a:rPr>
              <a:t>O</a:t>
            </a:r>
            <a:r>
              <a:rPr lang="zh-CN" dirty="0">
                <a:solidFill>
                  <a:srgbClr val="FF0000"/>
                </a:solidFill>
              </a:rPr>
              <a:t>(N)</a:t>
            </a:r>
            <a:r>
              <a:rPr lang="zh-CN" dirty="0"/>
              <a:t>。</a:t>
            </a:r>
            <a:endParaRPr lang="zh-CN" dirty="0"/>
          </a:p>
        </p:txBody>
      </p:sp>
      <p:sp>
        <p:nvSpPr>
          <p:cNvPr id="2" name="标题 1"/>
          <p:cNvSpPr>
            <a:spLocks noGrp="1"/>
          </p:cNvSpPr>
          <p:nvPr>
            <p:ph type="title"/>
          </p:nvPr>
        </p:nvSpPr>
        <p:spPr/>
        <p:txBody>
          <a:bodyPr/>
          <a:lstStyle/>
          <a:p>
            <a:r>
              <a:rPr dirty="0"/>
              <a:t>2.</a:t>
            </a:r>
            <a:r>
              <a:rPr lang="en-US" dirty="0"/>
              <a:t>4.1</a:t>
            </a:r>
            <a:r>
              <a:rPr dirty="0"/>
              <a:t> </a:t>
            </a:r>
            <a:r>
              <a:rPr lang="zh-CN" dirty="0"/>
              <a:t>一个简单的例子</a:t>
            </a:r>
            <a:endParaRPr lang="zh-CN" dirty="0"/>
          </a:p>
        </p:txBody>
      </p:sp>
      <p:graphicFrame>
        <p:nvGraphicFramePr>
          <p:cNvPr id="4" name="对象 3">
            <a:hlinkClick r:id="" action="ppaction://ole?verb="/>
          </p:cNvPr>
          <p:cNvGraphicFramePr>
            <a:graphicFrameLocks noChangeAspect="1"/>
          </p:cNvGraphicFramePr>
          <p:nvPr/>
        </p:nvGraphicFramePr>
        <p:xfrm>
          <a:off x="2100580" y="1558290"/>
          <a:ext cx="727075" cy="478155"/>
        </p:xfrm>
        <a:graphic>
          <a:graphicData uri="http://schemas.openxmlformats.org/presentationml/2006/ole">
            <mc:AlternateContent xmlns:mc="http://schemas.openxmlformats.org/markup-compatibility/2006">
              <mc:Choice xmlns:v="urn:schemas-microsoft-com:vml" Requires="v">
                <p:oleObj spid="_x0000_s4097" name="" r:id="rId1" imgW="444500" imgH="292100" progId="Equation.KSEE3">
                  <p:embed/>
                </p:oleObj>
              </mc:Choice>
              <mc:Fallback>
                <p:oleObj name="" r:id="rId1" imgW="444500" imgH="292100" progId="Equation.KSEE3">
                  <p:embed/>
                  <p:pic>
                    <p:nvPicPr>
                      <p:cNvPr id="0" name="图片 4096"/>
                      <p:cNvPicPr/>
                      <p:nvPr/>
                    </p:nvPicPr>
                    <p:blipFill>
                      <a:blip r:embed="rId2"/>
                      <a:stretch>
                        <a:fillRect/>
                      </a:stretch>
                    </p:blipFill>
                    <p:spPr>
                      <a:xfrm>
                        <a:off x="2100580" y="1558290"/>
                        <a:ext cx="727075" cy="478155"/>
                      </a:xfrm>
                      <a:prstGeom prst="rect">
                        <a:avLst/>
                      </a:prstGeom>
                    </p:spPr>
                  </p:pic>
                </p:oleObj>
              </mc:Fallback>
            </mc:AlternateContent>
          </a:graphicData>
        </a:graphic>
      </p:graphicFrame>
      <p:pic>
        <p:nvPicPr>
          <p:cNvPr id="6" name="图片 5"/>
          <p:cNvPicPr>
            <a:picLocks noChangeAspect="1"/>
          </p:cNvPicPr>
          <p:nvPr/>
        </p:nvPicPr>
        <p:blipFill>
          <a:blip r:embed="rId3"/>
          <a:stretch>
            <a:fillRect/>
          </a:stretch>
        </p:blipFill>
        <p:spPr>
          <a:xfrm>
            <a:off x="3488055" y="2148840"/>
            <a:ext cx="4638675" cy="2018665"/>
          </a:xfrm>
          <a:prstGeom prst="rect">
            <a:avLst/>
          </a:prstGeom>
        </p:spPr>
      </p:pic>
    </p:spTree>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a:sym typeface="+mn-ea"/>
              </a:rPr>
              <a:t>9.3.2</a:t>
            </a:r>
            <a:r>
              <a:rPr lang="en-US">
                <a:sym typeface="+mn-ea"/>
              </a:rPr>
              <a:t> </a:t>
            </a:r>
            <a:r>
              <a:rPr>
                <a:sym typeface="+mn-ea"/>
              </a:rPr>
              <a:t>Dijkstra算法</a:t>
            </a:r>
            <a:endParaRPr>
              <a:sym typeface="+mn-ea"/>
            </a:endParaRPr>
          </a:p>
        </p:txBody>
      </p:sp>
      <p:sp>
        <p:nvSpPr>
          <p:cNvPr id="3" name="内容占位符 2"/>
          <p:cNvSpPr/>
          <p:nvPr>
            <p:ph idx="1"/>
          </p:nvPr>
        </p:nvSpPr>
        <p:spPr>
          <a:xfrm>
            <a:off x="838200" y="1690688"/>
            <a:ext cx="10515600" cy="4731477"/>
          </a:xfrm>
        </p:spPr>
        <p:txBody>
          <a:bodyPr>
            <a:normAutofit lnSpcReduction="20000"/>
          </a:bodyPr>
          <a:p>
            <a:r>
              <a:rPr lang="zh-CN" altLang="en-US"/>
              <a:t>再下一个选取的顶点是</a:t>
            </a:r>
            <a:r>
              <a:rPr lang="en-US" altLang="zh-CN"/>
              <a:t>v</a:t>
            </a:r>
            <a:r>
              <a:rPr lang="zh-CN" altLang="en-US" baseline="-25000"/>
              <a:t>7</a:t>
            </a:r>
            <a:r>
              <a:rPr lang="zh-CN" altLang="en-US"/>
              <a:t>。v</a:t>
            </a:r>
            <a:r>
              <a:rPr lang="zh-CN" altLang="en-US" baseline="-25000"/>
              <a:t>6</a:t>
            </a:r>
            <a:r>
              <a:rPr lang="zh-CN" altLang="en-US"/>
              <a:t>下调到5+1=6。我们得到图9-26所示的表。</a:t>
            </a:r>
            <a:endParaRPr lang="zh-CN" altLang="en-US"/>
          </a:p>
        </p:txBody>
      </p:sp>
      <p:pic>
        <p:nvPicPr>
          <p:cNvPr id="4" name="图片 3"/>
          <p:cNvPicPr>
            <a:picLocks noChangeAspect="1"/>
          </p:cNvPicPr>
          <p:nvPr/>
        </p:nvPicPr>
        <p:blipFill>
          <a:blip r:embed="rId1"/>
          <a:stretch>
            <a:fillRect/>
          </a:stretch>
        </p:blipFill>
        <p:spPr>
          <a:xfrm>
            <a:off x="4986020" y="2626360"/>
            <a:ext cx="2219325" cy="1943100"/>
          </a:xfrm>
          <a:prstGeom prst="rect">
            <a:avLst/>
          </a:prstGeom>
        </p:spPr>
      </p:pic>
      <p:pic>
        <p:nvPicPr>
          <p:cNvPr id="6" name="图片 5"/>
          <p:cNvPicPr>
            <a:picLocks noChangeAspect="1"/>
          </p:cNvPicPr>
          <p:nvPr/>
        </p:nvPicPr>
        <p:blipFill>
          <a:blip r:embed="rId2"/>
          <a:stretch>
            <a:fillRect/>
          </a:stretch>
        </p:blipFill>
        <p:spPr>
          <a:xfrm>
            <a:off x="4595495" y="4879975"/>
            <a:ext cx="3000375" cy="371475"/>
          </a:xfrm>
          <a:prstGeom prst="rect">
            <a:avLst/>
          </a:prstGeom>
        </p:spPr>
      </p:pic>
    </p:spTree>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a:sym typeface="+mn-ea"/>
              </a:rPr>
              <a:t>9.3.2</a:t>
            </a:r>
            <a:r>
              <a:rPr lang="en-US">
                <a:sym typeface="+mn-ea"/>
              </a:rPr>
              <a:t> </a:t>
            </a:r>
            <a:r>
              <a:rPr>
                <a:sym typeface="+mn-ea"/>
              </a:rPr>
              <a:t>Dijkstra算法</a:t>
            </a:r>
            <a:endParaRPr>
              <a:sym typeface="+mn-ea"/>
            </a:endParaRPr>
          </a:p>
        </p:txBody>
      </p:sp>
      <p:sp>
        <p:nvSpPr>
          <p:cNvPr id="3" name="内容占位符 2"/>
          <p:cNvSpPr/>
          <p:nvPr>
            <p:ph idx="1"/>
          </p:nvPr>
        </p:nvSpPr>
        <p:spPr>
          <a:xfrm>
            <a:off x="838200" y="1690688"/>
            <a:ext cx="10515600" cy="4731477"/>
          </a:xfrm>
        </p:spPr>
        <p:txBody>
          <a:bodyPr>
            <a:normAutofit lnSpcReduction="20000"/>
          </a:bodyPr>
          <a:p>
            <a:r>
              <a:rPr lang="zh-CN" altLang="en-US"/>
              <a:t>最后，我们选择</a:t>
            </a:r>
            <a:r>
              <a:rPr lang="en-US" altLang="zh-CN"/>
              <a:t>v</a:t>
            </a:r>
            <a:r>
              <a:rPr lang="zh-CN" altLang="en-US" baseline="-25000"/>
              <a:t>6</a:t>
            </a:r>
            <a:r>
              <a:rPr lang="zh-CN" altLang="en-US"/>
              <a:t>。最后的表在图9-27中表出。</a:t>
            </a:r>
            <a:endParaRPr lang="zh-CN" altLang="en-US"/>
          </a:p>
        </p:txBody>
      </p:sp>
      <p:pic>
        <p:nvPicPr>
          <p:cNvPr id="5" name="图片 4"/>
          <p:cNvPicPr>
            <a:picLocks noChangeAspect="1"/>
          </p:cNvPicPr>
          <p:nvPr/>
        </p:nvPicPr>
        <p:blipFill>
          <a:blip r:embed="rId1"/>
          <a:stretch>
            <a:fillRect/>
          </a:stretch>
        </p:blipFill>
        <p:spPr>
          <a:xfrm>
            <a:off x="4962525" y="2753995"/>
            <a:ext cx="2266950" cy="1943100"/>
          </a:xfrm>
          <a:prstGeom prst="rect">
            <a:avLst/>
          </a:prstGeom>
        </p:spPr>
      </p:pic>
      <p:pic>
        <p:nvPicPr>
          <p:cNvPr id="7" name="图片 6"/>
          <p:cNvPicPr>
            <a:picLocks noChangeAspect="1"/>
          </p:cNvPicPr>
          <p:nvPr/>
        </p:nvPicPr>
        <p:blipFill>
          <a:blip r:embed="rId2"/>
          <a:stretch>
            <a:fillRect/>
          </a:stretch>
        </p:blipFill>
        <p:spPr>
          <a:xfrm>
            <a:off x="4324350" y="5114925"/>
            <a:ext cx="3543300" cy="352425"/>
          </a:xfrm>
          <a:prstGeom prst="rect">
            <a:avLst/>
          </a:prstGeom>
        </p:spPr>
      </p:pic>
    </p:spTree>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a:sym typeface="+mn-ea"/>
              </a:rPr>
              <a:t>9.3.2</a:t>
            </a:r>
            <a:r>
              <a:rPr lang="en-US">
                <a:sym typeface="+mn-ea"/>
              </a:rPr>
              <a:t> </a:t>
            </a:r>
            <a:r>
              <a:rPr>
                <a:sym typeface="+mn-ea"/>
              </a:rPr>
              <a:t>Dijkstra算法</a:t>
            </a:r>
            <a:endParaRPr>
              <a:sym typeface="+mn-ea"/>
            </a:endParaRPr>
          </a:p>
        </p:txBody>
      </p:sp>
      <p:sp>
        <p:nvSpPr>
          <p:cNvPr id="3" name="内容占位符 2"/>
          <p:cNvSpPr/>
          <p:nvPr>
            <p:ph idx="1"/>
          </p:nvPr>
        </p:nvSpPr>
        <p:spPr>
          <a:xfrm>
            <a:off x="838200" y="1690688"/>
            <a:ext cx="10515600" cy="4731477"/>
          </a:xfrm>
        </p:spPr>
        <p:txBody>
          <a:bodyPr>
            <a:normAutofit lnSpcReduction="20000"/>
          </a:bodyPr>
          <a:p>
            <a:r>
              <a:rPr lang="zh-CN" altLang="en-US"/>
              <a:t>图9-28通过图形演示在D</a:t>
            </a:r>
            <a:r>
              <a:rPr lang="en-US" altLang="zh-CN"/>
              <a:t>i</a:t>
            </a:r>
            <a:r>
              <a:rPr lang="zh-CN" altLang="en-US"/>
              <a:t>jkstra算法期间各边是如何标记为已知的以及顶点是如何更新的。</a:t>
            </a:r>
            <a:endParaRPr lang="zh-CN" altLang="en-US"/>
          </a:p>
        </p:txBody>
      </p:sp>
      <p:pic>
        <p:nvPicPr>
          <p:cNvPr id="4" name="图片 3"/>
          <p:cNvPicPr>
            <a:picLocks noChangeAspect="1"/>
          </p:cNvPicPr>
          <p:nvPr/>
        </p:nvPicPr>
        <p:blipFill>
          <a:blip r:embed="rId1"/>
          <a:stretch>
            <a:fillRect/>
          </a:stretch>
        </p:blipFill>
        <p:spPr>
          <a:xfrm>
            <a:off x="2609850" y="2284730"/>
            <a:ext cx="6972300" cy="3543300"/>
          </a:xfrm>
          <a:prstGeom prst="rect">
            <a:avLst/>
          </a:prstGeom>
        </p:spPr>
      </p:pic>
    </p:spTree>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a:sym typeface="+mn-ea"/>
              </a:rPr>
              <a:t>9.3.2</a:t>
            </a:r>
            <a:r>
              <a:rPr lang="en-US">
                <a:sym typeface="+mn-ea"/>
              </a:rPr>
              <a:t> </a:t>
            </a:r>
            <a:r>
              <a:rPr>
                <a:sym typeface="+mn-ea"/>
              </a:rPr>
              <a:t>Dijkstra算法</a:t>
            </a:r>
            <a:endParaRPr>
              <a:sym typeface="+mn-ea"/>
            </a:endParaRPr>
          </a:p>
        </p:txBody>
      </p:sp>
      <p:pic>
        <p:nvPicPr>
          <p:cNvPr id="5" name="图片 4"/>
          <p:cNvPicPr>
            <a:picLocks noChangeAspect="1"/>
          </p:cNvPicPr>
          <p:nvPr/>
        </p:nvPicPr>
        <p:blipFill>
          <a:blip r:embed="rId1"/>
          <a:stretch>
            <a:fillRect/>
          </a:stretch>
        </p:blipFill>
        <p:spPr>
          <a:xfrm>
            <a:off x="2681605" y="2013585"/>
            <a:ext cx="6829425" cy="3676650"/>
          </a:xfrm>
          <a:prstGeom prst="rect">
            <a:avLst/>
          </a:prstGeom>
        </p:spPr>
      </p:pic>
      <p:pic>
        <p:nvPicPr>
          <p:cNvPr id="6" name="内容占位符 5"/>
          <p:cNvPicPr>
            <a:picLocks noChangeAspect="1"/>
          </p:cNvPicPr>
          <p:nvPr>
            <p:ph idx="1"/>
          </p:nvPr>
        </p:nvPicPr>
        <p:blipFill>
          <a:blip r:embed="rId2"/>
          <a:stretch>
            <a:fillRect/>
          </a:stretch>
        </p:blipFill>
        <p:spPr>
          <a:xfrm>
            <a:off x="4605020" y="5893435"/>
            <a:ext cx="2981325" cy="361950"/>
          </a:xfrm>
          <a:prstGeom prst="rect">
            <a:avLst/>
          </a:prstGeom>
        </p:spPr>
      </p:pic>
    </p:spTree>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a:sym typeface="+mn-ea"/>
              </a:rPr>
              <a:t>9.3.2</a:t>
            </a:r>
            <a:r>
              <a:rPr lang="en-US">
                <a:sym typeface="+mn-ea"/>
              </a:rPr>
              <a:t> </a:t>
            </a:r>
            <a:r>
              <a:rPr>
                <a:sym typeface="+mn-ea"/>
              </a:rPr>
              <a:t>Dijkstra算法</a:t>
            </a:r>
            <a:endParaRPr>
              <a:sym typeface="+mn-ea"/>
            </a:endParaRPr>
          </a:p>
        </p:txBody>
      </p:sp>
      <p:sp>
        <p:nvSpPr>
          <p:cNvPr id="3" name="内容占位符 2"/>
          <p:cNvSpPr/>
          <p:nvPr>
            <p:ph idx="1"/>
          </p:nvPr>
        </p:nvSpPr>
        <p:spPr>
          <a:xfrm>
            <a:off x="838200" y="1690688"/>
            <a:ext cx="10515600" cy="4731477"/>
          </a:xfrm>
        </p:spPr>
        <p:txBody>
          <a:bodyPr>
            <a:normAutofit lnSpcReduction="20000"/>
          </a:bodyPr>
          <a:p>
            <a:r>
              <a:rPr lang="zh-CN" altLang="en-US"/>
              <a:t>为了显示出从开始顶点到某个顶点v的实际路径，我们可以编写一个递归例程跟踪p数组留下的踪迹。</a:t>
            </a:r>
            <a:endParaRPr lang="zh-CN" altLang="en-US"/>
          </a:p>
          <a:p>
            <a:endParaRPr lang="zh-CN" altLang="en-US"/>
          </a:p>
          <a:p>
            <a:r>
              <a:rPr lang="zh-CN" altLang="en-US"/>
              <a:t>现在给出实现Dijkstra算法的伪代码。我们将假设，为方便起见，这些顶点从0到NumVerter-1标号(见</a:t>
            </a:r>
            <a:endParaRPr lang="zh-CN" altLang="en-US"/>
          </a:p>
          <a:p>
            <a:r>
              <a:rPr lang="zh-CN" altLang="en-US"/>
              <a:t>图9-29)并假设通过例程ReadGraph我们的图可以被读入到一个邻接表中。</a:t>
            </a:r>
            <a:endParaRPr lang="zh-CN" altLang="en-US"/>
          </a:p>
        </p:txBody>
      </p:sp>
      <p:pic>
        <p:nvPicPr>
          <p:cNvPr id="4" name="图片 3"/>
          <p:cNvPicPr>
            <a:picLocks noChangeAspect="1"/>
          </p:cNvPicPr>
          <p:nvPr/>
        </p:nvPicPr>
        <p:blipFill>
          <a:blip r:embed="rId1"/>
          <a:stretch>
            <a:fillRect/>
          </a:stretch>
        </p:blipFill>
        <p:spPr>
          <a:xfrm>
            <a:off x="3353435" y="3157855"/>
            <a:ext cx="5286375" cy="2771775"/>
          </a:xfrm>
          <a:prstGeom prst="rect">
            <a:avLst/>
          </a:prstGeom>
        </p:spPr>
      </p:pic>
      <p:pic>
        <p:nvPicPr>
          <p:cNvPr id="6" name="图片 5"/>
          <p:cNvPicPr>
            <a:picLocks noChangeAspect="1"/>
          </p:cNvPicPr>
          <p:nvPr/>
        </p:nvPicPr>
        <p:blipFill>
          <a:blip r:embed="rId2"/>
          <a:stretch>
            <a:fillRect/>
          </a:stretch>
        </p:blipFill>
        <p:spPr>
          <a:xfrm>
            <a:off x="4556125" y="6116955"/>
            <a:ext cx="2571750" cy="390525"/>
          </a:xfrm>
          <a:prstGeom prst="rect">
            <a:avLst/>
          </a:prstGeom>
        </p:spPr>
      </p:pic>
    </p:spTree>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a:sym typeface="+mn-ea"/>
              </a:rPr>
              <a:t>9.3.2</a:t>
            </a:r>
            <a:r>
              <a:rPr lang="en-US">
                <a:sym typeface="+mn-ea"/>
              </a:rPr>
              <a:t> </a:t>
            </a:r>
            <a:r>
              <a:rPr>
                <a:sym typeface="+mn-ea"/>
              </a:rPr>
              <a:t>Dijkstra算法</a:t>
            </a:r>
            <a:endParaRPr>
              <a:sym typeface="+mn-ea"/>
            </a:endParaRPr>
          </a:p>
        </p:txBody>
      </p:sp>
      <p:sp>
        <p:nvSpPr>
          <p:cNvPr id="3" name="内容占位符 2"/>
          <p:cNvSpPr/>
          <p:nvPr>
            <p:ph idx="1"/>
          </p:nvPr>
        </p:nvSpPr>
        <p:spPr>
          <a:xfrm>
            <a:off x="838200" y="1690688"/>
            <a:ext cx="10515600" cy="4731477"/>
          </a:xfrm>
        </p:spPr>
        <p:txBody>
          <a:bodyPr>
            <a:normAutofit lnSpcReduction="20000"/>
          </a:bodyPr>
          <a:p>
            <a:r>
              <a:rPr lang="zh-CN" altLang="en-US"/>
              <a:t>在图9-30的例程中，开始的顶点被传递到初始化例程中。这是代码中惟一需要知道开始顶点的地方。</a:t>
            </a:r>
            <a:endParaRPr lang="zh-CN" altLang="en-US"/>
          </a:p>
        </p:txBody>
      </p:sp>
      <p:pic>
        <p:nvPicPr>
          <p:cNvPr id="5" name="图片 4"/>
          <p:cNvPicPr>
            <a:picLocks noChangeAspect="1"/>
          </p:cNvPicPr>
          <p:nvPr/>
        </p:nvPicPr>
        <p:blipFill>
          <a:blip r:embed="rId1"/>
          <a:stretch>
            <a:fillRect/>
          </a:stretch>
        </p:blipFill>
        <p:spPr>
          <a:xfrm>
            <a:off x="2971800" y="2290445"/>
            <a:ext cx="6248400" cy="2981325"/>
          </a:xfrm>
          <a:prstGeom prst="rect">
            <a:avLst/>
          </a:prstGeom>
        </p:spPr>
      </p:pic>
      <p:pic>
        <p:nvPicPr>
          <p:cNvPr id="7" name="图片 6"/>
          <p:cNvPicPr>
            <a:picLocks noChangeAspect="1"/>
          </p:cNvPicPr>
          <p:nvPr/>
        </p:nvPicPr>
        <p:blipFill>
          <a:blip r:embed="rId2"/>
          <a:stretch>
            <a:fillRect/>
          </a:stretch>
        </p:blipFill>
        <p:spPr>
          <a:xfrm>
            <a:off x="5029200" y="5628005"/>
            <a:ext cx="2133600" cy="342900"/>
          </a:xfrm>
          <a:prstGeom prst="rect">
            <a:avLst/>
          </a:prstGeom>
        </p:spPr>
      </p:pic>
    </p:spTree>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a:sym typeface="+mn-ea"/>
              </a:rPr>
              <a:t>9.3.2</a:t>
            </a:r>
            <a:r>
              <a:rPr lang="en-US">
                <a:sym typeface="+mn-ea"/>
              </a:rPr>
              <a:t> </a:t>
            </a:r>
            <a:r>
              <a:rPr>
                <a:sym typeface="+mn-ea"/>
              </a:rPr>
              <a:t>Dijkstra算法</a:t>
            </a:r>
            <a:endParaRPr>
              <a:sym typeface="+mn-ea"/>
            </a:endParaRPr>
          </a:p>
        </p:txBody>
      </p:sp>
      <p:sp>
        <p:nvSpPr>
          <p:cNvPr id="3" name="内容占位符 2"/>
          <p:cNvSpPr/>
          <p:nvPr>
            <p:ph idx="1"/>
          </p:nvPr>
        </p:nvSpPr>
        <p:spPr>
          <a:xfrm>
            <a:off x="838200" y="1690688"/>
            <a:ext cx="10515600" cy="4731477"/>
          </a:xfrm>
        </p:spPr>
        <p:txBody>
          <a:bodyPr>
            <a:normAutofit lnSpcReduction="20000"/>
          </a:bodyPr>
          <a:p>
            <a:r>
              <a:rPr lang="zh-CN" altLang="en-US"/>
              <a:t>利用图9-31中的递归例程可以</a:t>
            </a:r>
            <a:r>
              <a:rPr lang="zh-CN" altLang="en-US">
                <a:solidFill>
                  <a:srgbClr val="FF0000"/>
                </a:solidFill>
              </a:rPr>
              <a:t>显示出这个路径</a:t>
            </a:r>
            <a:r>
              <a:rPr lang="zh-CN" altLang="en-US"/>
              <a:t>。该例程递归地显示出直到顶点v前面的顶点的</a:t>
            </a:r>
            <a:r>
              <a:rPr lang="zh-CN" altLang="en-US">
                <a:solidFill>
                  <a:srgbClr val="FF0000"/>
                </a:solidFill>
              </a:rPr>
              <a:t>整个路径</a:t>
            </a:r>
            <a:r>
              <a:rPr lang="zh-CN" altLang="en-US"/>
              <a:t>，</a:t>
            </a:r>
            <a:endParaRPr lang="zh-CN" altLang="en-US"/>
          </a:p>
          <a:p>
            <a:r>
              <a:rPr lang="zh-CN" altLang="en-US"/>
              <a:t>然后再显示顶点v。这是没有问题的，因为路径是简单的。</a:t>
            </a:r>
            <a:endParaRPr lang="zh-CN" altLang="en-US"/>
          </a:p>
        </p:txBody>
      </p:sp>
      <p:pic>
        <p:nvPicPr>
          <p:cNvPr id="4" name="图片 3"/>
          <p:cNvPicPr>
            <a:picLocks noChangeAspect="1"/>
          </p:cNvPicPr>
          <p:nvPr/>
        </p:nvPicPr>
        <p:blipFill>
          <a:blip r:embed="rId1"/>
          <a:stretch>
            <a:fillRect/>
          </a:stretch>
        </p:blipFill>
        <p:spPr>
          <a:xfrm>
            <a:off x="2890520" y="2461895"/>
            <a:ext cx="6410325" cy="2781300"/>
          </a:xfrm>
          <a:prstGeom prst="rect">
            <a:avLst/>
          </a:prstGeom>
        </p:spPr>
      </p:pic>
      <p:pic>
        <p:nvPicPr>
          <p:cNvPr id="6" name="图片 5"/>
          <p:cNvPicPr>
            <a:picLocks noChangeAspect="1"/>
          </p:cNvPicPr>
          <p:nvPr/>
        </p:nvPicPr>
        <p:blipFill>
          <a:blip r:embed="rId2"/>
          <a:stretch>
            <a:fillRect/>
          </a:stretch>
        </p:blipFill>
        <p:spPr>
          <a:xfrm>
            <a:off x="4521200" y="5609590"/>
            <a:ext cx="2924175" cy="323850"/>
          </a:xfrm>
          <a:prstGeom prst="rect">
            <a:avLst/>
          </a:prstGeom>
        </p:spPr>
      </p:pic>
    </p:spTree>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a:sym typeface="+mn-ea"/>
              </a:rPr>
              <a:t>9.3.2</a:t>
            </a:r>
            <a:r>
              <a:rPr lang="en-US">
                <a:sym typeface="+mn-ea"/>
              </a:rPr>
              <a:t> </a:t>
            </a:r>
            <a:r>
              <a:rPr>
                <a:sym typeface="+mn-ea"/>
              </a:rPr>
              <a:t>Dijkstra算法</a:t>
            </a:r>
            <a:endParaRPr>
              <a:sym typeface="+mn-ea"/>
            </a:endParaRPr>
          </a:p>
        </p:txBody>
      </p:sp>
      <p:sp>
        <p:nvSpPr>
          <p:cNvPr id="3" name="内容占位符 2"/>
          <p:cNvSpPr/>
          <p:nvPr>
            <p:ph idx="1"/>
          </p:nvPr>
        </p:nvSpPr>
        <p:spPr>
          <a:xfrm>
            <a:off x="838200" y="1690688"/>
            <a:ext cx="10515600" cy="4731477"/>
          </a:xfrm>
        </p:spPr>
        <p:txBody>
          <a:bodyPr>
            <a:normAutofit lnSpcReduction="20000"/>
          </a:bodyPr>
          <a:p>
            <a:r>
              <a:rPr lang="zh-CN" altLang="en-US"/>
              <a:t>图9-32列出主要的算法，它就是一个使用贪婪选取法则填表的for循环。</a:t>
            </a:r>
            <a:endParaRPr lang="zh-CN" altLang="en-US"/>
          </a:p>
        </p:txBody>
      </p:sp>
      <p:pic>
        <p:nvPicPr>
          <p:cNvPr id="5" name="图片 4"/>
          <p:cNvPicPr>
            <a:picLocks noChangeAspect="1"/>
          </p:cNvPicPr>
          <p:nvPr/>
        </p:nvPicPr>
        <p:blipFill>
          <a:blip r:embed="rId1"/>
          <a:stretch>
            <a:fillRect/>
          </a:stretch>
        </p:blipFill>
        <p:spPr>
          <a:xfrm>
            <a:off x="2466975" y="1969770"/>
            <a:ext cx="7258050" cy="4581525"/>
          </a:xfrm>
          <a:prstGeom prst="rect">
            <a:avLst/>
          </a:prstGeom>
        </p:spPr>
      </p:pic>
      <p:pic>
        <p:nvPicPr>
          <p:cNvPr id="7" name="图片 6"/>
          <p:cNvPicPr>
            <a:picLocks noChangeAspect="1"/>
          </p:cNvPicPr>
          <p:nvPr/>
        </p:nvPicPr>
        <p:blipFill>
          <a:blip r:embed="rId2"/>
          <a:stretch>
            <a:fillRect/>
          </a:stretch>
        </p:blipFill>
        <p:spPr>
          <a:xfrm>
            <a:off x="5001895" y="6534150"/>
            <a:ext cx="2695575" cy="323850"/>
          </a:xfrm>
          <a:prstGeom prst="rect">
            <a:avLst/>
          </a:prstGeom>
        </p:spPr>
      </p:pic>
    </p:spTree>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a:sym typeface="+mn-ea"/>
              </a:rPr>
              <a:t>9.3.2</a:t>
            </a:r>
            <a:r>
              <a:rPr lang="en-US">
                <a:sym typeface="+mn-ea"/>
              </a:rPr>
              <a:t> </a:t>
            </a:r>
            <a:r>
              <a:rPr>
                <a:sym typeface="+mn-ea"/>
              </a:rPr>
              <a:t>Dijkstra算法</a:t>
            </a:r>
            <a:endParaRPr>
              <a:sym typeface="+mn-ea"/>
            </a:endParaRPr>
          </a:p>
        </p:txBody>
      </p:sp>
      <p:sp>
        <p:nvSpPr>
          <p:cNvPr id="3" name="内容占位符 2"/>
          <p:cNvSpPr/>
          <p:nvPr>
            <p:ph idx="1"/>
          </p:nvPr>
        </p:nvSpPr>
        <p:spPr>
          <a:xfrm>
            <a:off x="838200" y="1690688"/>
            <a:ext cx="10515600" cy="4731477"/>
          </a:xfrm>
        </p:spPr>
        <p:txBody>
          <a:bodyPr>
            <a:normAutofit lnSpcReduction="20000"/>
          </a:bodyPr>
          <a:p>
            <a:r>
              <a:rPr lang="zh-CN" altLang="en-US"/>
              <a:t>利用反证法的证明将指出，只要</a:t>
            </a:r>
            <a:r>
              <a:rPr lang="zh-CN" altLang="en-US">
                <a:solidFill>
                  <a:srgbClr val="FF0000"/>
                </a:solidFill>
              </a:rPr>
              <a:t>没有边的值为负</a:t>
            </a:r>
            <a:r>
              <a:rPr lang="zh-CN" altLang="en-US"/>
              <a:t>，该算法总能够顺利完成。如果任何一边出现负值，则</a:t>
            </a:r>
            <a:endParaRPr lang="zh-CN" altLang="en-US"/>
          </a:p>
          <a:p>
            <a:r>
              <a:rPr lang="zh-CN" altLang="en-US"/>
              <a:t>算法可能得出错误的答案。运行时间依赖于对表的处理方法，我们必须考虑。如果通过使用扫描表来找</a:t>
            </a:r>
            <a:endParaRPr lang="zh-CN" altLang="en-US"/>
          </a:p>
          <a:p>
            <a:r>
              <a:rPr lang="zh-CN" altLang="en-US"/>
              <a:t>出最小值d</a:t>
            </a:r>
            <a:r>
              <a:rPr lang="en-US" altLang="zh-CN" baseline="-25000"/>
              <a:t>v</a:t>
            </a:r>
            <a:r>
              <a:rPr lang="zh-CN" altLang="en-US"/>
              <a:t>，那么每一步将花费</a:t>
            </a:r>
            <a:r>
              <a:rPr lang="zh-CN" altLang="en-US" b="1"/>
              <a:t>O</a:t>
            </a:r>
            <a:r>
              <a:rPr lang="zh-CN" altLang="en-US"/>
              <a:t>(|V|)时间找到最小值，从而整个算法过程将花费</a:t>
            </a:r>
            <a:r>
              <a:rPr lang="zh-CN" altLang="en-US" b="1"/>
              <a:t>O</a:t>
            </a:r>
            <a:r>
              <a:rPr lang="zh-CN" altLang="en-US"/>
              <a:t>(|V|</a:t>
            </a:r>
            <a:r>
              <a:rPr lang="zh-CN" altLang="en-US" baseline="30000"/>
              <a:t>2</a:t>
            </a:r>
            <a:r>
              <a:rPr lang="zh-CN" altLang="en-US"/>
              <a:t>)时间查找最小</a:t>
            </a:r>
            <a:endParaRPr lang="zh-CN" altLang="en-US"/>
          </a:p>
          <a:p>
            <a:r>
              <a:rPr lang="zh-CN" altLang="en-US"/>
              <a:t>值。每次更新d</a:t>
            </a:r>
            <a:r>
              <a:rPr lang="en-US" altLang="zh-CN" baseline="-25000"/>
              <a:t>w</a:t>
            </a:r>
            <a:r>
              <a:rPr lang="zh-CN" altLang="en-US"/>
              <a:t>的时间是常数，而每条边最多有一次更新，总计为</a:t>
            </a:r>
            <a:r>
              <a:rPr lang="zh-CN" altLang="en-US" b="1"/>
              <a:t>O</a:t>
            </a:r>
            <a:r>
              <a:rPr lang="zh-CN" altLang="en-US"/>
              <a:t>(</a:t>
            </a:r>
            <a:r>
              <a:rPr lang="zh-CN" altLang="en-US">
                <a:sym typeface="+mn-ea"/>
              </a:rPr>
              <a:t>|</a:t>
            </a:r>
            <a:r>
              <a:rPr lang="zh-CN" altLang="en-US"/>
              <a:t>E|)。因此，总的运行时间为</a:t>
            </a:r>
            <a:endParaRPr lang="zh-CN" altLang="en-US"/>
          </a:p>
          <a:p>
            <a:r>
              <a:rPr lang="zh-CN" altLang="en-US" b="1"/>
              <a:t>O</a:t>
            </a:r>
            <a:r>
              <a:rPr lang="zh-CN" altLang="en-US"/>
              <a:t>(</a:t>
            </a:r>
            <a:r>
              <a:rPr lang="zh-CN" altLang="en-US">
                <a:sym typeface="+mn-ea"/>
              </a:rPr>
              <a:t>|</a:t>
            </a:r>
            <a:r>
              <a:rPr lang="zh-CN" altLang="en-US"/>
              <a:t>E|+|V|²)=</a:t>
            </a:r>
            <a:r>
              <a:rPr lang="zh-CN" altLang="en-US" b="1">
                <a:solidFill>
                  <a:srgbClr val="FF0000"/>
                </a:solidFill>
              </a:rPr>
              <a:t>O</a:t>
            </a:r>
            <a:r>
              <a:rPr lang="zh-CN" altLang="en-US">
                <a:solidFill>
                  <a:srgbClr val="FF0000"/>
                </a:solidFill>
              </a:rPr>
              <a:t>(|V|²)</a:t>
            </a:r>
            <a:r>
              <a:rPr lang="zh-CN" altLang="en-US"/>
              <a:t>。如果图是稠密的，边数|E|=</a:t>
            </a:r>
            <a:r>
              <a:rPr lang="zh-CN" altLang="en-US" b="1">
                <a:latin typeface="宋体" panose="02010600030101010101" pitchFamily="2" charset="-122"/>
                <a:ea typeface="宋体" panose="02010600030101010101" pitchFamily="2" charset="-122"/>
              </a:rPr>
              <a:t>Θ</a:t>
            </a:r>
            <a:r>
              <a:rPr lang="zh-CN" altLang="en-US"/>
              <a:t>(</a:t>
            </a:r>
            <a:r>
              <a:rPr lang="zh-CN" altLang="en-US">
                <a:sym typeface="+mn-ea"/>
              </a:rPr>
              <a:t>|</a:t>
            </a:r>
            <a:r>
              <a:rPr lang="zh-CN" altLang="en-US"/>
              <a:t>V</a:t>
            </a:r>
            <a:r>
              <a:rPr lang="zh-CN" altLang="en-US">
                <a:sym typeface="+mn-ea"/>
              </a:rPr>
              <a:t>|</a:t>
            </a:r>
            <a:r>
              <a:rPr lang="zh-CN" altLang="en-US" baseline="30000"/>
              <a:t>2</a:t>
            </a:r>
            <a:r>
              <a:rPr lang="zh-CN" altLang="en-US"/>
              <a:t>)，则该算法不仅简单而且基本上最优，因</a:t>
            </a:r>
            <a:endParaRPr lang="zh-CN" altLang="en-US"/>
          </a:p>
          <a:p>
            <a:r>
              <a:rPr lang="zh-CN" altLang="en-US"/>
              <a:t>为它的运行时间与边数成线性关系。</a:t>
            </a:r>
            <a:endParaRPr lang="zh-CN" altLang="en-US"/>
          </a:p>
        </p:txBody>
      </p:sp>
    </p:spTree>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a:sym typeface="+mn-ea"/>
              </a:rPr>
              <a:t>9.3.2</a:t>
            </a:r>
            <a:r>
              <a:rPr lang="en-US">
                <a:sym typeface="+mn-ea"/>
              </a:rPr>
              <a:t> </a:t>
            </a:r>
            <a:r>
              <a:rPr>
                <a:sym typeface="+mn-ea"/>
              </a:rPr>
              <a:t>Dijkstra算法</a:t>
            </a:r>
            <a:endParaRPr>
              <a:sym typeface="+mn-ea"/>
            </a:endParaRPr>
          </a:p>
        </p:txBody>
      </p:sp>
      <p:sp>
        <p:nvSpPr>
          <p:cNvPr id="3" name="内容占位符 2"/>
          <p:cNvSpPr/>
          <p:nvPr>
            <p:ph idx="1"/>
          </p:nvPr>
        </p:nvSpPr>
        <p:spPr>
          <a:xfrm>
            <a:off x="838200" y="1690688"/>
            <a:ext cx="10515600" cy="4731477"/>
          </a:xfrm>
        </p:spPr>
        <p:txBody>
          <a:bodyPr>
            <a:normAutofit/>
          </a:bodyPr>
          <a:p>
            <a:r>
              <a:rPr lang="zh-CN" altLang="en-US"/>
              <a:t>如果图是稀疏的，边数|E|=</a:t>
            </a:r>
            <a:r>
              <a:rPr lang="zh-CN" altLang="en-US">
                <a:latin typeface="宋体" panose="02010600030101010101" pitchFamily="2" charset="-122"/>
                <a:ea typeface="宋体" panose="02010600030101010101" pitchFamily="2" charset="-122"/>
              </a:rPr>
              <a:t>Θ</a:t>
            </a:r>
            <a:r>
              <a:rPr lang="zh-CN" altLang="en-US"/>
              <a:t>(</a:t>
            </a:r>
            <a:r>
              <a:rPr lang="zh-CN" altLang="en-US">
                <a:sym typeface="+mn-ea"/>
              </a:rPr>
              <a:t>|</a:t>
            </a:r>
            <a:r>
              <a:rPr lang="zh-CN" altLang="en-US"/>
              <a:t>V|)，那么这种算法就太慢了。在这种情况下，距离需要存储在优先队</a:t>
            </a:r>
            <a:endParaRPr lang="zh-CN" altLang="en-US"/>
          </a:p>
          <a:p>
            <a:r>
              <a:rPr lang="zh-CN" altLang="en-US"/>
              <a:t>列中。有两种方法可以做到这一点，二者是类似的。</a:t>
            </a:r>
            <a:endParaRPr lang="zh-CN" altLang="en-US"/>
          </a:p>
          <a:p>
            <a:endParaRPr lang="zh-CN" altLang="en-US"/>
          </a:p>
          <a:p>
            <a:r>
              <a:rPr lang="zh-CN" altLang="en-US"/>
              <a:t>第2行与第5行联合形成一个DeleteMin操作，因为一旦未知的最小值顶点被找到，那么它就不再是未知</a:t>
            </a:r>
            <a:endParaRPr lang="zh-CN" altLang="en-US"/>
          </a:p>
          <a:p>
            <a:r>
              <a:rPr lang="zh-CN" altLang="en-US"/>
              <a:t>的，以后不再考虑。在第9行的更新有两种实现方法。</a:t>
            </a:r>
            <a:endParaRPr lang="zh-CN" altLang="en-US"/>
          </a:p>
          <a:p>
            <a:endParaRPr lang="zh-CN" altLang="en-US"/>
          </a:p>
          <a:p>
            <a:r>
              <a:rPr lang="zh-CN" altLang="en-US"/>
              <a:t>一种方法是把更新处理成DecreaseKey操作。此时，查找最小值的时间为</a:t>
            </a:r>
            <a:r>
              <a:rPr lang="zh-CN" altLang="en-US" b="1"/>
              <a:t>O</a:t>
            </a:r>
            <a:r>
              <a:rPr lang="zh-CN" altLang="en-US"/>
              <a:t>(log|V</a:t>
            </a:r>
            <a:r>
              <a:rPr lang="zh-CN" altLang="en-US">
                <a:sym typeface="+mn-ea"/>
              </a:rPr>
              <a:t>|</a:t>
            </a:r>
            <a:r>
              <a:rPr lang="zh-CN" altLang="en-US"/>
              <a:t>)，即为执行那些更</a:t>
            </a:r>
            <a:endParaRPr lang="zh-CN" altLang="en-US"/>
          </a:p>
          <a:p>
            <a:r>
              <a:rPr lang="zh-CN" altLang="en-US"/>
              <a:t>新的时间，它相当于执行那些DecreaseKey操作的时间。由此得出运行时间为</a:t>
            </a:r>
            <a:r>
              <a:rPr lang="zh-CN" altLang="en-US" b="1"/>
              <a:t>O</a:t>
            </a:r>
            <a:r>
              <a:rPr lang="zh-CN" altLang="en-US"/>
              <a:t>(|E|log</a:t>
            </a:r>
            <a:r>
              <a:rPr lang="zh-CN" altLang="en-US">
                <a:sym typeface="+mn-ea"/>
              </a:rPr>
              <a:t>|</a:t>
            </a:r>
            <a:r>
              <a:rPr lang="zh-CN" altLang="en-US"/>
              <a:t>V</a:t>
            </a:r>
            <a:r>
              <a:rPr lang="zh-CN" altLang="en-US">
                <a:sym typeface="+mn-ea"/>
              </a:rPr>
              <a:t>|</a:t>
            </a:r>
            <a:r>
              <a:rPr lang="zh-CN" altLang="en-US"/>
              <a:t>+</a:t>
            </a:r>
            <a:r>
              <a:rPr lang="zh-CN" altLang="en-US">
                <a:sym typeface="+mn-ea"/>
              </a:rPr>
              <a:t>|</a:t>
            </a:r>
            <a:r>
              <a:rPr lang="zh-CN" altLang="en-US"/>
              <a:t>V|log|V|) </a:t>
            </a:r>
            <a:endParaRPr lang="zh-CN" altLang="en-US"/>
          </a:p>
          <a:p>
            <a:r>
              <a:rPr lang="zh-CN" altLang="en-US"/>
              <a:t>=</a:t>
            </a:r>
            <a:r>
              <a:rPr lang="zh-CN" altLang="en-US" b="1"/>
              <a:t>O</a:t>
            </a:r>
            <a:r>
              <a:rPr lang="zh-CN" altLang="en-US"/>
              <a:t>(|E</a:t>
            </a:r>
            <a:r>
              <a:rPr lang="zh-CN" altLang="en-US">
                <a:sym typeface="+mn-ea"/>
              </a:rPr>
              <a:t>|</a:t>
            </a:r>
            <a:r>
              <a:rPr lang="zh-CN" altLang="en-US"/>
              <a:t>log</a:t>
            </a:r>
            <a:r>
              <a:rPr lang="zh-CN" altLang="en-US">
                <a:sym typeface="+mn-ea"/>
              </a:rPr>
              <a:t>|</a:t>
            </a:r>
            <a:r>
              <a:rPr lang="zh-CN" altLang="en-US"/>
              <a:t>V|)，它是对前面稀疏图的界的改进。由于优先队列不是有效地支持Find操作，因此d</a:t>
            </a:r>
            <a:r>
              <a:rPr lang="en-US" altLang="zh-CN" baseline="-25000"/>
              <a:t>i</a:t>
            </a:r>
            <a:r>
              <a:rPr lang="zh-CN" altLang="en-US"/>
              <a:t>的每</a:t>
            </a:r>
            <a:endParaRPr lang="zh-CN" altLang="en-US"/>
          </a:p>
          <a:p>
            <a:r>
              <a:rPr lang="zh-CN" altLang="en-US"/>
              <a:t>个值在优先队列的位置将需要保留并当d</a:t>
            </a:r>
            <a:r>
              <a:rPr lang="en-US" altLang="zh-CN" baseline="-25000"/>
              <a:t>i</a:t>
            </a:r>
            <a:r>
              <a:rPr lang="zh-CN" altLang="en-US"/>
              <a:t>在优先队列中改变时更新。如果优先队列是用二叉堆实现的，</a:t>
            </a:r>
            <a:endParaRPr lang="zh-CN" altLang="en-US"/>
          </a:p>
          <a:p>
            <a:r>
              <a:rPr lang="zh-CN" altLang="en-US"/>
              <a:t>那么这将很难办。如果使用</a:t>
            </a:r>
            <a:r>
              <a:rPr lang="zh-CN" altLang="en-US">
                <a:solidFill>
                  <a:srgbClr val="FF0000"/>
                </a:solidFill>
              </a:rPr>
              <a:t>配对堆</a:t>
            </a:r>
            <a:r>
              <a:rPr lang="zh-CN" altLang="en-US"/>
              <a:t>(pairing heap</a:t>
            </a:r>
            <a:r>
              <a:rPr lang="en-US" altLang="zh-CN"/>
              <a:t>——</a:t>
            </a:r>
            <a:r>
              <a:rPr lang="zh-CN" altLang="en-US"/>
              <a:t>见第12章)，则程序不会太差。</a:t>
            </a:r>
            <a:endParaRPr lang="zh-CN" altLang="en-US"/>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a:bodyPr>
          <a:lstStyle/>
          <a:p>
            <a:r>
              <a:rPr dirty="0"/>
              <a:t>如果我们每次分析一个程序都要演示所有这些工作，那么这项任务很快就会变成不可行的工作。幸运的</a:t>
            </a:r>
            <a:endParaRPr dirty="0"/>
          </a:p>
          <a:p>
            <a:r>
              <a:rPr dirty="0"/>
              <a:t>是，由于我们有了</a:t>
            </a:r>
            <a:r>
              <a:rPr dirty="0">
                <a:solidFill>
                  <a:srgbClr val="FF0000"/>
                </a:solidFill>
              </a:rPr>
              <a:t>大</a:t>
            </a:r>
            <a:r>
              <a:rPr lang="en-US" b="1" dirty="0">
                <a:solidFill>
                  <a:srgbClr val="FF0000"/>
                </a:solidFill>
              </a:rPr>
              <a:t>O</a:t>
            </a:r>
            <a:r>
              <a:rPr dirty="0">
                <a:solidFill>
                  <a:srgbClr val="FF0000"/>
                </a:solidFill>
              </a:rPr>
              <a:t>的结果</a:t>
            </a:r>
            <a:r>
              <a:rPr dirty="0"/>
              <a:t>，因此就存在许多可以采取的捷径并</a:t>
            </a:r>
            <a:r>
              <a:rPr lang="zh-CN" dirty="0"/>
              <a:t>且</a:t>
            </a:r>
            <a:r>
              <a:rPr dirty="0"/>
              <a:t>不影响最后的结果。例如，第三行</a:t>
            </a:r>
            <a:endParaRPr dirty="0"/>
          </a:p>
          <a:p>
            <a:r>
              <a:rPr dirty="0"/>
              <a:t>(每次执行时)显然是</a:t>
            </a:r>
            <a:r>
              <a:rPr b="1" dirty="0"/>
              <a:t>O</a:t>
            </a:r>
            <a:r>
              <a:rPr dirty="0"/>
              <a:t>(1)语句，</a:t>
            </a:r>
            <a:r>
              <a:rPr lang="zh-CN" dirty="0"/>
              <a:t>因</a:t>
            </a:r>
            <a:r>
              <a:rPr dirty="0"/>
              <a:t>此精确计算它究竟是二、三还是四个时间单元是愚蠢的； 这无关紧</a:t>
            </a:r>
            <a:endParaRPr dirty="0"/>
          </a:p>
          <a:p>
            <a:r>
              <a:rPr dirty="0"/>
              <a:t>要。第一行与for循环相比显然是不重要的，所以在这里花费时间也是不明智的。这使得我们得到若干</a:t>
            </a:r>
            <a:endParaRPr dirty="0"/>
          </a:p>
          <a:p>
            <a:r>
              <a:rPr dirty="0"/>
              <a:t>一般法则。</a:t>
            </a:r>
            <a:endParaRPr dirty="0"/>
          </a:p>
        </p:txBody>
      </p:sp>
      <p:sp>
        <p:nvSpPr>
          <p:cNvPr id="2" name="标题 1"/>
          <p:cNvSpPr>
            <a:spLocks noGrp="1"/>
          </p:cNvSpPr>
          <p:nvPr>
            <p:ph type="title"/>
          </p:nvPr>
        </p:nvSpPr>
        <p:spPr/>
        <p:txBody>
          <a:bodyPr/>
          <a:lstStyle/>
          <a:p>
            <a:r>
              <a:rPr dirty="0"/>
              <a:t>2.</a:t>
            </a:r>
            <a:r>
              <a:rPr lang="en-US" dirty="0"/>
              <a:t>4.1</a:t>
            </a:r>
            <a:r>
              <a:rPr dirty="0"/>
              <a:t> </a:t>
            </a:r>
            <a:r>
              <a:rPr lang="zh-CN" dirty="0"/>
              <a:t>一个简单的例子</a:t>
            </a:r>
            <a:endParaRPr lang="zh-CN" dirty="0"/>
          </a:p>
        </p:txBody>
      </p:sp>
    </p:spTree>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a:sym typeface="+mn-ea"/>
              </a:rPr>
              <a:t>9.3.2</a:t>
            </a:r>
            <a:r>
              <a:rPr lang="en-US">
                <a:sym typeface="+mn-ea"/>
              </a:rPr>
              <a:t> </a:t>
            </a:r>
            <a:r>
              <a:rPr>
                <a:sym typeface="+mn-ea"/>
              </a:rPr>
              <a:t>Dijkstra算法</a:t>
            </a:r>
            <a:endParaRPr>
              <a:sym typeface="+mn-ea"/>
            </a:endParaRPr>
          </a:p>
        </p:txBody>
      </p:sp>
      <p:sp>
        <p:nvSpPr>
          <p:cNvPr id="3" name="内容占位符 2"/>
          <p:cNvSpPr/>
          <p:nvPr>
            <p:ph idx="1"/>
          </p:nvPr>
        </p:nvSpPr>
        <p:spPr>
          <a:xfrm>
            <a:off x="838200" y="1690688"/>
            <a:ext cx="10515600" cy="4731477"/>
          </a:xfrm>
        </p:spPr>
        <p:txBody>
          <a:bodyPr>
            <a:normAutofit/>
          </a:bodyPr>
          <a:p>
            <a:r>
              <a:rPr lang="zh-CN" altLang="en-US"/>
              <a:t>另一种方法是在每次执行第9行时把w和新值d</a:t>
            </a:r>
            <a:r>
              <a:rPr lang="en-US" altLang="zh-CN" baseline="-25000"/>
              <a:t>w</a:t>
            </a:r>
            <a:r>
              <a:rPr lang="zh-CN" altLang="en-US"/>
              <a:t>插入到优先队列中去。这样，在优先队列中的每个顶点就</a:t>
            </a:r>
            <a:endParaRPr lang="zh-CN" altLang="en-US"/>
          </a:p>
          <a:p>
            <a:r>
              <a:rPr lang="zh-CN" altLang="en-US"/>
              <a:t>可能有多于一个的代表。当DeleteMin操作把最小的顶点从优先队列中删除时，必须检查以肯定它不是</a:t>
            </a:r>
            <a:endParaRPr lang="zh-CN" altLang="en-US"/>
          </a:p>
          <a:p>
            <a:r>
              <a:rPr lang="zh-CN" altLang="en-US"/>
              <a:t>已经知道的。这样，第2行变成一个循环，它执行DeleteMin直到一个未知的顶点合并为止。这种方法虽</a:t>
            </a:r>
            <a:endParaRPr lang="zh-CN" altLang="en-US"/>
          </a:p>
          <a:p>
            <a:r>
              <a:rPr lang="zh-CN" altLang="en-US"/>
              <a:t>然从软件的观点看是优越的，而且编程确实容易得多，但是，队列的大小可能达到|E|这么大。由于</a:t>
            </a:r>
            <a:endParaRPr lang="zh-CN" altLang="en-US"/>
          </a:p>
          <a:p>
            <a:r>
              <a:rPr lang="zh-CN" altLang="en-US"/>
              <a:t>|E|≤|V|²意味着log|E</a:t>
            </a:r>
            <a:r>
              <a:rPr lang="zh-CN" altLang="en-US">
                <a:sym typeface="+mn-ea"/>
              </a:rPr>
              <a:t>|</a:t>
            </a:r>
            <a:r>
              <a:rPr lang="zh-CN" altLang="en-US"/>
              <a:t>≤2log|V</a:t>
            </a:r>
            <a:r>
              <a:rPr lang="zh-CN" altLang="en-US">
                <a:sym typeface="+mn-ea"/>
              </a:rPr>
              <a:t>|</a:t>
            </a:r>
            <a:r>
              <a:rPr lang="zh-CN" altLang="en-US"/>
              <a:t>，因此这并不影响渐进时间界。这样，我们仍然得到一个</a:t>
            </a:r>
            <a:endParaRPr lang="zh-CN" altLang="en-US"/>
          </a:p>
          <a:p>
            <a:r>
              <a:rPr lang="zh-CN" altLang="en-US" b="1"/>
              <a:t>O</a:t>
            </a:r>
            <a:r>
              <a:rPr lang="zh-CN" altLang="en-US"/>
              <a:t>(|E|log|</a:t>
            </a:r>
            <a:r>
              <a:rPr lang="en-US" altLang="zh-CN"/>
              <a:t>V</a:t>
            </a:r>
            <a:r>
              <a:rPr lang="zh-CN" altLang="en-US"/>
              <a:t>|) 算法。不过，空间需求的确增加了，在某些应用中这可能是严重的。不仅如此，因为该</a:t>
            </a:r>
            <a:endParaRPr lang="zh-CN" altLang="en-US"/>
          </a:p>
          <a:p>
            <a:r>
              <a:rPr lang="zh-CN" altLang="en-US"/>
              <a:t>方法需要|E|次而不是仅仅|V|次DeleteMin，所以它在实践中很可能要慢。</a:t>
            </a:r>
            <a:endParaRPr lang="zh-CN" altLang="en-US"/>
          </a:p>
          <a:p>
            <a:endParaRPr lang="zh-CN" altLang="en-US"/>
          </a:p>
          <a:p>
            <a:r>
              <a:rPr lang="zh-CN" altLang="en-US"/>
              <a:t>注意，对于一些诸如计算机邮件和大型公交传输的典型问题，它们的图一般是非常稀疏的，因为大多数</a:t>
            </a:r>
            <a:endParaRPr lang="zh-CN" altLang="en-US"/>
          </a:p>
          <a:p>
            <a:r>
              <a:rPr lang="zh-CN" altLang="en-US"/>
              <a:t>顶点只有少数几条边。因此，在许多应用中使用优先队列来解决这种问题是很重要的。</a:t>
            </a:r>
            <a:endParaRPr lang="zh-CN" altLang="en-US"/>
          </a:p>
        </p:txBody>
      </p:sp>
    </p:spTree>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a:sym typeface="+mn-ea"/>
              </a:rPr>
              <a:t>9.3.2</a:t>
            </a:r>
            <a:r>
              <a:rPr lang="en-US">
                <a:sym typeface="+mn-ea"/>
              </a:rPr>
              <a:t> </a:t>
            </a:r>
            <a:r>
              <a:rPr>
                <a:sym typeface="+mn-ea"/>
              </a:rPr>
              <a:t>Dijkstra算法</a:t>
            </a:r>
            <a:endParaRPr>
              <a:sym typeface="+mn-ea"/>
            </a:endParaRPr>
          </a:p>
        </p:txBody>
      </p:sp>
      <p:sp>
        <p:nvSpPr>
          <p:cNvPr id="3" name="内容占位符 2"/>
          <p:cNvSpPr/>
          <p:nvPr>
            <p:ph idx="1"/>
          </p:nvPr>
        </p:nvSpPr>
        <p:spPr>
          <a:xfrm>
            <a:off x="838200" y="1690688"/>
            <a:ext cx="10515600" cy="4731477"/>
          </a:xfrm>
        </p:spPr>
        <p:txBody>
          <a:bodyPr>
            <a:normAutofit/>
          </a:bodyPr>
          <a:p>
            <a:r>
              <a:rPr lang="zh-CN" altLang="en-US"/>
              <a:t>如果使用不同的数据结构，那么D</a:t>
            </a:r>
            <a:r>
              <a:rPr lang="en-US" altLang="zh-CN"/>
              <a:t>i</a:t>
            </a:r>
            <a:r>
              <a:rPr lang="zh-CN" altLang="en-US"/>
              <a:t>jkstra算法可能会有更好的时间界。在第11章，我们将看到另外的优</a:t>
            </a:r>
            <a:endParaRPr lang="zh-CN" altLang="en-US"/>
          </a:p>
          <a:p>
            <a:r>
              <a:rPr lang="zh-CN" altLang="en-US"/>
              <a:t>先队列数据结构，叫做</a:t>
            </a:r>
            <a:r>
              <a:rPr lang="zh-CN" altLang="en-US">
                <a:solidFill>
                  <a:srgbClr val="FF0000"/>
                </a:solidFill>
              </a:rPr>
              <a:t>斐波那契堆</a:t>
            </a:r>
            <a:r>
              <a:rPr lang="zh-CN" altLang="en-US"/>
              <a:t>(Fibonacci heap)。使用这种数据结构的运行时间是</a:t>
            </a:r>
            <a:endParaRPr lang="zh-CN" altLang="en-US"/>
          </a:p>
          <a:p>
            <a:r>
              <a:rPr lang="zh-CN" altLang="en-US" b="1"/>
              <a:t>O</a:t>
            </a:r>
            <a:r>
              <a:rPr lang="zh-CN" altLang="en-US"/>
              <a:t>(|E</a:t>
            </a:r>
            <a:r>
              <a:rPr lang="zh-CN" altLang="en-US">
                <a:sym typeface="+mn-ea"/>
              </a:rPr>
              <a:t>|</a:t>
            </a:r>
            <a:r>
              <a:rPr lang="zh-CN" altLang="en-US"/>
              <a:t>+|V|log|V</a:t>
            </a:r>
            <a:r>
              <a:rPr lang="zh-CN" altLang="en-US">
                <a:sym typeface="+mn-ea"/>
              </a:rPr>
              <a:t>|</a:t>
            </a:r>
            <a:r>
              <a:rPr lang="zh-CN" altLang="en-US"/>
              <a:t>)。斐波那契堆具有良好的理论时间界，不过，它需要相当数量的系统开销。因此，尚</a:t>
            </a:r>
            <a:endParaRPr lang="zh-CN" altLang="en-US"/>
          </a:p>
          <a:p>
            <a:r>
              <a:rPr lang="zh-CN" altLang="en-US"/>
              <a:t>不清楚在实践中是否使用斐波那契堆比使用具有二叉堆的Dijkstra算法更好。不用说，这种问题没有平</a:t>
            </a:r>
            <a:endParaRPr lang="zh-CN" altLang="en-US"/>
          </a:p>
          <a:p>
            <a:r>
              <a:rPr lang="zh-CN" altLang="en-US"/>
              <a:t>均情形的时间结果，因为甚至连如何建立随机图的模型都不是很明显的。</a:t>
            </a:r>
            <a:endParaRPr lang="zh-CN" altLang="en-US"/>
          </a:p>
        </p:txBody>
      </p:sp>
    </p:spTree>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a:sym typeface="+mn-ea"/>
              </a:rPr>
              <a:t>9.3.3</a:t>
            </a:r>
            <a:r>
              <a:rPr lang="en-US">
                <a:sym typeface="+mn-ea"/>
              </a:rPr>
              <a:t> </a:t>
            </a:r>
            <a:r>
              <a:rPr>
                <a:sym typeface="+mn-ea"/>
              </a:rPr>
              <a:t>具有负边值的图</a:t>
            </a:r>
            <a:endParaRPr>
              <a:sym typeface="+mn-ea"/>
            </a:endParaRPr>
          </a:p>
        </p:txBody>
      </p:sp>
      <p:sp>
        <p:nvSpPr>
          <p:cNvPr id="3" name="内容占位符 2"/>
          <p:cNvSpPr/>
          <p:nvPr>
            <p:ph idx="1"/>
          </p:nvPr>
        </p:nvSpPr>
        <p:spPr>
          <a:xfrm>
            <a:off x="838200" y="1690688"/>
            <a:ext cx="10515600" cy="4731477"/>
          </a:xfrm>
        </p:spPr>
        <p:txBody>
          <a:bodyPr>
            <a:normAutofit/>
          </a:bodyPr>
          <a:p>
            <a:r>
              <a:rPr lang="zh-CN" altLang="en-US">
                <a:solidFill>
                  <a:srgbClr val="FF0000"/>
                </a:solidFill>
              </a:rPr>
              <a:t>如果图具有负边值，那么Dijkstra算法是行不通的</a:t>
            </a:r>
            <a:r>
              <a:rPr lang="zh-CN" altLang="en-US"/>
              <a:t>。问题在于，一旦一个顶点u被声明是已知的，那就</a:t>
            </a:r>
            <a:endParaRPr lang="zh-CN" altLang="en-US"/>
          </a:p>
          <a:p>
            <a:r>
              <a:rPr lang="zh-CN" altLang="en-US"/>
              <a:t>可能从某个另外的未知顶点v有一条回到u的负的路径。在这样的情形下，选取从</a:t>
            </a:r>
            <a:r>
              <a:rPr lang="en-US" altLang="zh-CN"/>
              <a:t>s</a:t>
            </a:r>
            <a:r>
              <a:rPr lang="zh-CN" altLang="en-US"/>
              <a:t>到</a:t>
            </a:r>
            <a:r>
              <a:rPr lang="en-US" altLang="zh-CN"/>
              <a:t>v</a:t>
            </a:r>
            <a:r>
              <a:rPr lang="zh-CN" altLang="en-US"/>
              <a:t>再回到u的路径要</a:t>
            </a:r>
            <a:endParaRPr lang="zh-CN" altLang="en-US"/>
          </a:p>
          <a:p>
            <a:r>
              <a:rPr lang="zh-CN" altLang="en-US"/>
              <a:t>比从s到u但不经过v更好。</a:t>
            </a:r>
            <a:endParaRPr lang="zh-CN" altLang="en-US"/>
          </a:p>
          <a:p>
            <a:endParaRPr lang="zh-CN" altLang="en-US"/>
          </a:p>
          <a:p>
            <a:r>
              <a:rPr lang="zh-CN" altLang="en-US"/>
              <a:t>一个诱人的方案是</a:t>
            </a:r>
            <a:r>
              <a:rPr lang="zh-CN" altLang="en-US">
                <a:solidFill>
                  <a:srgbClr val="FF0000"/>
                </a:solidFill>
              </a:rPr>
              <a:t>将一个常数△加到每一条边的值上</a:t>
            </a:r>
            <a:r>
              <a:rPr lang="zh-CN" altLang="en-US"/>
              <a:t>，如此除去负值边，再计算新图的最短路径问题，</a:t>
            </a:r>
            <a:endParaRPr lang="zh-CN" altLang="en-US"/>
          </a:p>
          <a:p>
            <a:r>
              <a:rPr lang="zh-CN" altLang="en-US"/>
              <a:t>然后把结果用到原来的图上。</a:t>
            </a:r>
            <a:r>
              <a:rPr lang="zh-CN" altLang="en-US">
                <a:solidFill>
                  <a:srgbClr val="FF0000"/>
                </a:solidFill>
              </a:rPr>
              <a:t>这种方案不可能直接实现</a:t>
            </a:r>
            <a:r>
              <a:rPr lang="zh-CN" altLang="en-US"/>
              <a:t>，因为那些具有许多条边的路径变得比那些具有</a:t>
            </a:r>
            <a:endParaRPr lang="zh-CN" altLang="en-US"/>
          </a:p>
          <a:p>
            <a:r>
              <a:rPr lang="zh-CN" altLang="en-US"/>
              <a:t>很少边的路径权重更重了。</a:t>
            </a:r>
            <a:endParaRPr lang="zh-CN" altLang="en-US"/>
          </a:p>
        </p:txBody>
      </p:sp>
    </p:spTree>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a:sym typeface="+mn-ea"/>
              </a:rPr>
              <a:t>9.3.3</a:t>
            </a:r>
            <a:r>
              <a:rPr lang="en-US">
                <a:sym typeface="+mn-ea"/>
              </a:rPr>
              <a:t> </a:t>
            </a:r>
            <a:r>
              <a:rPr>
                <a:sym typeface="+mn-ea"/>
              </a:rPr>
              <a:t>具有负边值的图</a:t>
            </a:r>
            <a:endParaRPr>
              <a:sym typeface="+mn-ea"/>
            </a:endParaRPr>
          </a:p>
        </p:txBody>
      </p:sp>
      <p:sp>
        <p:nvSpPr>
          <p:cNvPr id="3" name="内容占位符 2"/>
          <p:cNvSpPr/>
          <p:nvPr>
            <p:ph idx="1"/>
          </p:nvPr>
        </p:nvSpPr>
        <p:spPr>
          <a:xfrm>
            <a:off x="838200" y="1690688"/>
            <a:ext cx="10515600" cy="4731477"/>
          </a:xfrm>
        </p:spPr>
        <p:txBody>
          <a:bodyPr>
            <a:normAutofit/>
          </a:bodyPr>
          <a:p>
            <a:r>
              <a:rPr lang="zh-CN" altLang="en-US">
                <a:solidFill>
                  <a:srgbClr val="FF0000"/>
                </a:solidFill>
              </a:rPr>
              <a:t>把赋权的和无权的算法结合</a:t>
            </a:r>
            <a:r>
              <a:rPr lang="zh-CN" altLang="en-US"/>
              <a:t>起来将会解决这个问题，但是要付出</a:t>
            </a:r>
            <a:r>
              <a:rPr lang="zh-CN" altLang="en-US">
                <a:solidFill>
                  <a:srgbClr val="FF0000"/>
                </a:solidFill>
              </a:rPr>
              <a:t>运行时间激烈增长</a:t>
            </a:r>
            <a:r>
              <a:rPr lang="zh-CN" altLang="en-US"/>
              <a:t>的代价。我们忘记了</a:t>
            </a:r>
            <a:endParaRPr lang="zh-CN" altLang="en-US"/>
          </a:p>
          <a:p>
            <a:r>
              <a:rPr lang="zh-CN" altLang="en-US"/>
              <a:t>关于已知的顶点的概念，因为我们的算法需要能够改变它的意向。开始，我们把s放到队列中。然后，</a:t>
            </a:r>
            <a:endParaRPr lang="zh-CN" altLang="en-US"/>
          </a:p>
          <a:p>
            <a:r>
              <a:rPr lang="zh-CN" altLang="en-US"/>
              <a:t>在每一阶段我们让一个顶点v出队。找出所有与v邻接的顶点w，使得d</a:t>
            </a:r>
            <a:r>
              <a:rPr lang="zh-CN" altLang="en-US" baseline="-25000"/>
              <a:t>w</a:t>
            </a:r>
            <a:r>
              <a:rPr lang="zh-CN" altLang="en-US"/>
              <a:t>&gt;d</a:t>
            </a:r>
            <a:r>
              <a:rPr lang="en-US" altLang="zh-CN" baseline="-25000"/>
              <a:t>v</a:t>
            </a:r>
            <a:r>
              <a:rPr lang="zh-CN" altLang="en-US"/>
              <a:t>+c</a:t>
            </a:r>
            <a:r>
              <a:rPr lang="en-US" altLang="zh-CN" baseline="-25000"/>
              <a:t>v,</a:t>
            </a:r>
            <a:r>
              <a:rPr lang="zh-CN" altLang="en-US" baseline="-25000"/>
              <a:t>w</a:t>
            </a:r>
            <a:r>
              <a:rPr lang="en-US" altLang="zh-CN" baseline="-25000"/>
              <a:t> </a:t>
            </a:r>
            <a:r>
              <a:rPr lang="zh-CN" altLang="en-US"/>
              <a:t>。然后更新d</a:t>
            </a:r>
            <a:r>
              <a:rPr lang="en-US" altLang="zh-CN" baseline="-25000"/>
              <a:t>w</a:t>
            </a:r>
            <a:r>
              <a:rPr lang="zh-CN" altLang="en-US"/>
              <a:t>和p</a:t>
            </a:r>
            <a:r>
              <a:rPr lang="en-US" altLang="zh-CN" baseline="-25000"/>
              <a:t>w</a:t>
            </a:r>
            <a:r>
              <a:rPr lang="zh-CN" altLang="en-US"/>
              <a:t>，</a:t>
            </a:r>
            <a:r>
              <a:rPr lang="zh-CN" altLang="en-US">
                <a:solidFill>
                  <a:srgbClr val="FF0000"/>
                </a:solidFill>
              </a:rPr>
              <a:t>并在w</a:t>
            </a:r>
            <a:endParaRPr lang="zh-CN" altLang="en-US">
              <a:solidFill>
                <a:srgbClr val="FF0000"/>
              </a:solidFill>
            </a:endParaRPr>
          </a:p>
          <a:p>
            <a:r>
              <a:rPr lang="zh-CN" altLang="en-US">
                <a:solidFill>
                  <a:srgbClr val="FF0000"/>
                </a:solidFill>
              </a:rPr>
              <a:t>不在队列中的时候把它放到队列中</a:t>
            </a:r>
            <a:r>
              <a:rPr lang="zh-CN" altLang="en-US"/>
              <a:t>。可以为每个顶点设置一个比特位(bit)以指示它在队列中出现的情</a:t>
            </a:r>
            <a:endParaRPr lang="zh-CN" altLang="en-US"/>
          </a:p>
          <a:p>
            <a:r>
              <a:rPr lang="zh-CN" altLang="en-US"/>
              <a:t>况。我们重复这个过程直到队列为空。图9-33(几乎)实现这个算法。</a:t>
            </a:r>
            <a:endParaRPr lang="en-US" altLang="zh-CN"/>
          </a:p>
        </p:txBody>
      </p:sp>
    </p:spTree>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a:sym typeface="+mn-ea"/>
              </a:rPr>
              <a:t>9.3.3</a:t>
            </a:r>
            <a:r>
              <a:rPr lang="en-US">
                <a:sym typeface="+mn-ea"/>
              </a:rPr>
              <a:t> </a:t>
            </a:r>
            <a:r>
              <a:rPr>
                <a:sym typeface="+mn-ea"/>
              </a:rPr>
              <a:t>具有负边值的图</a:t>
            </a:r>
            <a:endParaRPr>
              <a:sym typeface="+mn-ea"/>
            </a:endParaRPr>
          </a:p>
        </p:txBody>
      </p:sp>
      <p:sp>
        <p:nvSpPr>
          <p:cNvPr id="3" name="内容占位符 2"/>
          <p:cNvSpPr/>
          <p:nvPr>
            <p:ph idx="1"/>
          </p:nvPr>
        </p:nvSpPr>
        <p:spPr>
          <a:xfrm>
            <a:off x="838200" y="1690688"/>
            <a:ext cx="10515600" cy="4731477"/>
          </a:xfrm>
        </p:spPr>
        <p:txBody>
          <a:bodyPr>
            <a:normAutofit/>
          </a:bodyPr>
          <a:p>
            <a:endParaRPr lang="en-US" altLang="zh-CN"/>
          </a:p>
        </p:txBody>
      </p:sp>
      <p:pic>
        <p:nvPicPr>
          <p:cNvPr id="4" name="图片 3"/>
          <p:cNvPicPr>
            <a:picLocks noChangeAspect="1"/>
          </p:cNvPicPr>
          <p:nvPr>
            <p:custDataLst>
              <p:tags r:id="rId1"/>
            </p:custDataLst>
          </p:nvPr>
        </p:nvPicPr>
        <p:blipFill>
          <a:blip r:embed="rId2"/>
          <a:stretch>
            <a:fillRect/>
          </a:stretch>
        </p:blipFill>
        <p:spPr>
          <a:xfrm>
            <a:off x="3971925" y="2663190"/>
            <a:ext cx="4248150" cy="2095500"/>
          </a:xfrm>
          <a:prstGeom prst="rect">
            <a:avLst/>
          </a:prstGeom>
        </p:spPr>
      </p:pic>
    </p:spTree>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a:sym typeface="+mn-ea"/>
              </a:rPr>
              <a:t>9.3.3</a:t>
            </a:r>
            <a:r>
              <a:rPr lang="en-US">
                <a:sym typeface="+mn-ea"/>
              </a:rPr>
              <a:t> </a:t>
            </a:r>
            <a:r>
              <a:rPr>
                <a:sym typeface="+mn-ea"/>
              </a:rPr>
              <a:t>具有负边值的图</a:t>
            </a:r>
            <a:endParaRPr>
              <a:sym typeface="+mn-ea"/>
            </a:endParaRPr>
          </a:p>
        </p:txBody>
      </p:sp>
      <p:pic>
        <p:nvPicPr>
          <p:cNvPr id="4" name="内容占位符 3"/>
          <p:cNvPicPr>
            <a:picLocks noChangeAspect="1"/>
          </p:cNvPicPr>
          <p:nvPr>
            <p:ph idx="1"/>
          </p:nvPr>
        </p:nvPicPr>
        <p:blipFill>
          <a:blip r:embed="rId1"/>
          <a:stretch>
            <a:fillRect/>
          </a:stretch>
        </p:blipFill>
        <p:spPr>
          <a:xfrm>
            <a:off x="2966085" y="1493520"/>
            <a:ext cx="6259830" cy="4731385"/>
          </a:xfrm>
          <a:prstGeom prst="rect">
            <a:avLst/>
          </a:prstGeom>
        </p:spPr>
      </p:pic>
      <p:pic>
        <p:nvPicPr>
          <p:cNvPr id="5" name="图片 4"/>
          <p:cNvPicPr>
            <a:picLocks noChangeAspect="1"/>
          </p:cNvPicPr>
          <p:nvPr/>
        </p:nvPicPr>
        <p:blipFill>
          <a:blip r:embed="rId2"/>
          <a:stretch>
            <a:fillRect/>
          </a:stretch>
        </p:blipFill>
        <p:spPr>
          <a:xfrm>
            <a:off x="4138295" y="6412865"/>
            <a:ext cx="3914775" cy="352425"/>
          </a:xfrm>
          <a:prstGeom prst="rect">
            <a:avLst/>
          </a:prstGeom>
        </p:spPr>
      </p:pic>
    </p:spTree>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a:sym typeface="+mn-ea"/>
              </a:rPr>
              <a:t>9.3.3</a:t>
            </a:r>
            <a:r>
              <a:rPr lang="en-US">
                <a:sym typeface="+mn-ea"/>
              </a:rPr>
              <a:t> </a:t>
            </a:r>
            <a:r>
              <a:rPr>
                <a:sym typeface="+mn-ea"/>
              </a:rPr>
              <a:t>具有负边值的图</a:t>
            </a:r>
            <a:endParaRPr>
              <a:sym typeface="+mn-ea"/>
            </a:endParaRPr>
          </a:p>
        </p:txBody>
      </p:sp>
      <p:sp>
        <p:nvSpPr>
          <p:cNvPr id="3" name="内容占位符 2"/>
          <p:cNvSpPr/>
          <p:nvPr>
            <p:ph idx="1"/>
          </p:nvPr>
        </p:nvSpPr>
        <p:spPr/>
        <p:txBody>
          <a:bodyPr/>
          <a:p>
            <a:r>
              <a:rPr lang="zh-CN" altLang="en-US"/>
              <a:t>虽然如果没有</a:t>
            </a:r>
            <a:r>
              <a:rPr lang="zh-CN" altLang="en-US">
                <a:solidFill>
                  <a:srgbClr val="FF0000"/>
                </a:solidFill>
              </a:rPr>
              <a:t>负值圈</a:t>
            </a:r>
            <a:r>
              <a:rPr lang="zh-CN" altLang="en-US"/>
              <a:t>该算法能够正常工作，但是，第6行到第10行的代码每边只执行一次的情况不再成</a:t>
            </a:r>
            <a:endParaRPr lang="zh-CN" altLang="en-US"/>
          </a:p>
          <a:p>
            <a:r>
              <a:rPr lang="zh-CN" altLang="en-US"/>
              <a:t>立。每个顶点最多可以出队|V|次，因此，如果使用邻接表则运行时间是O(|E|·|V|)。这比Dijkstra算</a:t>
            </a:r>
            <a:endParaRPr lang="zh-CN" altLang="en-US"/>
          </a:p>
          <a:p>
            <a:r>
              <a:rPr lang="zh-CN" altLang="en-US"/>
              <a:t>法多很多，幸运的是， 实践中边的值是非负的。</a:t>
            </a:r>
            <a:r>
              <a:rPr lang="zh-CN" altLang="en-US">
                <a:solidFill>
                  <a:srgbClr val="FF0000"/>
                </a:solidFill>
              </a:rPr>
              <a:t>如果负值圈存在，那么所写的算法将无限循环下去。</a:t>
            </a:r>
            <a:endParaRPr lang="zh-CN" altLang="en-US">
              <a:solidFill>
                <a:srgbClr val="FF0000"/>
              </a:solidFill>
            </a:endParaRPr>
          </a:p>
          <a:p>
            <a:r>
              <a:rPr lang="zh-CN" altLang="en-US"/>
              <a:t>通过在</a:t>
            </a:r>
            <a:r>
              <a:rPr lang="zh-CN" altLang="en-US">
                <a:solidFill>
                  <a:srgbClr val="FF0000"/>
                </a:solidFill>
              </a:rPr>
              <a:t>任一顶点已经出队|V|+1次后停止算法运行</a:t>
            </a:r>
            <a:r>
              <a:rPr lang="zh-CN" altLang="en-US"/>
              <a:t>，我们可以保证它能终止。</a:t>
            </a:r>
            <a:endParaRPr lang="zh-CN" altLang="en-US"/>
          </a:p>
        </p:txBody>
      </p:sp>
    </p:spTree>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a:sym typeface="+mn-ea"/>
              </a:rPr>
              <a:t>9.3.4 无圈图</a:t>
            </a:r>
            <a:endParaRPr>
              <a:sym typeface="+mn-ea"/>
            </a:endParaRPr>
          </a:p>
        </p:txBody>
      </p:sp>
      <p:sp>
        <p:nvSpPr>
          <p:cNvPr id="3" name="内容占位符 2"/>
          <p:cNvSpPr/>
          <p:nvPr>
            <p:ph idx="1"/>
          </p:nvPr>
        </p:nvSpPr>
        <p:spPr/>
        <p:txBody>
          <a:bodyPr>
            <a:normAutofit lnSpcReduction="10000"/>
          </a:bodyPr>
          <a:p>
            <a:r>
              <a:rPr lang="zh-CN" altLang="en-US"/>
              <a:t>如果知道</a:t>
            </a:r>
            <a:r>
              <a:rPr lang="zh-CN" altLang="en-US">
                <a:solidFill>
                  <a:srgbClr val="FF0000"/>
                </a:solidFill>
              </a:rPr>
              <a:t>图是无圈的</a:t>
            </a:r>
            <a:r>
              <a:rPr lang="zh-CN" altLang="en-US"/>
              <a:t>，那么我们可以通过</a:t>
            </a:r>
            <a:r>
              <a:rPr lang="zh-CN" altLang="en-US">
                <a:solidFill>
                  <a:srgbClr val="FF0000"/>
                </a:solidFill>
              </a:rPr>
              <a:t>改变声明顶点为已知的顺序</a:t>
            </a:r>
            <a:r>
              <a:rPr lang="zh-CN" altLang="en-US"/>
              <a:t>，或者叫做</a:t>
            </a:r>
            <a:r>
              <a:rPr lang="zh-CN" altLang="en-US">
                <a:solidFill>
                  <a:srgbClr val="FF0000"/>
                </a:solidFill>
              </a:rPr>
              <a:t>顶点选取法则</a:t>
            </a:r>
            <a:r>
              <a:rPr lang="zh-CN" altLang="en-US"/>
              <a:t>，来改</a:t>
            </a:r>
            <a:endParaRPr lang="zh-CN" altLang="en-US"/>
          </a:p>
          <a:p>
            <a:r>
              <a:rPr lang="zh-CN" altLang="en-US"/>
              <a:t>进Dijkstra算法。新法则以拓扑顺序选择顶点。由于选择和更新可以在拓扑排序执行的时候进行，因此</a:t>
            </a:r>
            <a:endParaRPr lang="zh-CN" altLang="en-US"/>
          </a:p>
          <a:p>
            <a:r>
              <a:rPr lang="zh-CN" altLang="en-US"/>
              <a:t>算法能够一趟完成。</a:t>
            </a:r>
            <a:endParaRPr lang="zh-CN" altLang="en-US"/>
          </a:p>
          <a:p>
            <a:endParaRPr lang="zh-CN" altLang="en-US"/>
          </a:p>
          <a:p>
            <a:r>
              <a:rPr lang="zh-CN" altLang="en-US"/>
              <a:t>因为当一个顶点v被选取以后，按照拓扑排序的法则，它没有从未知顶点发出的进入边，因此它的距离d，</a:t>
            </a:r>
            <a:endParaRPr lang="zh-CN" altLang="en-US"/>
          </a:p>
          <a:p>
            <a:r>
              <a:rPr lang="zh-CN" altLang="en-US"/>
              <a:t>可以不再被降低，所以这种选择法则是行得通的。</a:t>
            </a:r>
            <a:endParaRPr lang="zh-CN" altLang="en-US"/>
          </a:p>
          <a:p>
            <a:endParaRPr lang="zh-CN" altLang="en-US"/>
          </a:p>
          <a:p>
            <a:r>
              <a:rPr lang="zh-CN" altLang="en-US"/>
              <a:t>使用这种选择法则不需要优先队列；由于选择花费常数时间，因此运行时间为O(</a:t>
            </a:r>
            <a:r>
              <a:rPr lang="en-US" altLang="zh-CN">
                <a:sym typeface="+mn-ea"/>
              </a:rPr>
              <a:t>|</a:t>
            </a:r>
            <a:r>
              <a:rPr lang="zh-CN" altLang="en-US"/>
              <a:t>E|+|V|)。</a:t>
            </a:r>
            <a:endParaRPr lang="zh-CN" altLang="en-US"/>
          </a:p>
          <a:p>
            <a:endParaRPr lang="zh-CN" altLang="en-US"/>
          </a:p>
          <a:p>
            <a:r>
              <a:rPr lang="zh-CN" altLang="en-US"/>
              <a:t>无圈图可以模拟某种下坡滑雪问题——可能有圈。另一个可能的应用是(不可逆)化学反应模型。我们可</a:t>
            </a:r>
            <a:endParaRPr lang="zh-CN" altLang="en-US"/>
          </a:p>
          <a:p>
            <a:r>
              <a:rPr lang="zh-CN" altLang="en-US"/>
              <a:t>以让每个顶点代表实验的一个特定的状态，让边代表从一种状态到另一种状态的转变，而边的权代表释</a:t>
            </a:r>
            <a:endParaRPr lang="zh-CN" altLang="en-US"/>
          </a:p>
          <a:p>
            <a:r>
              <a:rPr lang="zh-CN" altLang="en-US"/>
              <a:t>放的能量。如果只能从高能状态转变到低能状态，那么图就是无圈图。</a:t>
            </a:r>
            <a:endParaRPr lang="zh-CN" altLang="en-US"/>
          </a:p>
        </p:txBody>
      </p:sp>
    </p:spTree>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a:sym typeface="+mn-ea"/>
              </a:rPr>
              <a:t>9.3.4 无圈图</a:t>
            </a:r>
            <a:endParaRPr>
              <a:sym typeface="+mn-ea"/>
            </a:endParaRPr>
          </a:p>
        </p:txBody>
      </p:sp>
      <p:sp>
        <p:nvSpPr>
          <p:cNvPr id="3" name="内容占位符 2"/>
          <p:cNvSpPr/>
          <p:nvPr>
            <p:ph idx="1"/>
          </p:nvPr>
        </p:nvSpPr>
        <p:spPr/>
        <p:txBody>
          <a:bodyPr>
            <a:normAutofit/>
          </a:bodyPr>
          <a:p>
            <a:r>
              <a:rPr lang="zh-CN" altLang="en-US"/>
              <a:t>无圈图的一个更重要的用途是</a:t>
            </a:r>
            <a:r>
              <a:rPr lang="zh-CN" altLang="en-US">
                <a:solidFill>
                  <a:srgbClr val="FF0000"/>
                </a:solidFill>
              </a:rPr>
              <a:t>关键路径分析法</a:t>
            </a:r>
            <a:r>
              <a:rPr lang="zh-CN" altLang="en-US"/>
              <a:t>(critical path analysis)。我们将用图9-34中的图作为</a:t>
            </a:r>
            <a:endParaRPr lang="zh-CN" altLang="en-US"/>
          </a:p>
          <a:p>
            <a:r>
              <a:rPr lang="zh-CN" altLang="en-US"/>
              <a:t>我们的例子。每个节点表示一个必须执行的动作以及完成动作所花费的时间。因此，该图叫做</a:t>
            </a:r>
            <a:r>
              <a:rPr lang="zh-CN" altLang="en-US">
                <a:solidFill>
                  <a:srgbClr val="FF0000"/>
                </a:solidFill>
              </a:rPr>
              <a:t>动作节点</a:t>
            </a:r>
            <a:endParaRPr lang="zh-CN" altLang="en-US">
              <a:solidFill>
                <a:srgbClr val="FF0000"/>
              </a:solidFill>
            </a:endParaRPr>
          </a:p>
          <a:p>
            <a:r>
              <a:rPr lang="zh-CN" altLang="en-US">
                <a:solidFill>
                  <a:srgbClr val="FF0000"/>
                </a:solidFill>
              </a:rPr>
              <a:t>图</a:t>
            </a:r>
            <a:r>
              <a:rPr lang="zh-CN" altLang="en-US"/>
              <a:t>(activity-node graph)。图中的边代表优先关系：一条边(v，w)意味着动作v必须在动作w开始前完</a:t>
            </a:r>
            <a:endParaRPr lang="zh-CN" altLang="en-US"/>
          </a:p>
          <a:p>
            <a:r>
              <a:rPr lang="zh-CN" altLang="en-US"/>
              <a:t>成。当然，这就意味着图必须是无圈的。我们假设任何(直接或间接)互相不依赖的动作可以由不同的服</a:t>
            </a:r>
            <a:endParaRPr lang="zh-CN" altLang="en-US"/>
          </a:p>
          <a:p>
            <a:r>
              <a:rPr lang="zh-CN" altLang="en-US"/>
              <a:t>务器并行地执行。</a:t>
            </a:r>
            <a:endParaRPr lang="zh-CN" altLang="en-US"/>
          </a:p>
        </p:txBody>
      </p:sp>
      <p:pic>
        <p:nvPicPr>
          <p:cNvPr id="4" name="图片 3"/>
          <p:cNvPicPr>
            <a:picLocks noChangeAspect="1"/>
          </p:cNvPicPr>
          <p:nvPr/>
        </p:nvPicPr>
        <p:blipFill>
          <a:blip r:embed="rId1"/>
          <a:stretch>
            <a:fillRect/>
          </a:stretch>
        </p:blipFill>
        <p:spPr>
          <a:xfrm>
            <a:off x="2935605" y="3309620"/>
            <a:ext cx="6772275" cy="2971800"/>
          </a:xfrm>
          <a:prstGeom prst="rect">
            <a:avLst/>
          </a:prstGeom>
        </p:spPr>
      </p:pic>
      <p:pic>
        <p:nvPicPr>
          <p:cNvPr id="5" name="图片 4"/>
          <p:cNvPicPr>
            <a:picLocks noChangeAspect="1"/>
          </p:cNvPicPr>
          <p:nvPr/>
        </p:nvPicPr>
        <p:blipFill>
          <a:blip r:embed="rId2"/>
          <a:stretch>
            <a:fillRect/>
          </a:stretch>
        </p:blipFill>
        <p:spPr>
          <a:xfrm>
            <a:off x="5095875" y="6422390"/>
            <a:ext cx="2000250" cy="323850"/>
          </a:xfrm>
          <a:prstGeom prst="rect">
            <a:avLst/>
          </a:prstGeom>
        </p:spPr>
      </p:pic>
    </p:spTree>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a:sym typeface="+mn-ea"/>
              </a:rPr>
              <a:t>9.3.4 无圈图</a:t>
            </a:r>
            <a:endParaRPr>
              <a:sym typeface="+mn-ea"/>
            </a:endParaRPr>
          </a:p>
        </p:txBody>
      </p:sp>
      <p:sp>
        <p:nvSpPr>
          <p:cNvPr id="3" name="内容占位符 2"/>
          <p:cNvSpPr/>
          <p:nvPr>
            <p:ph idx="1"/>
          </p:nvPr>
        </p:nvSpPr>
        <p:spPr/>
        <p:txBody>
          <a:bodyPr>
            <a:normAutofit/>
          </a:bodyPr>
          <a:p>
            <a:r>
              <a:rPr lang="zh-CN" altLang="en-US"/>
              <a:t>这种类型的图可以(并常常)被用来模拟方案的构建。在这种情况下，有几个问题需要回答。首先，方案</a:t>
            </a:r>
            <a:endParaRPr lang="zh-CN" altLang="en-US"/>
          </a:p>
          <a:p>
            <a:r>
              <a:rPr lang="zh-CN" altLang="en-US"/>
              <a:t>最早完成时间是何时?从图中我们可以看到，沿路径A，C，F，H需要10个时间单位。另一个重要的问题</a:t>
            </a:r>
            <a:endParaRPr lang="zh-CN" altLang="en-US"/>
          </a:p>
          <a:p>
            <a:r>
              <a:rPr lang="zh-CN" altLang="en-US"/>
              <a:t>是确定哪些动作可以延迟，延迟多长，而不至于影响最少完成时间。例如，延迟A，C，F，H中的任一个</a:t>
            </a:r>
            <a:endParaRPr lang="zh-CN" altLang="en-US"/>
          </a:p>
          <a:p>
            <a:r>
              <a:rPr lang="zh-CN" altLang="en-US"/>
              <a:t>都将使完成时间推到10个时间单位以后。另一方面，动作B欠重要，可以被延迟两个时间单位而不至于</a:t>
            </a:r>
            <a:endParaRPr lang="zh-CN" altLang="en-US"/>
          </a:p>
          <a:p>
            <a:r>
              <a:rPr lang="zh-CN" altLang="en-US"/>
              <a:t>影响最后完成时间。</a:t>
            </a:r>
            <a:endParaRPr lang="zh-CN" altLang="en-US"/>
          </a:p>
          <a:p>
            <a:endParaRPr lang="zh-CN" altLang="en-US"/>
          </a:p>
          <a:p>
            <a:endParaRPr lang="zh-CN" altLang="en-US"/>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a:bodyPr>
          <a:lstStyle/>
          <a:p>
            <a:r>
              <a:rPr b="1" dirty="0"/>
              <a:t>法则1——FOR循环：</a:t>
            </a:r>
            <a:endParaRPr b="1" dirty="0"/>
          </a:p>
          <a:p>
            <a:r>
              <a:rPr lang="zh-CN" dirty="0">
                <a:solidFill>
                  <a:srgbClr val="FF0000"/>
                </a:solidFill>
              </a:rPr>
              <a:t>一次for循环</a:t>
            </a:r>
            <a:r>
              <a:rPr lang="zh-CN" dirty="0"/>
              <a:t>的运行时间</a:t>
            </a:r>
            <a:r>
              <a:rPr lang="zh-CN" dirty="0">
                <a:solidFill>
                  <a:srgbClr val="FF0000"/>
                </a:solidFill>
              </a:rPr>
              <a:t>至多</a:t>
            </a:r>
            <a:r>
              <a:rPr lang="zh-CN" dirty="0"/>
              <a:t>是该for循环内语句(包括测试) 的</a:t>
            </a:r>
            <a:r>
              <a:rPr lang="zh-CN" dirty="0">
                <a:solidFill>
                  <a:srgbClr val="FF0000"/>
                </a:solidFill>
              </a:rPr>
              <a:t>运行时间乘以迭代的次数</a:t>
            </a:r>
            <a:r>
              <a:rPr lang="zh-CN" dirty="0"/>
              <a:t>。</a:t>
            </a:r>
            <a:endParaRPr lang="zh-CN" dirty="0"/>
          </a:p>
          <a:p>
            <a:endParaRPr lang="zh-CN" dirty="0"/>
          </a:p>
          <a:p>
            <a:r>
              <a:rPr lang="zh-CN" b="1" dirty="0"/>
              <a:t>法则2——嵌套的for循环：</a:t>
            </a:r>
            <a:endParaRPr lang="zh-CN" b="1" dirty="0"/>
          </a:p>
          <a:p>
            <a:r>
              <a:rPr lang="zh-CN" dirty="0"/>
              <a:t>从里向外分析这些循环。在一组嵌套循环内部的一条语句总的运行时间为该语句的运行时间乘以该组所</a:t>
            </a:r>
            <a:endParaRPr lang="zh-CN" dirty="0"/>
          </a:p>
          <a:p>
            <a:r>
              <a:rPr lang="zh-CN" dirty="0"/>
              <a:t>有的for循环的大小的乘积。</a:t>
            </a:r>
            <a:endParaRPr lang="zh-CN" dirty="0"/>
          </a:p>
          <a:p>
            <a:endParaRPr lang="zh-CN" dirty="0"/>
          </a:p>
          <a:p>
            <a:r>
              <a:rPr lang="zh-CN" dirty="0"/>
              <a:t>作为一个例于，下列程序片段为</a:t>
            </a:r>
            <a:r>
              <a:rPr lang="zh-CN" b="1" dirty="0">
                <a:solidFill>
                  <a:srgbClr val="FF0000"/>
                </a:solidFill>
              </a:rPr>
              <a:t>O</a:t>
            </a:r>
            <a:r>
              <a:rPr lang="zh-CN" dirty="0">
                <a:solidFill>
                  <a:srgbClr val="FF0000"/>
                </a:solidFill>
              </a:rPr>
              <a:t>(N</a:t>
            </a:r>
            <a:r>
              <a:rPr lang="en-US" altLang="zh-CN" baseline="30000" dirty="0">
                <a:solidFill>
                  <a:srgbClr val="FF0000"/>
                </a:solidFill>
              </a:rPr>
              <a:t>2</a:t>
            </a:r>
            <a:r>
              <a:rPr lang="zh-CN" dirty="0">
                <a:solidFill>
                  <a:srgbClr val="FF0000"/>
                </a:solidFill>
              </a:rPr>
              <a:t>)</a:t>
            </a:r>
            <a:r>
              <a:rPr lang="zh-CN" dirty="0"/>
              <a:t>：</a:t>
            </a:r>
            <a:endParaRPr lang="zh-CN" dirty="0"/>
          </a:p>
          <a:p>
            <a:endParaRPr lang="zh-CN" dirty="0"/>
          </a:p>
          <a:p>
            <a:endParaRPr lang="zh-CN" dirty="0"/>
          </a:p>
        </p:txBody>
      </p:sp>
      <p:sp>
        <p:nvSpPr>
          <p:cNvPr id="2" name="标题 1"/>
          <p:cNvSpPr>
            <a:spLocks noGrp="1"/>
          </p:cNvSpPr>
          <p:nvPr>
            <p:ph type="title"/>
          </p:nvPr>
        </p:nvSpPr>
        <p:spPr/>
        <p:txBody>
          <a:bodyPr/>
          <a:lstStyle/>
          <a:p>
            <a:r>
              <a:rPr dirty="0"/>
              <a:t>2.</a:t>
            </a:r>
            <a:r>
              <a:rPr lang="en-US" dirty="0"/>
              <a:t>4.2 </a:t>
            </a:r>
            <a:r>
              <a:rPr lang="zh-CN" altLang="en-US" dirty="0"/>
              <a:t>一般法则</a:t>
            </a:r>
            <a:endParaRPr lang="zh-CN" altLang="en-US" dirty="0"/>
          </a:p>
        </p:txBody>
      </p:sp>
      <p:pic>
        <p:nvPicPr>
          <p:cNvPr id="5" name="图片 4"/>
          <p:cNvPicPr>
            <a:picLocks noChangeAspect="1"/>
          </p:cNvPicPr>
          <p:nvPr/>
        </p:nvPicPr>
        <p:blipFill>
          <a:blip r:embed="rId1"/>
          <a:stretch>
            <a:fillRect/>
          </a:stretch>
        </p:blipFill>
        <p:spPr>
          <a:xfrm>
            <a:off x="3792220" y="5074920"/>
            <a:ext cx="3590925" cy="771525"/>
          </a:xfrm>
          <a:prstGeom prst="rect">
            <a:avLst/>
          </a:prstGeom>
        </p:spPr>
      </p:pic>
    </p:spTree>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a:sym typeface="+mn-ea"/>
              </a:rPr>
              <a:t>9.3.4 无圈图</a:t>
            </a:r>
            <a:endParaRPr>
              <a:sym typeface="+mn-ea"/>
            </a:endParaRPr>
          </a:p>
        </p:txBody>
      </p:sp>
      <p:sp>
        <p:nvSpPr>
          <p:cNvPr id="3" name="内容占位符 2"/>
          <p:cNvSpPr/>
          <p:nvPr>
            <p:ph idx="1"/>
          </p:nvPr>
        </p:nvSpPr>
        <p:spPr/>
        <p:txBody>
          <a:bodyPr>
            <a:normAutofit/>
          </a:bodyPr>
          <a:p>
            <a:r>
              <a:rPr lang="zh-CN" altLang="en-US"/>
              <a:t>为了进行这些运算，我们把动作节点图转化成</a:t>
            </a:r>
            <a:r>
              <a:rPr lang="zh-CN" altLang="en-US">
                <a:solidFill>
                  <a:srgbClr val="FF0000"/>
                </a:solidFill>
              </a:rPr>
              <a:t>事件节点图</a:t>
            </a:r>
            <a:r>
              <a:rPr lang="zh-CN" altLang="en-US"/>
              <a:t>(event-node graph)。每个事件对应一个动作</a:t>
            </a:r>
            <a:endParaRPr lang="zh-CN" altLang="en-US"/>
          </a:p>
          <a:p>
            <a:r>
              <a:rPr lang="zh-CN" altLang="en-US"/>
              <a:t>和所有与它相关的动作的完成。从事件节点图中的节点v可达到的事件可以在事件v完成后开始。这个图</a:t>
            </a:r>
            <a:endParaRPr lang="zh-CN" altLang="en-US"/>
          </a:p>
          <a:p>
            <a:r>
              <a:rPr lang="zh-CN" altLang="en-US"/>
              <a:t>可以自动构造，也可以人工构造。哑边和哑节点可能需要插入到一个动作依赖于几个其他动作的地方。</a:t>
            </a:r>
            <a:endParaRPr lang="zh-CN" altLang="en-US"/>
          </a:p>
          <a:p>
            <a:r>
              <a:rPr lang="zh-CN" altLang="en-US"/>
              <a:t>为了避免引进假相关性(或相关性的假短缺)，这么做是必要的。对应图9-34的事件节点图如图9-35所示。</a:t>
            </a:r>
            <a:endParaRPr lang="zh-CN" altLang="en-US"/>
          </a:p>
        </p:txBody>
      </p:sp>
      <p:pic>
        <p:nvPicPr>
          <p:cNvPr id="4" name="图片 3"/>
          <p:cNvPicPr>
            <a:picLocks noChangeAspect="1"/>
          </p:cNvPicPr>
          <p:nvPr/>
        </p:nvPicPr>
        <p:blipFill>
          <a:blip r:embed="rId1"/>
          <a:stretch>
            <a:fillRect/>
          </a:stretch>
        </p:blipFill>
        <p:spPr>
          <a:xfrm>
            <a:off x="2605405" y="3330575"/>
            <a:ext cx="6981825" cy="1733550"/>
          </a:xfrm>
          <a:prstGeom prst="rect">
            <a:avLst/>
          </a:prstGeom>
        </p:spPr>
      </p:pic>
      <p:pic>
        <p:nvPicPr>
          <p:cNvPr id="5" name="图片 4"/>
          <p:cNvPicPr>
            <a:picLocks noChangeAspect="1"/>
          </p:cNvPicPr>
          <p:nvPr/>
        </p:nvPicPr>
        <p:blipFill>
          <a:blip r:embed="rId2"/>
          <a:stretch>
            <a:fillRect/>
          </a:stretch>
        </p:blipFill>
        <p:spPr>
          <a:xfrm>
            <a:off x="4902835" y="5481955"/>
            <a:ext cx="1990725" cy="352425"/>
          </a:xfrm>
          <a:prstGeom prst="rect">
            <a:avLst/>
          </a:prstGeom>
        </p:spPr>
      </p:pic>
    </p:spTree>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a:sym typeface="+mn-ea"/>
              </a:rPr>
              <a:t>9.3.4 无圈图</a:t>
            </a:r>
            <a:endParaRPr>
              <a:sym typeface="+mn-ea"/>
            </a:endParaRPr>
          </a:p>
        </p:txBody>
      </p:sp>
      <p:sp>
        <p:nvSpPr>
          <p:cNvPr id="3" name="内容占位符 2"/>
          <p:cNvSpPr/>
          <p:nvPr>
            <p:ph idx="1"/>
          </p:nvPr>
        </p:nvSpPr>
        <p:spPr/>
        <p:txBody>
          <a:bodyPr>
            <a:normAutofit/>
          </a:bodyPr>
          <a:p>
            <a:r>
              <a:rPr lang="zh-CN" altLang="en-US"/>
              <a:t>为了找出方案的最早完成时间，我们只要找出从第一个事件到最后一个事件的最长路径的长。对于一般</a:t>
            </a:r>
            <a:endParaRPr lang="zh-CN" altLang="en-US"/>
          </a:p>
          <a:p>
            <a:r>
              <a:rPr lang="zh-CN" altLang="en-US"/>
              <a:t>的图，最长路径问题通常没有意义，因为可能</a:t>
            </a:r>
            <a:r>
              <a:rPr lang="zh-CN" altLang="en-US">
                <a:solidFill>
                  <a:srgbClr val="FF0000"/>
                </a:solidFill>
              </a:rPr>
              <a:t>有正值的圈</a:t>
            </a:r>
            <a:r>
              <a:rPr lang="zh-CN" altLang="en-US"/>
              <a:t>(positive-cost cycle)存在。这些正值圈等</a:t>
            </a:r>
            <a:endParaRPr lang="zh-CN" altLang="en-US"/>
          </a:p>
          <a:p>
            <a:r>
              <a:rPr lang="zh-CN" altLang="en-US"/>
              <a:t>价于最短路问题中的负值圈。如果出现正值圈，那么我们可以寻找最长的简单路径，不过，对于这个问</a:t>
            </a:r>
            <a:endParaRPr lang="zh-CN" altLang="en-US"/>
          </a:p>
          <a:p>
            <a:r>
              <a:rPr lang="zh-CN" altLang="en-US"/>
              <a:t>题没有已知的圆满的解决方案。由于事件节点图是无圈图，因此我们不必担心圈的问题。在这种情况下，</a:t>
            </a:r>
            <a:endParaRPr lang="zh-CN" altLang="en-US"/>
          </a:p>
          <a:p>
            <a:r>
              <a:rPr lang="zh-CN" altLang="en-US"/>
              <a:t>容易采纳最短路径算法计算图中所有节点最早完成时间。如果EC</a:t>
            </a:r>
            <a:r>
              <a:rPr lang="en-US" altLang="zh-CN" baseline="-25000"/>
              <a:t>i</a:t>
            </a:r>
            <a:r>
              <a:rPr lang="zh-CN" altLang="en-US"/>
              <a:t>是节点i的最早完成时间，那么可用</a:t>
            </a:r>
            <a:endParaRPr lang="zh-CN" altLang="en-US"/>
          </a:p>
          <a:p>
            <a:r>
              <a:rPr lang="zh-CN" altLang="en-US"/>
              <a:t>的法则为</a:t>
            </a:r>
            <a:endParaRPr lang="zh-CN" altLang="en-US"/>
          </a:p>
          <a:p>
            <a:endParaRPr lang="zh-CN" altLang="en-US"/>
          </a:p>
          <a:p>
            <a:r>
              <a:rPr lang="en-US" altLang="zh-CN"/>
              <a:t>				</a:t>
            </a:r>
            <a:endParaRPr lang="en-US" altLang="zh-CN"/>
          </a:p>
        </p:txBody>
      </p:sp>
      <p:pic>
        <p:nvPicPr>
          <p:cNvPr id="6" name="图片 5"/>
          <p:cNvPicPr>
            <a:picLocks noChangeAspect="1"/>
          </p:cNvPicPr>
          <p:nvPr/>
        </p:nvPicPr>
        <p:blipFill>
          <a:blip r:embed="rId1"/>
          <a:stretch>
            <a:fillRect/>
          </a:stretch>
        </p:blipFill>
        <p:spPr>
          <a:xfrm>
            <a:off x="4578350" y="4351020"/>
            <a:ext cx="2752725" cy="781050"/>
          </a:xfrm>
          <a:prstGeom prst="rect">
            <a:avLst/>
          </a:prstGeom>
        </p:spPr>
      </p:pic>
    </p:spTree>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a:sym typeface="+mn-ea"/>
              </a:rPr>
              <a:t>9.3.4 无圈图</a:t>
            </a:r>
            <a:endParaRPr>
              <a:sym typeface="+mn-ea"/>
            </a:endParaRPr>
          </a:p>
        </p:txBody>
      </p:sp>
      <p:sp>
        <p:nvSpPr>
          <p:cNvPr id="3" name="内容占位符 2"/>
          <p:cNvSpPr/>
          <p:nvPr>
            <p:ph idx="1"/>
          </p:nvPr>
        </p:nvSpPr>
        <p:spPr/>
        <p:txBody>
          <a:bodyPr>
            <a:normAutofit/>
          </a:bodyPr>
          <a:p>
            <a:r>
              <a:rPr lang="zh-CN" altLang="en-US"/>
              <a:t>图9-36显示在我们的实例事件节点图中每个事件的最早完成时间</a:t>
            </a:r>
            <a:endParaRPr lang="zh-CN" altLang="en-US"/>
          </a:p>
        </p:txBody>
      </p:sp>
      <p:pic>
        <p:nvPicPr>
          <p:cNvPr id="4" name="图片 3"/>
          <p:cNvPicPr>
            <a:picLocks noChangeAspect="1"/>
          </p:cNvPicPr>
          <p:nvPr/>
        </p:nvPicPr>
        <p:blipFill>
          <a:blip r:embed="rId1"/>
          <a:stretch>
            <a:fillRect/>
          </a:stretch>
        </p:blipFill>
        <p:spPr>
          <a:xfrm>
            <a:off x="2609850" y="2626995"/>
            <a:ext cx="6972300" cy="1885950"/>
          </a:xfrm>
          <a:prstGeom prst="rect">
            <a:avLst/>
          </a:prstGeom>
        </p:spPr>
      </p:pic>
      <p:pic>
        <p:nvPicPr>
          <p:cNvPr id="5" name="图片 4"/>
          <p:cNvPicPr>
            <a:picLocks noChangeAspect="1"/>
          </p:cNvPicPr>
          <p:nvPr/>
        </p:nvPicPr>
        <p:blipFill>
          <a:blip r:embed="rId2"/>
          <a:stretch>
            <a:fillRect/>
          </a:stretch>
        </p:blipFill>
        <p:spPr>
          <a:xfrm>
            <a:off x="5053330" y="5049520"/>
            <a:ext cx="2085975" cy="400050"/>
          </a:xfrm>
          <a:prstGeom prst="rect">
            <a:avLst/>
          </a:prstGeom>
        </p:spPr>
      </p:pic>
    </p:spTree>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a:sym typeface="+mn-ea"/>
              </a:rPr>
              <a:t>9.3.4 无圈图</a:t>
            </a:r>
            <a:endParaRPr>
              <a:sym typeface="+mn-ea"/>
            </a:endParaRPr>
          </a:p>
        </p:txBody>
      </p:sp>
      <p:sp>
        <p:nvSpPr>
          <p:cNvPr id="3" name="内容占位符 2"/>
          <p:cNvSpPr/>
          <p:nvPr>
            <p:ph idx="1"/>
          </p:nvPr>
        </p:nvSpPr>
        <p:spPr/>
        <p:txBody>
          <a:bodyPr>
            <a:normAutofit/>
          </a:bodyPr>
          <a:p>
            <a:r>
              <a:rPr lang="zh-CN" altLang="en-US"/>
              <a:t>我们还可以计算每个事件能够完成而不影响最后完成时间的最晚时间LC</a:t>
            </a:r>
            <a:r>
              <a:rPr lang="en-US" altLang="zh-CN" baseline="-25000"/>
              <a:t>i</a:t>
            </a:r>
            <a:r>
              <a:rPr lang="zh-CN" altLang="en-US"/>
              <a:t>。进行这项工作的公式为</a:t>
            </a:r>
            <a:endParaRPr lang="zh-CN" altLang="en-US"/>
          </a:p>
          <a:p>
            <a:r>
              <a:rPr lang="en-US" altLang="zh-CN"/>
              <a:t>			</a:t>
            </a:r>
            <a:endParaRPr lang="en-US" altLang="zh-CN"/>
          </a:p>
          <a:p>
            <a:endParaRPr lang="en-US" altLang="zh-CN"/>
          </a:p>
          <a:p>
            <a:endParaRPr lang="en-US" altLang="zh-CN"/>
          </a:p>
        </p:txBody>
      </p:sp>
      <p:pic>
        <p:nvPicPr>
          <p:cNvPr id="6" name="图片 5"/>
          <p:cNvPicPr>
            <a:picLocks noChangeAspect="1"/>
          </p:cNvPicPr>
          <p:nvPr/>
        </p:nvPicPr>
        <p:blipFill>
          <a:blip r:embed="rId1"/>
          <a:stretch>
            <a:fillRect/>
          </a:stretch>
        </p:blipFill>
        <p:spPr>
          <a:xfrm>
            <a:off x="4686300" y="2577465"/>
            <a:ext cx="2819400" cy="742950"/>
          </a:xfrm>
          <a:prstGeom prst="rect">
            <a:avLst/>
          </a:prstGeom>
        </p:spPr>
      </p:pic>
    </p:spTree>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a:sym typeface="+mn-ea"/>
              </a:rPr>
              <a:t>9.3.4 无圈图</a:t>
            </a:r>
            <a:endParaRPr>
              <a:sym typeface="+mn-ea"/>
            </a:endParaRPr>
          </a:p>
        </p:txBody>
      </p:sp>
      <p:sp>
        <p:nvSpPr>
          <p:cNvPr id="3" name="内容占位符 2"/>
          <p:cNvSpPr/>
          <p:nvPr>
            <p:ph idx="1"/>
          </p:nvPr>
        </p:nvSpPr>
        <p:spPr/>
        <p:txBody>
          <a:bodyPr>
            <a:normAutofit/>
          </a:bodyPr>
          <a:p>
            <a:r>
              <a:rPr lang="en-US" altLang="zh-CN"/>
              <a:t>对于每个顶点，通过一个保存所有邻接且在先的顶点的表，这些值就可以以线性时间算出。借助顶点的</a:t>
            </a:r>
            <a:endParaRPr lang="en-US" altLang="zh-CN"/>
          </a:p>
          <a:p>
            <a:r>
              <a:rPr lang="en-US" altLang="zh-CN"/>
              <a:t>拓扑顺序计算它们的最早完成时间，而最晚完成时间则通过倒转它们的拓扑顺序来计算。最晚完成时间</a:t>
            </a:r>
            <a:endParaRPr lang="en-US" altLang="zh-CN"/>
          </a:p>
          <a:p>
            <a:r>
              <a:rPr lang="en-US" altLang="zh-CN"/>
              <a:t>如图9-37所示。</a:t>
            </a:r>
            <a:endParaRPr lang="en-US" altLang="zh-CN"/>
          </a:p>
        </p:txBody>
      </p:sp>
      <p:pic>
        <p:nvPicPr>
          <p:cNvPr id="4" name="图片 3"/>
          <p:cNvPicPr>
            <a:picLocks noChangeAspect="1"/>
          </p:cNvPicPr>
          <p:nvPr/>
        </p:nvPicPr>
        <p:blipFill>
          <a:blip r:embed="rId1"/>
          <a:stretch>
            <a:fillRect/>
          </a:stretch>
        </p:blipFill>
        <p:spPr>
          <a:xfrm>
            <a:off x="2600325" y="3027045"/>
            <a:ext cx="6991350" cy="1847850"/>
          </a:xfrm>
          <a:prstGeom prst="rect">
            <a:avLst/>
          </a:prstGeom>
        </p:spPr>
      </p:pic>
      <p:pic>
        <p:nvPicPr>
          <p:cNvPr id="5" name="图片 4"/>
          <p:cNvPicPr>
            <a:picLocks noChangeAspect="1"/>
          </p:cNvPicPr>
          <p:nvPr/>
        </p:nvPicPr>
        <p:blipFill>
          <a:blip r:embed="rId2"/>
          <a:stretch>
            <a:fillRect/>
          </a:stretch>
        </p:blipFill>
        <p:spPr>
          <a:xfrm>
            <a:off x="4726940" y="5189220"/>
            <a:ext cx="2314575" cy="485775"/>
          </a:xfrm>
          <a:prstGeom prst="rect">
            <a:avLst/>
          </a:prstGeom>
        </p:spPr>
      </p:pic>
    </p:spTree>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a:sym typeface="+mn-ea"/>
              </a:rPr>
              <a:t>9.3.4 无圈图</a:t>
            </a:r>
            <a:endParaRPr>
              <a:sym typeface="+mn-ea"/>
            </a:endParaRPr>
          </a:p>
        </p:txBody>
      </p:sp>
      <p:sp>
        <p:nvSpPr>
          <p:cNvPr id="3" name="内容占位符 2"/>
          <p:cNvSpPr/>
          <p:nvPr>
            <p:ph idx="1"/>
          </p:nvPr>
        </p:nvSpPr>
        <p:spPr/>
        <p:txBody>
          <a:bodyPr>
            <a:normAutofit/>
          </a:bodyPr>
          <a:p>
            <a:r>
              <a:rPr lang="en-US" altLang="zh-CN"/>
              <a:t>事件节点图中每条边的</a:t>
            </a:r>
            <a:r>
              <a:rPr lang="en-US" altLang="zh-CN">
                <a:solidFill>
                  <a:srgbClr val="FF0000"/>
                </a:solidFill>
              </a:rPr>
              <a:t>松弛时间</a:t>
            </a:r>
            <a:r>
              <a:rPr lang="en-US" altLang="zh-CN"/>
              <a:t>(slack time) 代表对应动作可以被延迟而不推迟整体的完成时间量。</a:t>
            </a:r>
            <a:endParaRPr lang="en-US" altLang="zh-CN"/>
          </a:p>
          <a:p>
            <a:r>
              <a:rPr lang="en-US" altLang="zh-CN"/>
              <a:t>容易看出</a:t>
            </a:r>
            <a:endParaRPr lang="en-US" altLang="zh-CN"/>
          </a:p>
          <a:p>
            <a:r>
              <a:rPr lang="en-US" altLang="zh-CN"/>
              <a:t>			</a:t>
            </a:r>
            <a:endParaRPr lang="en-US" altLang="zh-CN"/>
          </a:p>
          <a:p>
            <a:endParaRPr lang="en-US" altLang="zh-CN"/>
          </a:p>
          <a:p>
            <a:endParaRPr lang="en-US" altLang="zh-CN"/>
          </a:p>
        </p:txBody>
      </p:sp>
      <p:pic>
        <p:nvPicPr>
          <p:cNvPr id="6" name="图片 5"/>
          <p:cNvPicPr>
            <a:picLocks noChangeAspect="1"/>
          </p:cNvPicPr>
          <p:nvPr/>
        </p:nvPicPr>
        <p:blipFill>
          <a:blip r:embed="rId1"/>
          <a:stretch>
            <a:fillRect/>
          </a:stretch>
        </p:blipFill>
        <p:spPr>
          <a:xfrm>
            <a:off x="4676775" y="3257550"/>
            <a:ext cx="2838450" cy="342900"/>
          </a:xfrm>
          <a:prstGeom prst="rect">
            <a:avLst/>
          </a:prstGeom>
        </p:spPr>
      </p:pic>
    </p:spTree>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a:sym typeface="+mn-ea"/>
              </a:rPr>
              <a:t>9.3.4 无圈图</a:t>
            </a:r>
            <a:endParaRPr>
              <a:sym typeface="+mn-ea"/>
            </a:endParaRPr>
          </a:p>
        </p:txBody>
      </p:sp>
      <p:sp>
        <p:nvSpPr>
          <p:cNvPr id="3" name="内容占位符 2"/>
          <p:cNvSpPr/>
          <p:nvPr>
            <p:ph idx="1"/>
          </p:nvPr>
        </p:nvSpPr>
        <p:spPr/>
        <p:txBody>
          <a:bodyPr>
            <a:normAutofit/>
          </a:bodyPr>
          <a:p>
            <a:r>
              <a:rPr lang="en-US" altLang="zh-CN"/>
              <a:t>图9-38指出在事件节点图中每个动作的松弛时间(作为第三项)。对于每个节点，顶上的数是最早完成时</a:t>
            </a:r>
            <a:endParaRPr lang="en-US" altLang="zh-CN"/>
          </a:p>
          <a:p>
            <a:r>
              <a:rPr lang="en-US" altLang="zh-CN"/>
              <a:t>间，底下的数是最晚完成时间。</a:t>
            </a:r>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r>
              <a:rPr lang="en-US" altLang="zh-CN"/>
              <a:t>某些动作的松弛时间为零，这些动作是关键性的动作，它们必须按计划结束。至少存在一条完全由零-</a:t>
            </a:r>
            <a:endParaRPr lang="en-US" altLang="zh-CN"/>
          </a:p>
          <a:p>
            <a:r>
              <a:rPr lang="en-US" altLang="zh-CN"/>
              <a:t>松弛边组成的路径，这样的路径是</a:t>
            </a:r>
            <a:r>
              <a:rPr lang="en-US" altLang="zh-CN">
                <a:solidFill>
                  <a:srgbClr val="FF0000"/>
                </a:solidFill>
              </a:rPr>
              <a:t>关键路径</a:t>
            </a:r>
            <a:r>
              <a:rPr lang="en-US" altLang="zh-CN"/>
              <a:t>(critical path)。</a:t>
            </a:r>
            <a:endParaRPr lang="en-US" altLang="zh-CN"/>
          </a:p>
        </p:txBody>
      </p:sp>
      <p:pic>
        <p:nvPicPr>
          <p:cNvPr id="4" name="图片 3"/>
          <p:cNvPicPr>
            <a:picLocks noChangeAspect="1"/>
          </p:cNvPicPr>
          <p:nvPr/>
        </p:nvPicPr>
        <p:blipFill>
          <a:blip r:embed="rId1"/>
          <a:stretch>
            <a:fillRect/>
          </a:stretch>
        </p:blipFill>
        <p:spPr>
          <a:xfrm>
            <a:off x="2691130" y="2472055"/>
            <a:ext cx="6810375" cy="1914525"/>
          </a:xfrm>
          <a:prstGeom prst="rect">
            <a:avLst/>
          </a:prstGeom>
        </p:spPr>
      </p:pic>
      <p:pic>
        <p:nvPicPr>
          <p:cNvPr id="5" name="图片 4"/>
          <p:cNvPicPr>
            <a:picLocks noChangeAspect="1"/>
          </p:cNvPicPr>
          <p:nvPr/>
        </p:nvPicPr>
        <p:blipFill>
          <a:blip r:embed="rId2"/>
          <a:stretch>
            <a:fillRect/>
          </a:stretch>
        </p:blipFill>
        <p:spPr>
          <a:xfrm>
            <a:off x="3858895" y="4601845"/>
            <a:ext cx="4162425" cy="390525"/>
          </a:xfrm>
          <a:prstGeom prst="rect">
            <a:avLst/>
          </a:prstGeom>
        </p:spPr>
      </p:pic>
    </p:spTree>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a:sym typeface="+mn-ea"/>
              </a:rPr>
              <a:t>9.3.5</a:t>
            </a:r>
            <a:r>
              <a:rPr lang="en-US">
                <a:sym typeface="+mn-ea"/>
              </a:rPr>
              <a:t> </a:t>
            </a:r>
            <a:r>
              <a:rPr>
                <a:sym typeface="+mn-ea"/>
              </a:rPr>
              <a:t>所有点对最短路径</a:t>
            </a:r>
            <a:endParaRPr>
              <a:sym typeface="+mn-ea"/>
            </a:endParaRPr>
          </a:p>
        </p:txBody>
      </p:sp>
      <p:sp>
        <p:nvSpPr>
          <p:cNvPr id="3" name="内容占位符 2"/>
          <p:cNvSpPr/>
          <p:nvPr>
            <p:ph idx="1"/>
          </p:nvPr>
        </p:nvSpPr>
        <p:spPr/>
        <p:txBody>
          <a:bodyPr>
            <a:normAutofit/>
          </a:bodyPr>
          <a:p>
            <a:r>
              <a:rPr lang="en-US" altLang="zh-CN"/>
              <a:t>有时重要的是要找出图中所有顶点对之间的最短路径。虽然我们可以运行|V</a:t>
            </a:r>
            <a:r>
              <a:rPr lang="en-US" altLang="zh-CN">
                <a:sym typeface="+mn-ea"/>
              </a:rPr>
              <a:t>|</a:t>
            </a:r>
            <a:r>
              <a:rPr lang="en-US" altLang="zh-CN"/>
              <a:t>次适当的单源算法，但是</a:t>
            </a:r>
            <a:endParaRPr lang="en-US" altLang="zh-CN"/>
          </a:p>
          <a:p>
            <a:r>
              <a:rPr lang="en-US" altLang="zh-CN"/>
              <a:t>如果要立即计算所有的信息，我们还是期望有更快的解法，尤其是对于稠密的图。</a:t>
            </a:r>
            <a:endParaRPr lang="en-US" altLang="zh-CN"/>
          </a:p>
          <a:p>
            <a:endParaRPr lang="en-US" altLang="zh-CN"/>
          </a:p>
          <a:p>
            <a:r>
              <a:rPr lang="en-US" altLang="zh-CN"/>
              <a:t>在第10章，我们将看到对赋权图求解这种问题的一个</a:t>
            </a:r>
            <a:r>
              <a:rPr lang="en-US" altLang="zh-CN" b="1"/>
              <a:t>O</a:t>
            </a:r>
            <a:r>
              <a:rPr lang="en-US" altLang="zh-CN"/>
              <a:t>(</a:t>
            </a:r>
            <a:r>
              <a:rPr lang="en-US" altLang="zh-CN">
                <a:sym typeface="+mn-ea"/>
              </a:rPr>
              <a:t>|</a:t>
            </a:r>
            <a:r>
              <a:rPr lang="en-US" altLang="zh-CN"/>
              <a:t>V</a:t>
            </a:r>
            <a:r>
              <a:rPr lang="en-US" altLang="zh-CN">
                <a:sym typeface="+mn-ea"/>
              </a:rPr>
              <a:t>|</a:t>
            </a:r>
            <a:r>
              <a:rPr lang="en-US" altLang="zh-CN" baseline="30000"/>
              <a:t>3</a:t>
            </a:r>
            <a:r>
              <a:rPr lang="en-US" altLang="zh-CN"/>
              <a:t>)算法。虽然对于稠密图，它具有和运行</a:t>
            </a:r>
            <a:endParaRPr lang="en-US" altLang="zh-CN"/>
          </a:p>
          <a:p>
            <a:r>
              <a:rPr lang="en-US" altLang="zh-CN"/>
              <a:t>|V|次简单(非优先队列)Dijkstra算法相同的时间界，但是循环是如此地紧凑以致所有专门的点对算法</a:t>
            </a:r>
            <a:endParaRPr lang="en-US" altLang="zh-CN"/>
          </a:p>
          <a:p>
            <a:r>
              <a:rPr lang="en-US" altLang="zh-CN"/>
              <a:t>很可能在实践中会更快。当然，对于稀疏图更快的是运行|V|次用优先队列编写的Dijkstra算法。</a:t>
            </a:r>
            <a:endParaRPr lang="en-US" altLang="zh-CN"/>
          </a:p>
        </p:txBody>
      </p:sp>
    </p:spTree>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a:sym typeface="+mn-ea"/>
              </a:rPr>
              <a:t>9.5</a:t>
            </a:r>
            <a:r>
              <a:rPr lang="en-US">
                <a:sym typeface="+mn-ea"/>
              </a:rPr>
              <a:t> </a:t>
            </a:r>
            <a:r>
              <a:rPr>
                <a:sym typeface="+mn-ea"/>
              </a:rPr>
              <a:t>最小生成树</a:t>
            </a:r>
            <a:endParaRPr>
              <a:sym typeface="+mn-ea"/>
            </a:endParaRPr>
          </a:p>
        </p:txBody>
      </p:sp>
      <p:sp>
        <p:nvSpPr>
          <p:cNvPr id="3" name="内容占位符 2"/>
          <p:cNvSpPr/>
          <p:nvPr>
            <p:ph idx="1"/>
          </p:nvPr>
        </p:nvSpPr>
        <p:spPr/>
        <p:txBody>
          <a:bodyPr>
            <a:normAutofit/>
          </a:bodyPr>
          <a:p>
            <a:r>
              <a:rPr lang="en-US" altLang="zh-CN"/>
              <a:t>我们将要考虑的下一个问题是在一个</a:t>
            </a:r>
            <a:r>
              <a:rPr lang="en-US" altLang="zh-CN">
                <a:solidFill>
                  <a:srgbClr val="FF0000"/>
                </a:solidFill>
              </a:rPr>
              <a:t>无向图</a:t>
            </a:r>
            <a:r>
              <a:rPr lang="en-US" altLang="zh-CN"/>
              <a:t>中找出一棵</a:t>
            </a:r>
            <a:r>
              <a:rPr lang="en-US" altLang="zh-CN">
                <a:solidFill>
                  <a:srgbClr val="FF0000"/>
                </a:solidFill>
              </a:rPr>
              <a:t>最小生成树</a:t>
            </a:r>
            <a:r>
              <a:rPr lang="en-US" altLang="zh-CN"/>
              <a:t>(minimum spanning tree)。这个问</a:t>
            </a:r>
            <a:endParaRPr lang="en-US" altLang="zh-CN"/>
          </a:p>
          <a:p>
            <a:r>
              <a:rPr lang="en-US" altLang="zh-CN"/>
              <a:t>题对有向图也是有意义的，不过找起来更困难。大体上说来，一个无向图G的</a:t>
            </a:r>
            <a:r>
              <a:rPr lang="en-US" altLang="zh-CN">
                <a:solidFill>
                  <a:srgbClr val="FF0000"/>
                </a:solidFill>
              </a:rPr>
              <a:t>最小生成树</a:t>
            </a:r>
            <a:r>
              <a:rPr lang="en-US" altLang="zh-CN"/>
              <a:t>就是由该图的</a:t>
            </a:r>
            <a:endParaRPr lang="en-US" altLang="zh-CN"/>
          </a:p>
          <a:p>
            <a:r>
              <a:rPr lang="en-US" altLang="zh-CN"/>
              <a:t>那些</a:t>
            </a:r>
            <a:r>
              <a:rPr lang="en-US" altLang="zh-CN">
                <a:solidFill>
                  <a:srgbClr val="FF0000"/>
                </a:solidFill>
              </a:rPr>
              <a:t>连接G的所有顶点的边构成的树</a:t>
            </a:r>
            <a:r>
              <a:rPr lang="en-US" altLang="zh-CN"/>
              <a:t>，且其</a:t>
            </a:r>
            <a:r>
              <a:rPr lang="en-US" altLang="zh-CN">
                <a:solidFill>
                  <a:srgbClr val="FF0000"/>
                </a:solidFill>
              </a:rPr>
              <a:t>总价值最低</a:t>
            </a:r>
            <a:r>
              <a:rPr lang="en-US" altLang="zh-CN"/>
              <a:t>。</a:t>
            </a:r>
            <a:r>
              <a:rPr lang="en-US" altLang="zh-CN">
                <a:solidFill>
                  <a:srgbClr val="FF0000"/>
                </a:solidFill>
              </a:rPr>
              <a:t>最小生成树存在当且仅当G是连通的</a:t>
            </a:r>
            <a:r>
              <a:rPr lang="en-US" altLang="zh-CN"/>
              <a:t>。虽然一个</a:t>
            </a:r>
            <a:endParaRPr lang="en-US" altLang="zh-CN"/>
          </a:p>
          <a:p>
            <a:r>
              <a:rPr lang="en-US" altLang="zh-CN"/>
              <a:t>健壮的算法应该指出G不连通的情况，但是我们还是假设G是连通的，而把算法的健壮性作为练习留给读</a:t>
            </a:r>
            <a:endParaRPr lang="en-US" altLang="zh-CN"/>
          </a:p>
          <a:p>
            <a:r>
              <a:rPr lang="en-US" altLang="zh-CN"/>
              <a:t>者。</a:t>
            </a:r>
            <a:endParaRPr lang="en-US" altLang="zh-CN"/>
          </a:p>
          <a:p>
            <a:endParaRPr lang="en-US" altLang="zh-CN"/>
          </a:p>
          <a:p>
            <a:endParaRPr lang="en-US" altLang="zh-CN"/>
          </a:p>
        </p:txBody>
      </p:sp>
    </p:spTree>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a:sym typeface="+mn-ea"/>
              </a:rPr>
              <a:t>9.5</a:t>
            </a:r>
            <a:r>
              <a:rPr lang="en-US">
                <a:sym typeface="+mn-ea"/>
              </a:rPr>
              <a:t> </a:t>
            </a:r>
            <a:r>
              <a:rPr>
                <a:sym typeface="+mn-ea"/>
              </a:rPr>
              <a:t>最小生成树</a:t>
            </a:r>
            <a:endParaRPr>
              <a:sym typeface="+mn-ea"/>
            </a:endParaRPr>
          </a:p>
        </p:txBody>
      </p:sp>
      <p:sp>
        <p:nvSpPr>
          <p:cNvPr id="3" name="内容占位符 2"/>
          <p:cNvSpPr/>
          <p:nvPr>
            <p:ph idx="1"/>
          </p:nvPr>
        </p:nvSpPr>
        <p:spPr/>
        <p:txBody>
          <a:bodyPr>
            <a:normAutofit/>
          </a:bodyPr>
          <a:p>
            <a:r>
              <a:rPr lang="en-US" altLang="zh-CN"/>
              <a:t>在图9-48中第二个图是第一个图的最小生成树(碰巧还是惟一的，但这并不代表一般情况)。注意，在最</a:t>
            </a:r>
            <a:endParaRPr lang="en-US" altLang="zh-CN"/>
          </a:p>
          <a:p>
            <a:r>
              <a:rPr lang="en-US" altLang="zh-CN"/>
              <a:t>小生成树中</a:t>
            </a:r>
            <a:r>
              <a:rPr lang="en-US" altLang="zh-CN">
                <a:solidFill>
                  <a:srgbClr val="FF0000"/>
                </a:solidFill>
              </a:rPr>
              <a:t>边的条数为|V</a:t>
            </a:r>
            <a:r>
              <a:rPr lang="en-US" altLang="zh-CN">
                <a:solidFill>
                  <a:srgbClr val="FF0000"/>
                </a:solidFill>
                <a:sym typeface="+mn-ea"/>
              </a:rPr>
              <a:t>|</a:t>
            </a:r>
            <a:r>
              <a:rPr lang="en-US" altLang="zh-CN">
                <a:solidFill>
                  <a:srgbClr val="FF0000"/>
                </a:solidFill>
              </a:rPr>
              <a:t>-1</a:t>
            </a:r>
            <a:r>
              <a:rPr lang="en-US" altLang="zh-CN"/>
              <a:t>。最小生成树是一棵树，因为它无圈；因为</a:t>
            </a:r>
            <a:r>
              <a:rPr lang="en-US" altLang="zh-CN">
                <a:solidFill>
                  <a:srgbClr val="FF0000"/>
                </a:solidFill>
              </a:rPr>
              <a:t>最小生成树包含每一个顶点</a:t>
            </a:r>
            <a:r>
              <a:rPr lang="en-US" altLang="zh-CN"/>
              <a:t>，</a:t>
            </a:r>
            <a:endParaRPr lang="en-US" altLang="zh-CN"/>
          </a:p>
          <a:p>
            <a:r>
              <a:rPr lang="en-US" altLang="zh-CN"/>
              <a:t>所以它是生成树；此外，它显然是包含图的所有顶点的最小的树。如果我们需要用最少的电线给一所房</a:t>
            </a:r>
            <a:endParaRPr lang="en-US" altLang="zh-CN"/>
          </a:p>
          <a:p>
            <a:r>
              <a:rPr lang="en-US" altLang="zh-CN"/>
              <a:t>子安装电路，那就需要解决最小生成树问题。</a:t>
            </a:r>
            <a:endParaRPr lang="en-US" altLang="zh-CN"/>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a:bodyPr>
          <a:lstStyle/>
          <a:p>
            <a:r>
              <a:rPr b="1" dirty="0"/>
              <a:t>法则3</a:t>
            </a:r>
            <a:r>
              <a:rPr lang="en-US" b="1" dirty="0"/>
              <a:t>——</a:t>
            </a:r>
            <a:r>
              <a:rPr b="1" dirty="0"/>
              <a:t>顺序语句</a:t>
            </a:r>
            <a:r>
              <a:rPr lang="zh-CN" b="1" dirty="0"/>
              <a:t>：</a:t>
            </a:r>
            <a:endParaRPr lang="zh-CN" b="1" dirty="0"/>
          </a:p>
          <a:p>
            <a:r>
              <a:rPr lang="zh-CN" dirty="0"/>
              <a:t>将</a:t>
            </a:r>
            <a:r>
              <a:rPr lang="zh-CN" dirty="0">
                <a:solidFill>
                  <a:srgbClr val="FF0000"/>
                </a:solidFill>
              </a:rPr>
              <a:t>各个语句的运行时间求和</a:t>
            </a:r>
            <a:r>
              <a:rPr lang="zh-CN" dirty="0"/>
              <a:t>即可(这意味着，其中的最大值就是所得的运行时间；见2.1节的法则1(a))。</a:t>
            </a:r>
            <a:endParaRPr lang="zh-CN" dirty="0"/>
          </a:p>
          <a:p>
            <a:endParaRPr lang="zh-CN" dirty="0"/>
          </a:p>
          <a:p>
            <a:r>
              <a:rPr lang="zh-CN" dirty="0"/>
              <a:t>作为一个例子，下面的程序片段先用去</a:t>
            </a:r>
            <a:r>
              <a:rPr lang="zh-CN" b="1" dirty="0"/>
              <a:t>O</a:t>
            </a:r>
            <a:r>
              <a:rPr lang="zh-CN" dirty="0"/>
              <a:t>(N)，再花费</a:t>
            </a:r>
            <a:r>
              <a:rPr lang="zh-CN" b="1" dirty="0"/>
              <a:t>O</a:t>
            </a:r>
            <a:r>
              <a:rPr lang="zh-CN" dirty="0"/>
              <a:t>(N²)，总的开销也是</a:t>
            </a:r>
            <a:r>
              <a:rPr lang="zh-CN" b="1" dirty="0">
                <a:solidFill>
                  <a:srgbClr val="FF0000"/>
                </a:solidFill>
              </a:rPr>
              <a:t>O</a:t>
            </a:r>
            <a:r>
              <a:rPr lang="zh-CN" dirty="0">
                <a:solidFill>
                  <a:srgbClr val="FF0000"/>
                </a:solidFill>
              </a:rPr>
              <a:t>(N²)</a:t>
            </a:r>
            <a:r>
              <a:rPr lang="zh-CN" dirty="0"/>
              <a:t>：</a:t>
            </a:r>
            <a:endParaRPr lang="zh-CN" dirty="0"/>
          </a:p>
        </p:txBody>
      </p:sp>
      <p:sp>
        <p:nvSpPr>
          <p:cNvPr id="2" name="标题 1"/>
          <p:cNvSpPr>
            <a:spLocks noGrp="1"/>
          </p:cNvSpPr>
          <p:nvPr>
            <p:ph type="title"/>
          </p:nvPr>
        </p:nvSpPr>
        <p:spPr/>
        <p:txBody>
          <a:bodyPr/>
          <a:lstStyle/>
          <a:p>
            <a:r>
              <a:rPr dirty="0"/>
              <a:t>2.</a:t>
            </a:r>
            <a:r>
              <a:rPr lang="en-US" dirty="0"/>
              <a:t>4.2 </a:t>
            </a:r>
            <a:r>
              <a:rPr lang="zh-CN" altLang="en-US" dirty="0"/>
              <a:t>一般法则</a:t>
            </a:r>
            <a:endParaRPr lang="zh-CN" altLang="en-US" dirty="0"/>
          </a:p>
        </p:txBody>
      </p:sp>
      <p:pic>
        <p:nvPicPr>
          <p:cNvPr id="4" name="图片 3"/>
          <p:cNvPicPr>
            <a:picLocks noChangeAspect="1"/>
          </p:cNvPicPr>
          <p:nvPr/>
        </p:nvPicPr>
        <p:blipFill>
          <a:blip r:embed="rId1"/>
          <a:stretch>
            <a:fillRect/>
          </a:stretch>
        </p:blipFill>
        <p:spPr>
          <a:xfrm>
            <a:off x="3465195" y="3764280"/>
            <a:ext cx="3990975" cy="1190625"/>
          </a:xfrm>
          <a:prstGeom prst="rect">
            <a:avLst/>
          </a:prstGeom>
        </p:spPr>
      </p:pic>
    </p:spTree>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a:sym typeface="+mn-ea"/>
              </a:rPr>
              <a:t>9.5</a:t>
            </a:r>
            <a:r>
              <a:rPr lang="en-US">
                <a:sym typeface="+mn-ea"/>
              </a:rPr>
              <a:t> </a:t>
            </a:r>
            <a:r>
              <a:rPr>
                <a:sym typeface="+mn-ea"/>
              </a:rPr>
              <a:t>最小生成树</a:t>
            </a:r>
            <a:endParaRPr>
              <a:sym typeface="+mn-ea"/>
            </a:endParaRPr>
          </a:p>
        </p:txBody>
      </p:sp>
      <p:pic>
        <p:nvPicPr>
          <p:cNvPr id="4" name="图片 3"/>
          <p:cNvPicPr>
            <a:picLocks noChangeAspect="1"/>
          </p:cNvPicPr>
          <p:nvPr/>
        </p:nvPicPr>
        <p:blipFill>
          <a:blip r:embed="rId1"/>
          <a:stretch>
            <a:fillRect/>
          </a:stretch>
        </p:blipFill>
        <p:spPr>
          <a:xfrm>
            <a:off x="4036695" y="1837690"/>
            <a:ext cx="4117975" cy="4438015"/>
          </a:xfrm>
          <a:prstGeom prst="rect">
            <a:avLst/>
          </a:prstGeom>
        </p:spPr>
      </p:pic>
      <p:pic>
        <p:nvPicPr>
          <p:cNvPr id="5" name="内容占位符 4"/>
          <p:cNvPicPr>
            <a:picLocks noChangeAspect="1"/>
          </p:cNvPicPr>
          <p:nvPr>
            <p:ph idx="1"/>
          </p:nvPr>
        </p:nvPicPr>
        <p:blipFill>
          <a:blip r:embed="rId2"/>
          <a:stretch>
            <a:fillRect/>
          </a:stretch>
        </p:blipFill>
        <p:spPr>
          <a:xfrm>
            <a:off x="4628515" y="6422390"/>
            <a:ext cx="2933700" cy="428625"/>
          </a:xfrm>
          <a:prstGeom prst="rect">
            <a:avLst/>
          </a:prstGeom>
        </p:spPr>
      </p:pic>
    </p:spTree>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a:sym typeface="+mn-ea"/>
              </a:rPr>
              <a:t>9.5</a:t>
            </a:r>
            <a:r>
              <a:rPr lang="en-US">
                <a:sym typeface="+mn-ea"/>
              </a:rPr>
              <a:t> </a:t>
            </a:r>
            <a:r>
              <a:rPr>
                <a:sym typeface="+mn-ea"/>
              </a:rPr>
              <a:t>最小生成树</a:t>
            </a:r>
            <a:endParaRPr>
              <a:sym typeface="+mn-ea"/>
            </a:endParaRPr>
          </a:p>
        </p:txBody>
      </p:sp>
      <p:sp>
        <p:nvSpPr>
          <p:cNvPr id="6" name="内容占位符 5"/>
          <p:cNvSpPr/>
          <p:nvPr>
            <p:ph idx="1"/>
          </p:nvPr>
        </p:nvSpPr>
        <p:spPr/>
        <p:txBody>
          <a:bodyPr/>
          <a:p>
            <a:r>
              <a:rPr lang="zh-CN" altLang="en-US"/>
              <a:t>对于任一生成树T，如果将一条不属于</a:t>
            </a:r>
            <a:r>
              <a:rPr lang="en-US" altLang="zh-CN"/>
              <a:t>T</a:t>
            </a:r>
            <a:r>
              <a:rPr lang="zh-CN" altLang="en-US"/>
              <a:t>的边e添加进来，则产生一个圈。如果从该圈中除去任意一条边，</a:t>
            </a:r>
            <a:endParaRPr lang="zh-CN" altLang="en-US"/>
          </a:p>
          <a:p>
            <a:r>
              <a:rPr lang="zh-CN" altLang="en-US"/>
              <a:t>则又恢复生成树的特性。如果边e的值比除去的边的值低，那么新的生成树的值就比原生成树的值低。</a:t>
            </a:r>
            <a:endParaRPr lang="zh-CN" altLang="en-US"/>
          </a:p>
          <a:p>
            <a:r>
              <a:rPr lang="zh-CN" altLang="en-US"/>
              <a:t>如果在建立生成树时所添加的边在所有避免成圈的边中值最小，那么最后得到的生成树的值不能再改进，</a:t>
            </a:r>
            <a:endParaRPr lang="zh-CN" altLang="en-US"/>
          </a:p>
          <a:p>
            <a:r>
              <a:rPr lang="zh-CN" altLang="en-US"/>
              <a:t>因为任意一条替代的边的值都大于等于已经存在于该生成树中的一条边的值。它指出，对于最小生成树</a:t>
            </a:r>
            <a:endParaRPr lang="zh-CN" altLang="en-US"/>
          </a:p>
          <a:p>
            <a:r>
              <a:rPr lang="zh-CN" altLang="en-US"/>
              <a:t>这种贪欲是成立的。我们介绍两种算法，它们的区别在于</a:t>
            </a:r>
            <a:r>
              <a:rPr lang="zh-CN" altLang="en-US">
                <a:solidFill>
                  <a:srgbClr val="FF0000"/>
                </a:solidFill>
              </a:rPr>
              <a:t>最小(值的)边的选取</a:t>
            </a:r>
            <a:r>
              <a:rPr lang="zh-CN" altLang="en-US"/>
              <a:t>上。</a:t>
            </a:r>
            <a:endParaRPr lang="zh-CN" altLang="en-US"/>
          </a:p>
        </p:txBody>
      </p:sp>
    </p:spTree>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a:sym typeface="+mn-ea"/>
              </a:rPr>
              <a:t>9.5.1</a:t>
            </a:r>
            <a:r>
              <a:rPr lang="en-US">
                <a:sym typeface="+mn-ea"/>
              </a:rPr>
              <a:t> </a:t>
            </a:r>
            <a:r>
              <a:rPr>
                <a:sym typeface="+mn-ea"/>
              </a:rPr>
              <a:t>Prim算法</a:t>
            </a:r>
            <a:endParaRPr>
              <a:sym typeface="+mn-ea"/>
            </a:endParaRPr>
          </a:p>
        </p:txBody>
      </p:sp>
      <p:sp>
        <p:nvSpPr>
          <p:cNvPr id="6" name="内容占位符 5"/>
          <p:cNvSpPr/>
          <p:nvPr>
            <p:ph idx="1"/>
          </p:nvPr>
        </p:nvSpPr>
        <p:spPr/>
        <p:txBody>
          <a:bodyPr>
            <a:normAutofit lnSpcReduction="20000"/>
          </a:bodyPr>
          <a:p>
            <a:r>
              <a:rPr lang="zh-CN" altLang="en-US"/>
              <a:t>计算最小生成树的一种方法是使其连续地一步步长成。在每一步，都要把一个节点当作根并往上加边，</a:t>
            </a:r>
            <a:endParaRPr lang="zh-CN" altLang="en-US"/>
          </a:p>
          <a:p>
            <a:r>
              <a:rPr lang="zh-CN" altLang="en-US"/>
              <a:t>这样也就把相关联的顶点加到增长中的树上。</a:t>
            </a:r>
            <a:endParaRPr lang="zh-CN" altLang="en-US"/>
          </a:p>
          <a:p>
            <a:endParaRPr lang="zh-CN" altLang="en-US"/>
          </a:p>
          <a:p>
            <a:r>
              <a:rPr lang="zh-CN" altLang="en-US"/>
              <a:t>在算法的任一时刻，我们都可以看到一个已经添加到树上的顶点集，而其余顶点尚未加到这棵树中。此</a:t>
            </a:r>
            <a:endParaRPr lang="zh-CN" altLang="en-US"/>
          </a:p>
          <a:p>
            <a:r>
              <a:rPr lang="zh-CN" altLang="en-US"/>
              <a:t>时，算法在每一阶段都可以通过选择边(u，v)，使得(u，v)的值是所有u在树上但</a:t>
            </a:r>
            <a:r>
              <a:rPr lang="en-US" altLang="zh-CN"/>
              <a:t>v</a:t>
            </a:r>
            <a:r>
              <a:rPr lang="zh-CN" altLang="en-US"/>
              <a:t>不在树上的边的值中</a:t>
            </a:r>
            <a:endParaRPr lang="zh-CN" altLang="en-US"/>
          </a:p>
          <a:p>
            <a:r>
              <a:rPr lang="zh-CN" altLang="en-US"/>
              <a:t>的最小者，而找出一个新的顶点并把它添加到这棵树中。图9-49指出该算法如何从</a:t>
            </a:r>
            <a:r>
              <a:rPr lang="en-US" altLang="zh-CN"/>
              <a:t>v</a:t>
            </a:r>
            <a:r>
              <a:rPr lang="en-US" altLang="zh-CN" baseline="-25000"/>
              <a:t>1</a:t>
            </a:r>
            <a:r>
              <a:rPr lang="zh-CN" altLang="en-US"/>
              <a:t>开始构建最小生成</a:t>
            </a:r>
            <a:endParaRPr lang="zh-CN" altLang="en-US"/>
          </a:p>
          <a:p>
            <a:r>
              <a:rPr lang="zh-CN" altLang="en-US"/>
              <a:t>树。开始时，v</a:t>
            </a:r>
            <a:r>
              <a:rPr lang="en-US" altLang="zh-CN" baseline="-25000"/>
              <a:t>1</a:t>
            </a:r>
            <a:r>
              <a:rPr lang="zh-CN" altLang="en-US"/>
              <a:t>在构建中的树上，它作为树的根但是没有边。每一步添加一条边和一个顶点到树上。</a:t>
            </a:r>
            <a:endParaRPr lang="zh-CN" altLang="en-US"/>
          </a:p>
        </p:txBody>
      </p:sp>
    </p:spTree>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a:sym typeface="+mn-ea"/>
              </a:rPr>
              <a:t>9.5.1</a:t>
            </a:r>
            <a:r>
              <a:rPr lang="en-US">
                <a:sym typeface="+mn-ea"/>
              </a:rPr>
              <a:t> </a:t>
            </a:r>
            <a:r>
              <a:rPr>
                <a:sym typeface="+mn-ea"/>
              </a:rPr>
              <a:t>Prim算法</a:t>
            </a:r>
            <a:endParaRPr>
              <a:sym typeface="+mn-ea"/>
            </a:endParaRPr>
          </a:p>
        </p:txBody>
      </p:sp>
      <p:pic>
        <p:nvPicPr>
          <p:cNvPr id="3" name="图片 2"/>
          <p:cNvPicPr>
            <a:picLocks noChangeAspect="1"/>
          </p:cNvPicPr>
          <p:nvPr/>
        </p:nvPicPr>
        <p:blipFill>
          <a:blip r:embed="rId1"/>
          <a:stretch>
            <a:fillRect/>
          </a:stretch>
        </p:blipFill>
        <p:spPr>
          <a:xfrm>
            <a:off x="2632075" y="1851660"/>
            <a:ext cx="7153275" cy="4057650"/>
          </a:xfrm>
          <a:prstGeom prst="rect">
            <a:avLst/>
          </a:prstGeom>
        </p:spPr>
      </p:pic>
      <p:pic>
        <p:nvPicPr>
          <p:cNvPr id="4" name="内容占位符 3"/>
          <p:cNvPicPr>
            <a:picLocks noChangeAspect="1"/>
          </p:cNvPicPr>
          <p:nvPr>
            <p:ph idx="1"/>
          </p:nvPr>
        </p:nvPicPr>
        <p:blipFill>
          <a:blip r:embed="rId2"/>
          <a:stretch>
            <a:fillRect/>
          </a:stretch>
        </p:blipFill>
        <p:spPr>
          <a:xfrm>
            <a:off x="4476750" y="6231255"/>
            <a:ext cx="3238500" cy="390525"/>
          </a:xfrm>
          <a:prstGeom prst="rect">
            <a:avLst/>
          </a:prstGeom>
        </p:spPr>
      </p:pic>
    </p:spTree>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a:sym typeface="+mn-ea"/>
              </a:rPr>
              <a:t>9.5.1</a:t>
            </a:r>
            <a:r>
              <a:rPr lang="en-US">
                <a:sym typeface="+mn-ea"/>
              </a:rPr>
              <a:t> </a:t>
            </a:r>
            <a:r>
              <a:rPr>
                <a:sym typeface="+mn-ea"/>
              </a:rPr>
              <a:t>Prim算法</a:t>
            </a:r>
            <a:endParaRPr>
              <a:sym typeface="+mn-ea"/>
            </a:endParaRPr>
          </a:p>
        </p:txBody>
      </p:sp>
      <p:sp>
        <p:nvSpPr>
          <p:cNvPr id="6" name="内容占位符 5"/>
          <p:cNvSpPr/>
          <p:nvPr>
            <p:ph idx="1"/>
          </p:nvPr>
        </p:nvSpPr>
        <p:spPr/>
        <p:txBody>
          <a:bodyPr>
            <a:normAutofit lnSpcReduction="20000"/>
          </a:bodyPr>
          <a:p>
            <a:r>
              <a:rPr lang="zh-CN" altLang="en-US"/>
              <a:t>我们可以看到，</a:t>
            </a:r>
            <a:r>
              <a:rPr lang="zh-CN" altLang="en-US">
                <a:solidFill>
                  <a:srgbClr val="FF0000"/>
                </a:solidFill>
              </a:rPr>
              <a:t>Prim算法</a:t>
            </a:r>
            <a:r>
              <a:rPr lang="en-US" altLang="zh-CN"/>
              <a:t>(</a:t>
            </a:r>
            <a:r>
              <a:rPr lang="en-US" altLang="zh-CN">
                <a:solidFill>
                  <a:srgbClr val="FF0000"/>
                </a:solidFill>
              </a:rPr>
              <a:t>普里姆</a:t>
            </a:r>
            <a:r>
              <a:rPr lang="en-US" altLang="zh-CN"/>
              <a:t>算法)</a:t>
            </a:r>
            <a:r>
              <a:rPr lang="zh-CN" altLang="en-US"/>
              <a:t>基本上和求最短路径的Dijkstra算法一样，因此和前面一样，我</a:t>
            </a:r>
            <a:endParaRPr lang="zh-CN" altLang="en-US"/>
          </a:p>
          <a:p>
            <a:r>
              <a:rPr lang="zh-CN" altLang="en-US"/>
              <a:t>们对每一个顶点保留值d</a:t>
            </a:r>
            <a:r>
              <a:rPr lang="en-US" altLang="zh-CN" baseline="-25000"/>
              <a:t>v</a:t>
            </a:r>
            <a:r>
              <a:rPr lang="zh-CN" altLang="en-US"/>
              <a:t>和p</a:t>
            </a:r>
            <a:r>
              <a:rPr lang="en-US" altLang="zh-CN" baseline="-25000"/>
              <a:t>v</a:t>
            </a:r>
            <a:r>
              <a:rPr lang="zh-CN" altLang="en-US"/>
              <a:t>以及一个指标，标示该顶点是已知(known)的还是未知(unknown)的。这里，</a:t>
            </a:r>
            <a:endParaRPr lang="zh-CN" altLang="en-US"/>
          </a:p>
          <a:p>
            <a:r>
              <a:rPr lang="en-US" altLang="zh-CN"/>
              <a:t>d</a:t>
            </a:r>
            <a:r>
              <a:rPr lang="en-US" altLang="zh-CN" baseline="-25000"/>
              <a:t>v</a:t>
            </a:r>
            <a:r>
              <a:rPr lang="zh-CN" altLang="en-US"/>
              <a:t>是连接v到已知顶点的最短边的权，而p</a:t>
            </a:r>
            <a:r>
              <a:rPr lang="en-US" altLang="zh-CN" baseline="-25000"/>
              <a:t>v</a:t>
            </a:r>
            <a:r>
              <a:rPr lang="zh-CN" altLang="en-US"/>
              <a:t>则是导致d</a:t>
            </a:r>
            <a:r>
              <a:rPr lang="en-US" altLang="zh-CN" baseline="-25000"/>
              <a:t>v</a:t>
            </a:r>
            <a:r>
              <a:rPr lang="zh-CN" altLang="en-US"/>
              <a:t>改变的最后的顶点。算法的其余部分完全一样，只</a:t>
            </a:r>
            <a:endParaRPr lang="zh-CN" altLang="en-US"/>
          </a:p>
          <a:p>
            <a:r>
              <a:rPr lang="zh-CN" altLang="en-US"/>
              <a:t>有一点不同：由于d</a:t>
            </a:r>
            <a:r>
              <a:rPr lang="en-US" altLang="zh-CN" baseline="-25000"/>
              <a:t>v</a:t>
            </a:r>
            <a:r>
              <a:rPr lang="zh-CN" altLang="en-US"/>
              <a:t>的定义不同，因此它的更新法则也不同。事实上，更新法则比以前更简单：在每一</a:t>
            </a:r>
            <a:endParaRPr lang="zh-CN" altLang="en-US"/>
          </a:p>
          <a:p>
            <a:r>
              <a:rPr lang="zh-CN" altLang="en-US"/>
              <a:t>个顶点</a:t>
            </a:r>
            <a:r>
              <a:rPr lang="en-US" altLang="zh-CN"/>
              <a:t>v</a:t>
            </a:r>
            <a:r>
              <a:rPr lang="zh-CN" altLang="en-US"/>
              <a:t>被选取以后，对于每一个与</a:t>
            </a:r>
            <a:r>
              <a:rPr lang="en-US" altLang="zh-CN"/>
              <a:t>v</a:t>
            </a:r>
            <a:r>
              <a:rPr lang="zh-CN" altLang="en-US"/>
              <a:t>邻接的未知的w，d</a:t>
            </a:r>
            <a:r>
              <a:rPr lang="en-US" altLang="zh-CN" baseline="-25000"/>
              <a:t>w</a:t>
            </a:r>
            <a:r>
              <a:rPr lang="zh-CN" altLang="en-US"/>
              <a:t>=min(dw，c</a:t>
            </a:r>
            <a:r>
              <a:rPr lang="en-US" altLang="zh-CN" baseline="-25000"/>
              <a:t>w,v</a:t>
            </a:r>
            <a:r>
              <a:rPr lang="zh-CN" altLang="en-US"/>
              <a:t>) 。</a:t>
            </a:r>
            <a:endParaRPr lang="zh-CN" altLang="en-US"/>
          </a:p>
        </p:txBody>
      </p:sp>
    </p:spTree>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a:sym typeface="+mn-ea"/>
              </a:rPr>
              <a:t>9.5.1</a:t>
            </a:r>
            <a:r>
              <a:rPr lang="en-US">
                <a:sym typeface="+mn-ea"/>
              </a:rPr>
              <a:t> </a:t>
            </a:r>
            <a:r>
              <a:rPr>
                <a:sym typeface="+mn-ea"/>
              </a:rPr>
              <a:t>Prim算法</a:t>
            </a:r>
            <a:endParaRPr>
              <a:sym typeface="+mn-ea"/>
            </a:endParaRPr>
          </a:p>
        </p:txBody>
      </p:sp>
      <p:pic>
        <p:nvPicPr>
          <p:cNvPr id="5" name="内容占位符 4"/>
          <p:cNvPicPr>
            <a:picLocks noChangeAspect="1"/>
          </p:cNvPicPr>
          <p:nvPr>
            <p:ph idx="1"/>
          </p:nvPr>
        </p:nvPicPr>
        <p:blipFill>
          <a:blip r:embed="rId1"/>
          <a:stretch>
            <a:fillRect/>
          </a:stretch>
        </p:blipFill>
        <p:spPr>
          <a:xfrm>
            <a:off x="3638550" y="2427605"/>
            <a:ext cx="4914900" cy="2495550"/>
          </a:xfrm>
          <a:prstGeom prst="rect">
            <a:avLst/>
          </a:prstGeom>
        </p:spPr>
      </p:pic>
    </p:spTree>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a:sym typeface="+mn-ea"/>
              </a:rPr>
              <a:t>9.5.1</a:t>
            </a:r>
            <a:r>
              <a:rPr lang="en-US">
                <a:sym typeface="+mn-ea"/>
              </a:rPr>
              <a:t> </a:t>
            </a:r>
            <a:r>
              <a:rPr>
                <a:sym typeface="+mn-ea"/>
              </a:rPr>
              <a:t>Prim算法</a:t>
            </a:r>
            <a:endParaRPr>
              <a:sym typeface="+mn-ea"/>
            </a:endParaRPr>
          </a:p>
        </p:txBody>
      </p:sp>
      <p:sp>
        <p:nvSpPr>
          <p:cNvPr id="6" name="内容占位符 5"/>
          <p:cNvSpPr/>
          <p:nvPr>
            <p:ph idx="1"/>
          </p:nvPr>
        </p:nvSpPr>
        <p:spPr/>
        <p:txBody>
          <a:bodyPr>
            <a:normAutofit lnSpcReduction="20000"/>
          </a:bodyPr>
          <a:p>
            <a:r>
              <a:rPr lang="zh-CN" altLang="en-US"/>
              <a:t>表的初始状态由图9-50指出。</a:t>
            </a:r>
            <a:r>
              <a:rPr lang="en-US" altLang="zh-CN"/>
              <a:t>v</a:t>
            </a:r>
            <a:r>
              <a:rPr lang="en-US" altLang="zh-CN" baseline="-25000"/>
              <a:t>1</a:t>
            </a:r>
            <a:r>
              <a:rPr lang="zh-CN" altLang="en-US"/>
              <a:t>被选取，</a:t>
            </a:r>
            <a:r>
              <a:rPr lang="en-US" altLang="zh-CN"/>
              <a:t>v</a:t>
            </a:r>
            <a:r>
              <a:rPr lang="zh-CN" altLang="en-US" baseline="-25000"/>
              <a:t>2</a:t>
            </a:r>
            <a:r>
              <a:rPr lang="zh-CN" altLang="en-US"/>
              <a:t>、</a:t>
            </a:r>
            <a:r>
              <a:rPr lang="en-US" altLang="zh-CN"/>
              <a:t>v</a:t>
            </a:r>
            <a:r>
              <a:rPr lang="en-US" altLang="zh-CN" baseline="-25000"/>
              <a:t>3</a:t>
            </a:r>
            <a:r>
              <a:rPr lang="zh-CN" altLang="en-US"/>
              <a:t>、v</a:t>
            </a:r>
            <a:r>
              <a:rPr lang="zh-CN" altLang="en-US" baseline="-25000"/>
              <a:t>4</a:t>
            </a:r>
            <a:r>
              <a:rPr lang="zh-CN" altLang="en-US"/>
              <a:t>被更新。</a:t>
            </a:r>
            <a:endParaRPr lang="zh-CN" altLang="en-US"/>
          </a:p>
          <a:p>
            <a:endParaRPr lang="zh-CN" altLang="en-US"/>
          </a:p>
          <a:p>
            <a:endParaRPr lang="zh-CN" altLang="en-US"/>
          </a:p>
          <a:p>
            <a:endParaRPr lang="zh-CN" altLang="en-US"/>
          </a:p>
        </p:txBody>
      </p:sp>
      <p:pic>
        <p:nvPicPr>
          <p:cNvPr id="3" name="图片 2"/>
          <p:cNvPicPr>
            <a:picLocks noChangeAspect="1"/>
          </p:cNvPicPr>
          <p:nvPr/>
        </p:nvPicPr>
        <p:blipFill>
          <a:blip r:embed="rId1"/>
          <a:stretch>
            <a:fillRect/>
          </a:stretch>
        </p:blipFill>
        <p:spPr>
          <a:xfrm>
            <a:off x="4752975" y="2446655"/>
            <a:ext cx="2686050" cy="2190750"/>
          </a:xfrm>
          <a:prstGeom prst="rect">
            <a:avLst/>
          </a:prstGeom>
        </p:spPr>
      </p:pic>
      <p:pic>
        <p:nvPicPr>
          <p:cNvPr id="4" name="图片 3"/>
          <p:cNvPicPr>
            <a:picLocks noChangeAspect="1"/>
          </p:cNvPicPr>
          <p:nvPr/>
        </p:nvPicPr>
        <p:blipFill>
          <a:blip r:embed="rId2"/>
          <a:stretch>
            <a:fillRect/>
          </a:stretch>
        </p:blipFill>
        <p:spPr>
          <a:xfrm>
            <a:off x="4995545" y="5076190"/>
            <a:ext cx="2200275" cy="628650"/>
          </a:xfrm>
          <a:prstGeom prst="rect">
            <a:avLst/>
          </a:prstGeom>
        </p:spPr>
      </p:pic>
    </p:spTree>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a:sym typeface="+mn-ea"/>
              </a:rPr>
              <a:t>9.5.1</a:t>
            </a:r>
            <a:r>
              <a:rPr lang="en-US">
                <a:sym typeface="+mn-ea"/>
              </a:rPr>
              <a:t> </a:t>
            </a:r>
            <a:r>
              <a:rPr>
                <a:sym typeface="+mn-ea"/>
              </a:rPr>
              <a:t>Prim算法</a:t>
            </a:r>
            <a:endParaRPr>
              <a:sym typeface="+mn-ea"/>
            </a:endParaRPr>
          </a:p>
        </p:txBody>
      </p:sp>
      <p:sp>
        <p:nvSpPr>
          <p:cNvPr id="6" name="内容占位符 5"/>
          <p:cNvSpPr/>
          <p:nvPr>
            <p:ph idx="1"/>
          </p:nvPr>
        </p:nvSpPr>
        <p:spPr/>
        <p:txBody>
          <a:bodyPr>
            <a:normAutofit lnSpcReduction="20000"/>
          </a:bodyPr>
          <a:p>
            <a:r>
              <a:rPr lang="zh-CN" altLang="en-US"/>
              <a:t>结果由图9-51中的表指出。下一个顶点选取</a:t>
            </a:r>
            <a:r>
              <a:rPr lang="en-US" altLang="zh-CN"/>
              <a:t>v</a:t>
            </a:r>
            <a:r>
              <a:rPr lang="en-US" altLang="zh-CN" baseline="-25000"/>
              <a:t>4</a:t>
            </a:r>
            <a:r>
              <a:rPr lang="zh-CN" altLang="en-US"/>
              <a:t>，每一个顶点都与v</a:t>
            </a:r>
            <a:r>
              <a:rPr lang="en-US" altLang="zh-CN" baseline="-25000"/>
              <a:t>4</a:t>
            </a:r>
            <a:r>
              <a:rPr lang="zh-CN" altLang="en-US"/>
              <a:t>邻接。v</a:t>
            </a:r>
            <a:r>
              <a:rPr lang="en-US" altLang="zh-CN" baseline="-25000"/>
              <a:t>1</a:t>
            </a:r>
            <a:r>
              <a:rPr lang="zh-CN" altLang="en-US"/>
              <a:t>不考虑，因为它是已知的。</a:t>
            </a:r>
            <a:endParaRPr lang="zh-CN" altLang="en-US"/>
          </a:p>
          <a:p>
            <a:r>
              <a:rPr lang="zh-CN" altLang="en-US"/>
              <a:t>v</a:t>
            </a:r>
            <a:r>
              <a:rPr lang="en-US" altLang="zh-CN" baseline="-25000"/>
              <a:t>2</a:t>
            </a:r>
            <a:r>
              <a:rPr lang="zh-CN" altLang="en-US"/>
              <a:t>不变，因为d</a:t>
            </a:r>
            <a:r>
              <a:rPr lang="en-US" altLang="zh-CN" baseline="-25000"/>
              <a:t>v</a:t>
            </a:r>
            <a:r>
              <a:rPr lang="zh-CN" altLang="en-US"/>
              <a:t>=2而且从v</a:t>
            </a:r>
            <a:r>
              <a:rPr lang="en-US" altLang="zh-CN" baseline="-25000"/>
              <a:t>4</a:t>
            </a:r>
            <a:r>
              <a:rPr lang="zh-CN" altLang="en-US"/>
              <a:t>到v</a:t>
            </a:r>
            <a:r>
              <a:rPr lang="en-US" altLang="zh-CN" baseline="-25000"/>
              <a:t>2</a:t>
            </a:r>
            <a:r>
              <a:rPr lang="zh-CN" altLang="en-US"/>
              <a:t>的边的值是3；所有其他的顶点都被更新。</a:t>
            </a:r>
            <a:endParaRPr lang="zh-CN" altLang="en-US"/>
          </a:p>
          <a:p>
            <a:endParaRPr lang="zh-CN" altLang="en-US"/>
          </a:p>
          <a:p>
            <a:endParaRPr lang="zh-CN" altLang="en-US"/>
          </a:p>
        </p:txBody>
      </p:sp>
      <p:pic>
        <p:nvPicPr>
          <p:cNvPr id="3" name="图片 2"/>
          <p:cNvPicPr>
            <a:picLocks noChangeAspect="1"/>
          </p:cNvPicPr>
          <p:nvPr/>
        </p:nvPicPr>
        <p:blipFill>
          <a:blip r:embed="rId1"/>
          <a:stretch>
            <a:fillRect/>
          </a:stretch>
        </p:blipFill>
        <p:spPr>
          <a:xfrm>
            <a:off x="4705985" y="2718435"/>
            <a:ext cx="2609850" cy="2295525"/>
          </a:xfrm>
          <a:prstGeom prst="rect">
            <a:avLst/>
          </a:prstGeom>
        </p:spPr>
      </p:pic>
      <p:pic>
        <p:nvPicPr>
          <p:cNvPr id="4" name="图片 3"/>
          <p:cNvPicPr>
            <a:picLocks noChangeAspect="1"/>
          </p:cNvPicPr>
          <p:nvPr/>
        </p:nvPicPr>
        <p:blipFill>
          <a:blip r:embed="rId2"/>
          <a:stretch>
            <a:fillRect/>
          </a:stretch>
        </p:blipFill>
        <p:spPr>
          <a:xfrm>
            <a:off x="4989195" y="5343525"/>
            <a:ext cx="1790700" cy="685800"/>
          </a:xfrm>
          <a:prstGeom prst="rect">
            <a:avLst/>
          </a:prstGeom>
        </p:spPr>
      </p:pic>
    </p:spTree>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a:sym typeface="+mn-ea"/>
              </a:rPr>
              <a:t>9.5.1</a:t>
            </a:r>
            <a:r>
              <a:rPr lang="en-US">
                <a:sym typeface="+mn-ea"/>
              </a:rPr>
              <a:t> </a:t>
            </a:r>
            <a:r>
              <a:rPr>
                <a:sym typeface="+mn-ea"/>
              </a:rPr>
              <a:t>Prim算法</a:t>
            </a:r>
            <a:endParaRPr>
              <a:sym typeface="+mn-ea"/>
            </a:endParaRPr>
          </a:p>
        </p:txBody>
      </p:sp>
      <p:sp>
        <p:nvSpPr>
          <p:cNvPr id="6" name="内容占位符 5"/>
          <p:cNvSpPr/>
          <p:nvPr>
            <p:ph idx="1"/>
          </p:nvPr>
        </p:nvSpPr>
        <p:spPr/>
        <p:txBody>
          <a:bodyPr>
            <a:normAutofit lnSpcReduction="20000"/>
          </a:bodyPr>
          <a:p>
            <a:r>
              <a:rPr lang="zh-CN" altLang="en-US"/>
              <a:t>图9-52显示得到的结果。</a:t>
            </a:r>
            <a:endParaRPr lang="zh-CN" altLang="en-US"/>
          </a:p>
          <a:p>
            <a:endParaRPr lang="zh-CN" altLang="en-US"/>
          </a:p>
          <a:p>
            <a:endParaRPr lang="zh-CN" altLang="en-US"/>
          </a:p>
          <a:p>
            <a:endParaRPr lang="zh-CN" altLang="en-US"/>
          </a:p>
        </p:txBody>
      </p:sp>
      <p:pic>
        <p:nvPicPr>
          <p:cNvPr id="3" name="图片 2"/>
          <p:cNvPicPr>
            <a:picLocks noChangeAspect="1"/>
          </p:cNvPicPr>
          <p:nvPr/>
        </p:nvPicPr>
        <p:blipFill>
          <a:blip r:embed="rId1"/>
          <a:stretch>
            <a:fillRect/>
          </a:stretch>
        </p:blipFill>
        <p:spPr>
          <a:xfrm>
            <a:off x="4796155" y="2559050"/>
            <a:ext cx="2600325" cy="2247900"/>
          </a:xfrm>
          <a:prstGeom prst="rect">
            <a:avLst/>
          </a:prstGeom>
        </p:spPr>
      </p:pic>
      <p:pic>
        <p:nvPicPr>
          <p:cNvPr id="4" name="图片 3"/>
          <p:cNvPicPr>
            <a:picLocks noChangeAspect="1"/>
          </p:cNvPicPr>
          <p:nvPr/>
        </p:nvPicPr>
        <p:blipFill>
          <a:blip r:embed="rId2"/>
          <a:stretch>
            <a:fillRect/>
          </a:stretch>
        </p:blipFill>
        <p:spPr>
          <a:xfrm>
            <a:off x="5238750" y="5043170"/>
            <a:ext cx="1714500" cy="581025"/>
          </a:xfrm>
          <a:prstGeom prst="rect">
            <a:avLst/>
          </a:prstGeom>
        </p:spPr>
      </p:pic>
    </p:spTree>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a:sym typeface="+mn-ea"/>
              </a:rPr>
              <a:t>9.5.1</a:t>
            </a:r>
            <a:r>
              <a:rPr lang="en-US">
                <a:sym typeface="+mn-ea"/>
              </a:rPr>
              <a:t> </a:t>
            </a:r>
            <a:r>
              <a:rPr>
                <a:sym typeface="+mn-ea"/>
              </a:rPr>
              <a:t>Prim算法</a:t>
            </a:r>
            <a:endParaRPr>
              <a:sym typeface="+mn-ea"/>
            </a:endParaRPr>
          </a:p>
        </p:txBody>
      </p:sp>
      <p:sp>
        <p:nvSpPr>
          <p:cNvPr id="6" name="内容占位符 5"/>
          <p:cNvSpPr/>
          <p:nvPr>
            <p:ph idx="1"/>
          </p:nvPr>
        </p:nvSpPr>
        <p:spPr/>
        <p:txBody>
          <a:bodyPr>
            <a:normAutofit lnSpcReduction="20000"/>
          </a:bodyPr>
          <a:p>
            <a:r>
              <a:rPr lang="zh-CN" altLang="en-US"/>
              <a:t>下一个要选取的顶点是</a:t>
            </a:r>
            <a:r>
              <a:rPr lang="en-US" altLang="zh-CN"/>
              <a:t>v</a:t>
            </a:r>
            <a:r>
              <a:rPr lang="zh-CN" altLang="en-US" baseline="-25000"/>
              <a:t>2</a:t>
            </a:r>
            <a:r>
              <a:rPr lang="zh-CN" altLang="en-US"/>
              <a:t>。这并不影响任何距离。然后选取v</a:t>
            </a:r>
            <a:r>
              <a:rPr lang="zh-CN" altLang="en-US" baseline="-25000"/>
              <a:t>3</a:t>
            </a:r>
            <a:r>
              <a:rPr lang="zh-CN" altLang="en-US"/>
              <a:t>，它影响到v</a:t>
            </a:r>
            <a:r>
              <a:rPr lang="zh-CN" altLang="en-US" baseline="-25000"/>
              <a:t>6</a:t>
            </a:r>
            <a:r>
              <a:rPr lang="zh-CN" altLang="en-US"/>
              <a:t>的距离，见图9-53。</a:t>
            </a:r>
            <a:endParaRPr lang="zh-CN" altLang="en-US"/>
          </a:p>
          <a:p>
            <a:endParaRPr lang="zh-CN" altLang="en-US"/>
          </a:p>
          <a:p>
            <a:endParaRPr lang="zh-CN" altLang="en-US"/>
          </a:p>
          <a:p>
            <a:endParaRPr lang="zh-CN" altLang="en-US"/>
          </a:p>
        </p:txBody>
      </p:sp>
      <p:pic>
        <p:nvPicPr>
          <p:cNvPr id="3" name="图片 2"/>
          <p:cNvPicPr>
            <a:picLocks noChangeAspect="1"/>
          </p:cNvPicPr>
          <p:nvPr/>
        </p:nvPicPr>
        <p:blipFill>
          <a:blip r:embed="rId1"/>
          <a:stretch>
            <a:fillRect/>
          </a:stretch>
        </p:blipFill>
        <p:spPr>
          <a:xfrm>
            <a:off x="4791075" y="2568575"/>
            <a:ext cx="2609850" cy="2200275"/>
          </a:xfrm>
          <a:prstGeom prst="rect">
            <a:avLst/>
          </a:prstGeom>
        </p:spPr>
      </p:pic>
      <p:pic>
        <p:nvPicPr>
          <p:cNvPr id="4" name="图片 3"/>
          <p:cNvPicPr>
            <a:picLocks noChangeAspect="1"/>
          </p:cNvPicPr>
          <p:nvPr/>
        </p:nvPicPr>
        <p:blipFill>
          <a:blip r:embed="rId2"/>
          <a:stretch>
            <a:fillRect/>
          </a:stretch>
        </p:blipFill>
        <p:spPr>
          <a:xfrm>
            <a:off x="5100955" y="5090795"/>
            <a:ext cx="1990725" cy="571500"/>
          </a:xfrm>
          <a:prstGeom prst="rect">
            <a:avLst/>
          </a:prstGeom>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a:bodyPr>
          <a:lstStyle/>
          <a:p>
            <a:r>
              <a:rPr b="1" dirty="0"/>
              <a:t>法则4——IF/ELSE语句</a:t>
            </a:r>
            <a:r>
              <a:rPr lang="zh-CN" b="1" dirty="0"/>
              <a:t>：</a:t>
            </a:r>
            <a:endParaRPr b="1" dirty="0"/>
          </a:p>
          <a:p>
            <a:r>
              <a:rPr lang="zh-CN" dirty="0"/>
              <a:t>对于程序片段：</a:t>
            </a:r>
            <a:endParaRPr lang="zh-CN" dirty="0"/>
          </a:p>
          <a:p>
            <a:endParaRPr lang="zh-CN" dirty="0"/>
          </a:p>
          <a:p>
            <a:endParaRPr lang="zh-CN" dirty="0"/>
          </a:p>
          <a:p>
            <a:endParaRPr lang="zh-CN" dirty="0"/>
          </a:p>
          <a:p>
            <a:r>
              <a:rPr lang="zh-CN" dirty="0"/>
              <a:t>一个if/e</a:t>
            </a:r>
            <a:r>
              <a:rPr lang="en-US" altLang="zh-CN" dirty="0"/>
              <a:t>l</a:t>
            </a:r>
            <a:r>
              <a:rPr lang="zh-CN" dirty="0"/>
              <a:t>se语句的运行时间从不超过判断再加上S1和S2中运行时间长者的总的运行时间。</a:t>
            </a:r>
            <a:endParaRPr lang="zh-CN" dirty="0"/>
          </a:p>
          <a:p>
            <a:endParaRPr lang="zh-CN" dirty="0"/>
          </a:p>
          <a:p>
            <a:r>
              <a:rPr lang="zh-CN" dirty="0"/>
              <a:t>显然在某些情形下这么估计有些过高，但绝不会估计过低。</a:t>
            </a:r>
            <a:endParaRPr lang="zh-CN" dirty="0"/>
          </a:p>
        </p:txBody>
      </p:sp>
      <p:sp>
        <p:nvSpPr>
          <p:cNvPr id="2" name="标题 1"/>
          <p:cNvSpPr>
            <a:spLocks noGrp="1"/>
          </p:cNvSpPr>
          <p:nvPr>
            <p:ph type="title"/>
          </p:nvPr>
        </p:nvSpPr>
        <p:spPr/>
        <p:txBody>
          <a:bodyPr/>
          <a:lstStyle/>
          <a:p>
            <a:r>
              <a:rPr dirty="0"/>
              <a:t>2.</a:t>
            </a:r>
            <a:r>
              <a:rPr lang="en-US" dirty="0"/>
              <a:t>4.2 </a:t>
            </a:r>
            <a:r>
              <a:rPr lang="zh-CN" altLang="en-US" dirty="0"/>
              <a:t>一般法则</a:t>
            </a:r>
            <a:endParaRPr lang="zh-CN" altLang="en-US" dirty="0"/>
          </a:p>
        </p:txBody>
      </p:sp>
      <p:pic>
        <p:nvPicPr>
          <p:cNvPr id="5" name="图片 4"/>
          <p:cNvPicPr>
            <a:picLocks noChangeAspect="1"/>
          </p:cNvPicPr>
          <p:nvPr/>
        </p:nvPicPr>
        <p:blipFill>
          <a:blip r:embed="rId1"/>
          <a:stretch>
            <a:fillRect/>
          </a:stretch>
        </p:blipFill>
        <p:spPr>
          <a:xfrm>
            <a:off x="2664460" y="2560955"/>
            <a:ext cx="1895475" cy="971550"/>
          </a:xfrm>
          <a:prstGeom prst="rect">
            <a:avLst/>
          </a:prstGeom>
        </p:spPr>
      </p:pic>
    </p:spTree>
  </p:cSld>
  <p:clrMapOvr>
    <a:masterClrMapping/>
  </p:clrMapOvr>
</p:sld>
</file>

<file path=ppt/slides/slide6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a:sym typeface="+mn-ea"/>
              </a:rPr>
              <a:t>9.5.1</a:t>
            </a:r>
            <a:r>
              <a:rPr lang="en-US">
                <a:sym typeface="+mn-ea"/>
              </a:rPr>
              <a:t> </a:t>
            </a:r>
            <a:r>
              <a:rPr>
                <a:sym typeface="+mn-ea"/>
              </a:rPr>
              <a:t>Prim算法</a:t>
            </a:r>
            <a:endParaRPr>
              <a:sym typeface="+mn-ea"/>
            </a:endParaRPr>
          </a:p>
        </p:txBody>
      </p:sp>
      <p:sp>
        <p:nvSpPr>
          <p:cNvPr id="6" name="内容占位符 5"/>
          <p:cNvSpPr/>
          <p:nvPr>
            <p:ph idx="1"/>
          </p:nvPr>
        </p:nvSpPr>
        <p:spPr/>
        <p:txBody>
          <a:bodyPr>
            <a:normAutofit lnSpcReduction="20000"/>
          </a:bodyPr>
          <a:p>
            <a:r>
              <a:rPr lang="zh-CN" altLang="en-US"/>
              <a:t>选取</a:t>
            </a:r>
            <a:r>
              <a:rPr lang="en-US" altLang="zh-CN"/>
              <a:t>v</a:t>
            </a:r>
            <a:r>
              <a:rPr lang="en-US" altLang="zh-CN" baseline="-25000"/>
              <a:t>7</a:t>
            </a:r>
            <a:r>
              <a:rPr lang="zh-CN" altLang="en-US"/>
              <a:t>得到图9-54，</a:t>
            </a:r>
            <a:r>
              <a:rPr lang="en-US" altLang="zh-CN"/>
              <a:t>v</a:t>
            </a:r>
            <a:r>
              <a:rPr lang="en-US" altLang="zh-CN" baseline="-25000"/>
              <a:t>7</a:t>
            </a:r>
            <a:r>
              <a:rPr lang="zh-CN" altLang="en-US"/>
              <a:t>的选取迫使v</a:t>
            </a:r>
            <a:r>
              <a:rPr lang="zh-CN" altLang="en-US" baseline="-25000"/>
              <a:t>6</a:t>
            </a:r>
            <a:r>
              <a:rPr lang="zh-CN" altLang="en-US"/>
              <a:t>和</a:t>
            </a:r>
            <a:r>
              <a:rPr lang="en-US" altLang="zh-CN"/>
              <a:t>v</a:t>
            </a:r>
            <a:r>
              <a:rPr lang="en-US" altLang="zh-CN" baseline="-25000"/>
              <a:t>5</a:t>
            </a:r>
            <a:r>
              <a:rPr lang="zh-CN" altLang="en-US"/>
              <a:t>进行调整。然后分别选取v</a:t>
            </a:r>
            <a:r>
              <a:rPr lang="zh-CN" altLang="en-US" baseline="-25000"/>
              <a:t>6</a:t>
            </a:r>
            <a:r>
              <a:rPr lang="zh-CN" altLang="en-US"/>
              <a:t>和v</a:t>
            </a:r>
            <a:r>
              <a:rPr lang="en-US" altLang="zh-CN" baseline="-25000"/>
              <a:t>5</a:t>
            </a:r>
            <a:r>
              <a:rPr lang="zh-CN" altLang="en-US"/>
              <a:t>，算法完成。</a:t>
            </a:r>
            <a:endParaRPr lang="zh-CN" altLang="en-US"/>
          </a:p>
        </p:txBody>
      </p:sp>
      <p:pic>
        <p:nvPicPr>
          <p:cNvPr id="3" name="图片 2"/>
          <p:cNvPicPr>
            <a:picLocks noChangeAspect="1"/>
          </p:cNvPicPr>
          <p:nvPr/>
        </p:nvPicPr>
        <p:blipFill>
          <a:blip r:embed="rId1"/>
          <a:stretch>
            <a:fillRect/>
          </a:stretch>
        </p:blipFill>
        <p:spPr>
          <a:xfrm>
            <a:off x="4700270" y="2520950"/>
            <a:ext cx="2790825" cy="2266950"/>
          </a:xfrm>
          <a:prstGeom prst="rect">
            <a:avLst/>
          </a:prstGeom>
        </p:spPr>
      </p:pic>
      <p:pic>
        <p:nvPicPr>
          <p:cNvPr id="4" name="图片 3"/>
          <p:cNvPicPr>
            <a:picLocks noChangeAspect="1"/>
          </p:cNvPicPr>
          <p:nvPr/>
        </p:nvPicPr>
        <p:blipFill>
          <a:blip r:embed="rId2"/>
          <a:stretch>
            <a:fillRect/>
          </a:stretch>
        </p:blipFill>
        <p:spPr>
          <a:xfrm>
            <a:off x="5276215" y="5207635"/>
            <a:ext cx="1638300" cy="619125"/>
          </a:xfrm>
          <a:prstGeom prst="rect">
            <a:avLst/>
          </a:prstGeom>
        </p:spPr>
      </p:pic>
    </p:spTree>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a:sym typeface="+mn-ea"/>
              </a:rPr>
              <a:t>9.5.1</a:t>
            </a:r>
            <a:r>
              <a:rPr lang="en-US">
                <a:sym typeface="+mn-ea"/>
              </a:rPr>
              <a:t> </a:t>
            </a:r>
            <a:r>
              <a:rPr>
                <a:sym typeface="+mn-ea"/>
              </a:rPr>
              <a:t>Prim算法</a:t>
            </a:r>
            <a:endParaRPr>
              <a:sym typeface="+mn-ea"/>
            </a:endParaRPr>
          </a:p>
        </p:txBody>
      </p:sp>
      <p:sp>
        <p:nvSpPr>
          <p:cNvPr id="6" name="内容占位符 5"/>
          <p:cNvSpPr/>
          <p:nvPr>
            <p:ph idx="1"/>
          </p:nvPr>
        </p:nvSpPr>
        <p:spPr/>
        <p:txBody>
          <a:bodyPr>
            <a:normAutofit lnSpcReduction="20000"/>
          </a:bodyPr>
          <a:p>
            <a:r>
              <a:rPr lang="zh-CN" altLang="en-US"/>
              <a:t>最后的表在图9-55中给出。生成树的边可以从该表中读出：(</a:t>
            </a:r>
            <a:r>
              <a:rPr lang="en-US" altLang="zh-CN"/>
              <a:t>v</a:t>
            </a:r>
            <a:r>
              <a:rPr lang="zh-CN" altLang="en-US" baseline="-25000"/>
              <a:t>2</a:t>
            </a:r>
            <a:r>
              <a:rPr lang="zh-CN" altLang="en-US"/>
              <a:t>，v</a:t>
            </a:r>
            <a:r>
              <a:rPr lang="en-US" altLang="zh-CN" baseline="-25000"/>
              <a:t>1</a:t>
            </a:r>
            <a:r>
              <a:rPr lang="zh-CN" altLang="en-US"/>
              <a:t>)，(v</a:t>
            </a:r>
            <a:r>
              <a:rPr lang="en-US" altLang="zh-CN" baseline="-25000"/>
              <a:t>3</a:t>
            </a:r>
            <a:r>
              <a:rPr lang="zh-CN" altLang="en-US"/>
              <a:t>，</a:t>
            </a:r>
            <a:r>
              <a:rPr lang="en-US" altLang="zh-CN"/>
              <a:t>v</a:t>
            </a:r>
            <a:r>
              <a:rPr lang="en-US" altLang="zh-CN" baseline="-25000"/>
              <a:t>4</a:t>
            </a:r>
            <a:r>
              <a:rPr lang="zh-CN" altLang="en-US"/>
              <a:t>)，(v</a:t>
            </a:r>
            <a:r>
              <a:rPr lang="zh-CN" altLang="en-US" baseline="-25000"/>
              <a:t>4</a:t>
            </a:r>
            <a:r>
              <a:rPr lang="zh-CN" altLang="en-US"/>
              <a:t>，v</a:t>
            </a:r>
            <a:r>
              <a:rPr lang="en-US" altLang="zh-CN" baseline="-25000"/>
              <a:t>1</a:t>
            </a:r>
            <a:r>
              <a:rPr lang="zh-CN" altLang="en-US"/>
              <a:t>)，(v</a:t>
            </a:r>
            <a:r>
              <a:rPr lang="en-US" altLang="zh-CN" baseline="-25000"/>
              <a:t>5</a:t>
            </a:r>
            <a:r>
              <a:rPr lang="zh-CN" altLang="en-US"/>
              <a:t>，</a:t>
            </a:r>
            <a:r>
              <a:rPr lang="en-US" altLang="zh-CN"/>
              <a:t>v</a:t>
            </a:r>
            <a:r>
              <a:rPr lang="en-US" altLang="zh-CN" baseline="-25000"/>
              <a:t>7</a:t>
            </a:r>
            <a:r>
              <a:rPr lang="zh-CN" altLang="en-US"/>
              <a:t>)，</a:t>
            </a:r>
            <a:endParaRPr lang="zh-CN" altLang="en-US"/>
          </a:p>
          <a:p>
            <a:r>
              <a:rPr lang="zh-CN" altLang="en-US"/>
              <a:t>(</a:t>
            </a:r>
            <a:r>
              <a:rPr lang="en-US" altLang="zh-CN"/>
              <a:t>v</a:t>
            </a:r>
            <a:r>
              <a:rPr lang="zh-CN" altLang="en-US" baseline="-25000"/>
              <a:t>6</a:t>
            </a:r>
            <a:r>
              <a:rPr lang="zh-CN" altLang="en-US"/>
              <a:t>，v</a:t>
            </a:r>
            <a:r>
              <a:rPr lang="zh-CN" altLang="en-US" baseline="-25000"/>
              <a:t>7</a:t>
            </a:r>
            <a:r>
              <a:rPr lang="zh-CN" altLang="en-US"/>
              <a:t>)，(v</a:t>
            </a:r>
            <a:r>
              <a:rPr lang="zh-CN" altLang="en-US" baseline="-25000"/>
              <a:t>7</a:t>
            </a:r>
            <a:r>
              <a:rPr lang="zh-CN" altLang="en-US"/>
              <a:t>，v</a:t>
            </a:r>
            <a:r>
              <a:rPr lang="en-US" altLang="zh-CN" baseline="-25000"/>
              <a:t>4</a:t>
            </a:r>
            <a:r>
              <a:rPr lang="zh-CN" altLang="en-US"/>
              <a:t>)。生成树总的值是16。</a:t>
            </a:r>
            <a:endParaRPr lang="zh-CN" altLang="en-US"/>
          </a:p>
        </p:txBody>
      </p:sp>
      <p:pic>
        <p:nvPicPr>
          <p:cNvPr id="5" name="图片 4"/>
          <p:cNvPicPr>
            <a:picLocks noChangeAspect="1"/>
          </p:cNvPicPr>
          <p:nvPr/>
        </p:nvPicPr>
        <p:blipFill>
          <a:blip r:embed="rId1"/>
          <a:stretch>
            <a:fillRect/>
          </a:stretch>
        </p:blipFill>
        <p:spPr>
          <a:xfrm>
            <a:off x="4709795" y="2581910"/>
            <a:ext cx="2771775" cy="2286000"/>
          </a:xfrm>
          <a:prstGeom prst="rect">
            <a:avLst/>
          </a:prstGeom>
        </p:spPr>
      </p:pic>
      <p:pic>
        <p:nvPicPr>
          <p:cNvPr id="7" name="图片 6"/>
          <p:cNvPicPr>
            <a:picLocks noChangeAspect="1"/>
          </p:cNvPicPr>
          <p:nvPr/>
        </p:nvPicPr>
        <p:blipFill>
          <a:blip r:embed="rId2"/>
          <a:stretch>
            <a:fillRect/>
          </a:stretch>
        </p:blipFill>
        <p:spPr>
          <a:xfrm>
            <a:off x="5113655" y="5090160"/>
            <a:ext cx="2190750" cy="571500"/>
          </a:xfrm>
          <a:prstGeom prst="rect">
            <a:avLst/>
          </a:prstGeom>
        </p:spPr>
      </p:pic>
    </p:spTree>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a:sym typeface="+mn-ea"/>
              </a:rPr>
              <a:t>9.5.1</a:t>
            </a:r>
            <a:r>
              <a:rPr lang="en-US">
                <a:sym typeface="+mn-ea"/>
              </a:rPr>
              <a:t> </a:t>
            </a:r>
            <a:r>
              <a:rPr>
                <a:sym typeface="+mn-ea"/>
              </a:rPr>
              <a:t>Prim算法</a:t>
            </a:r>
            <a:endParaRPr>
              <a:sym typeface="+mn-ea"/>
            </a:endParaRPr>
          </a:p>
        </p:txBody>
      </p:sp>
      <p:sp>
        <p:nvSpPr>
          <p:cNvPr id="6" name="内容占位符 5"/>
          <p:cNvSpPr/>
          <p:nvPr>
            <p:ph idx="1"/>
          </p:nvPr>
        </p:nvSpPr>
        <p:spPr/>
        <p:txBody>
          <a:bodyPr>
            <a:normAutofit lnSpcReduction="20000"/>
          </a:bodyPr>
          <a:p>
            <a:r>
              <a:rPr lang="zh-CN" altLang="en-US"/>
              <a:t>该算法整个的实现实际上和Dijkstra算法的实现是一样的，对于Dijkstra算法分析所做的每一件事都可</a:t>
            </a:r>
            <a:endParaRPr lang="zh-CN" altLang="en-US"/>
          </a:p>
          <a:p>
            <a:r>
              <a:rPr lang="zh-CN" altLang="en-US"/>
              <a:t>以用到这里。不过要注意，Prim算法是在无向图上运行的，因此当编写代码的时候要记住把每一条边都</a:t>
            </a:r>
            <a:endParaRPr lang="zh-CN" altLang="en-US"/>
          </a:p>
          <a:p>
            <a:r>
              <a:rPr lang="zh-CN" altLang="en-US"/>
              <a:t>要放到两个邻接表中。不用堆时的运行时间为O(</a:t>
            </a:r>
            <a:r>
              <a:rPr lang="zh-CN" altLang="en-US">
                <a:sym typeface="+mn-ea"/>
              </a:rPr>
              <a:t>|</a:t>
            </a:r>
            <a:r>
              <a:rPr lang="en-US" altLang="zh-CN"/>
              <a:t>V</a:t>
            </a:r>
            <a:r>
              <a:rPr lang="zh-CN" altLang="en-US">
                <a:sym typeface="+mn-ea"/>
              </a:rPr>
              <a:t>|</a:t>
            </a:r>
            <a:r>
              <a:rPr lang="en-US" altLang="zh-CN" baseline="30000">
                <a:sym typeface="+mn-ea"/>
              </a:rPr>
              <a:t>2</a:t>
            </a:r>
            <a:r>
              <a:rPr lang="en-US" altLang="zh-CN">
                <a:sym typeface="+mn-ea"/>
              </a:rPr>
              <a:t>)</a:t>
            </a:r>
            <a:r>
              <a:rPr lang="zh-CN" altLang="en-US">
                <a:sym typeface="+mn-ea"/>
              </a:rPr>
              <a:t>，</a:t>
            </a:r>
            <a:r>
              <a:rPr lang="zh-CN" altLang="en-US"/>
              <a:t>它对于稠密的图来说是最优的。使用二叉堆的</a:t>
            </a:r>
            <a:endParaRPr lang="zh-CN" altLang="en-US"/>
          </a:p>
          <a:p>
            <a:r>
              <a:rPr lang="zh-CN" altLang="en-US"/>
              <a:t>运行时间是O(|E</a:t>
            </a:r>
            <a:r>
              <a:rPr lang="zh-CN" altLang="en-US">
                <a:sym typeface="+mn-ea"/>
              </a:rPr>
              <a:t>|</a:t>
            </a:r>
            <a:r>
              <a:rPr lang="zh-CN" altLang="en-US"/>
              <a:t>log|V|)，对于稀疏的图它是一个好的界。</a:t>
            </a:r>
            <a:endParaRPr lang="zh-CN" altLang="en-US"/>
          </a:p>
        </p:txBody>
      </p:sp>
    </p:spTree>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a:sym typeface="+mn-ea"/>
              </a:rPr>
              <a:t>9.5.2 Kruskal算法</a:t>
            </a:r>
            <a:endParaRPr>
              <a:sym typeface="+mn-ea"/>
            </a:endParaRPr>
          </a:p>
        </p:txBody>
      </p:sp>
      <p:sp>
        <p:nvSpPr>
          <p:cNvPr id="6" name="内容占位符 5"/>
          <p:cNvSpPr/>
          <p:nvPr>
            <p:ph idx="1"/>
          </p:nvPr>
        </p:nvSpPr>
        <p:spPr/>
        <p:txBody>
          <a:bodyPr>
            <a:normAutofit lnSpcReduction="20000"/>
          </a:bodyPr>
          <a:p>
            <a:r>
              <a:rPr lang="zh-CN" altLang="en-US"/>
              <a:t>第二种贪婪策略是</a:t>
            </a:r>
            <a:r>
              <a:rPr lang="zh-CN" altLang="en-US">
                <a:solidFill>
                  <a:srgbClr val="FF0000"/>
                </a:solidFill>
              </a:rPr>
              <a:t>连续地按照最小的权选择边</a:t>
            </a:r>
            <a:r>
              <a:rPr lang="zh-CN" altLang="en-US"/>
              <a:t>，并且当所选的边</a:t>
            </a:r>
            <a:r>
              <a:rPr lang="zh-CN" altLang="en-US">
                <a:solidFill>
                  <a:srgbClr val="FF0000"/>
                </a:solidFill>
              </a:rPr>
              <a:t>不产生圈</a:t>
            </a:r>
            <a:r>
              <a:rPr lang="zh-CN" altLang="en-US"/>
              <a:t>时就把它作为取定的边。该算</a:t>
            </a:r>
            <a:endParaRPr lang="zh-CN" altLang="en-US"/>
          </a:p>
          <a:p>
            <a:r>
              <a:rPr lang="zh-CN" altLang="en-US"/>
              <a:t>法对于前面例子中的图的实现过程如图9-56所示。</a:t>
            </a:r>
            <a:endParaRPr lang="zh-CN" altLang="en-US"/>
          </a:p>
          <a:p>
            <a:endParaRPr lang="zh-CN" altLang="en-US"/>
          </a:p>
          <a:p>
            <a:endParaRPr lang="zh-CN" altLang="en-US"/>
          </a:p>
          <a:p>
            <a:endParaRPr lang="zh-CN" altLang="en-US"/>
          </a:p>
        </p:txBody>
      </p:sp>
      <p:pic>
        <p:nvPicPr>
          <p:cNvPr id="3" name="图片 2"/>
          <p:cNvPicPr>
            <a:picLocks noChangeAspect="1"/>
          </p:cNvPicPr>
          <p:nvPr/>
        </p:nvPicPr>
        <p:blipFill>
          <a:blip r:embed="rId1"/>
          <a:stretch>
            <a:fillRect/>
          </a:stretch>
        </p:blipFill>
        <p:spPr>
          <a:xfrm>
            <a:off x="4733925" y="2689860"/>
            <a:ext cx="2724150" cy="2733675"/>
          </a:xfrm>
          <a:prstGeom prst="rect">
            <a:avLst/>
          </a:prstGeom>
        </p:spPr>
      </p:pic>
      <p:pic>
        <p:nvPicPr>
          <p:cNvPr id="4" name="图片 3"/>
          <p:cNvPicPr>
            <a:picLocks noChangeAspect="1"/>
          </p:cNvPicPr>
          <p:nvPr/>
        </p:nvPicPr>
        <p:blipFill>
          <a:blip r:embed="rId2"/>
          <a:stretch>
            <a:fillRect/>
          </a:stretch>
        </p:blipFill>
        <p:spPr>
          <a:xfrm>
            <a:off x="5196205" y="5732780"/>
            <a:ext cx="1800225" cy="590550"/>
          </a:xfrm>
          <a:prstGeom prst="rect">
            <a:avLst/>
          </a:prstGeom>
        </p:spPr>
      </p:pic>
    </p:spTree>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a:sym typeface="+mn-ea"/>
              </a:rPr>
              <a:t>9.5.2 Kruskal算法</a:t>
            </a:r>
            <a:endParaRPr>
              <a:sym typeface="+mn-ea"/>
            </a:endParaRPr>
          </a:p>
        </p:txBody>
      </p:sp>
      <p:pic>
        <p:nvPicPr>
          <p:cNvPr id="5" name="内容占位符 4"/>
          <p:cNvPicPr>
            <a:picLocks noChangeAspect="1"/>
          </p:cNvPicPr>
          <p:nvPr>
            <p:ph idx="1"/>
          </p:nvPr>
        </p:nvPicPr>
        <p:blipFill>
          <a:blip r:embed="rId1"/>
          <a:stretch>
            <a:fillRect/>
          </a:stretch>
        </p:blipFill>
        <p:spPr>
          <a:xfrm>
            <a:off x="3638550" y="2427605"/>
            <a:ext cx="4914900" cy="2495550"/>
          </a:xfrm>
          <a:prstGeom prst="rect">
            <a:avLst/>
          </a:prstGeom>
        </p:spPr>
      </p:pic>
    </p:spTree>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a:sym typeface="+mn-ea"/>
              </a:rPr>
              <a:t>9.5.2 Kruskal算法</a:t>
            </a:r>
            <a:endParaRPr>
              <a:sym typeface="+mn-ea"/>
            </a:endParaRPr>
          </a:p>
        </p:txBody>
      </p:sp>
      <p:sp>
        <p:nvSpPr>
          <p:cNvPr id="6" name="内容占位符 5"/>
          <p:cNvSpPr/>
          <p:nvPr>
            <p:ph idx="1"/>
          </p:nvPr>
        </p:nvSpPr>
        <p:spPr/>
        <p:txBody>
          <a:bodyPr>
            <a:normAutofit lnSpcReduction="20000"/>
          </a:bodyPr>
          <a:p>
            <a:r>
              <a:rPr lang="zh-CN" altLang="en-US"/>
              <a:t>形式上，</a:t>
            </a:r>
            <a:r>
              <a:rPr lang="zh-CN" altLang="en-US">
                <a:solidFill>
                  <a:srgbClr val="FF0000"/>
                </a:solidFill>
              </a:rPr>
              <a:t>Kruskal算法</a:t>
            </a:r>
            <a:r>
              <a:rPr lang="en-US" altLang="zh-CN"/>
              <a:t>(</a:t>
            </a:r>
            <a:r>
              <a:rPr lang="en-US" altLang="zh-CN">
                <a:solidFill>
                  <a:srgbClr val="FF0000"/>
                </a:solidFill>
              </a:rPr>
              <a:t>克鲁斯卡尔</a:t>
            </a:r>
            <a:r>
              <a:rPr lang="en-US" altLang="zh-CN"/>
              <a:t>算法)</a:t>
            </a:r>
            <a:r>
              <a:rPr lang="zh-CN" altLang="en-US"/>
              <a:t>是在处理一个森林——树的集合。开始的时候，存在</a:t>
            </a:r>
            <a:r>
              <a:rPr lang="zh-CN" altLang="en-US">
                <a:sym typeface="+mn-ea"/>
              </a:rPr>
              <a:t>|</a:t>
            </a:r>
            <a:r>
              <a:rPr lang="zh-CN" altLang="en-US"/>
              <a:t>V</a:t>
            </a:r>
            <a:r>
              <a:rPr lang="zh-CN" altLang="en-US">
                <a:sym typeface="+mn-ea"/>
              </a:rPr>
              <a:t>|</a:t>
            </a:r>
            <a:r>
              <a:rPr lang="zh-CN" altLang="en-US"/>
              <a:t>棵单节</a:t>
            </a:r>
            <a:endParaRPr lang="zh-CN" altLang="en-US"/>
          </a:p>
          <a:p>
            <a:r>
              <a:rPr lang="zh-CN" altLang="en-US"/>
              <a:t>点树，而</a:t>
            </a:r>
            <a:r>
              <a:rPr lang="zh-CN" altLang="en-US">
                <a:solidFill>
                  <a:srgbClr val="FF0000"/>
                </a:solidFill>
              </a:rPr>
              <a:t>添加一边则将两棵树合并成一棵树</a:t>
            </a:r>
            <a:r>
              <a:rPr lang="zh-CN" altLang="en-US"/>
              <a:t>。当算法终止的时候，就只有一棵树了，这棵树就是最小生</a:t>
            </a:r>
            <a:endParaRPr lang="zh-CN" altLang="en-US"/>
          </a:p>
          <a:p>
            <a:r>
              <a:rPr lang="zh-CN" altLang="en-US"/>
              <a:t>成树。图9-57显示边被添加到森林中的顺序。</a:t>
            </a:r>
            <a:endParaRPr lang="zh-CN" altLang="en-US"/>
          </a:p>
          <a:p>
            <a:endParaRPr lang="zh-CN" altLang="en-US"/>
          </a:p>
          <a:p>
            <a:endParaRPr lang="zh-CN" altLang="en-US"/>
          </a:p>
        </p:txBody>
      </p:sp>
    </p:spTree>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a:sym typeface="+mn-ea"/>
              </a:rPr>
              <a:t>9.5.2 Kruskal算法</a:t>
            </a:r>
            <a:endParaRPr>
              <a:sym typeface="+mn-ea"/>
            </a:endParaRPr>
          </a:p>
        </p:txBody>
      </p:sp>
      <p:pic>
        <p:nvPicPr>
          <p:cNvPr id="3" name="内容占位符 2"/>
          <p:cNvPicPr>
            <a:picLocks noChangeAspect="1"/>
          </p:cNvPicPr>
          <p:nvPr>
            <p:ph idx="1"/>
          </p:nvPr>
        </p:nvPicPr>
        <p:blipFill>
          <a:blip r:embed="rId1"/>
          <a:stretch>
            <a:fillRect/>
          </a:stretch>
        </p:blipFill>
        <p:spPr>
          <a:xfrm>
            <a:off x="2433955" y="1811020"/>
            <a:ext cx="7324725" cy="4152900"/>
          </a:xfrm>
          <a:prstGeom prst="rect">
            <a:avLst/>
          </a:prstGeom>
        </p:spPr>
      </p:pic>
      <p:pic>
        <p:nvPicPr>
          <p:cNvPr id="4" name="图片 3"/>
          <p:cNvPicPr>
            <a:picLocks noChangeAspect="1"/>
          </p:cNvPicPr>
          <p:nvPr/>
        </p:nvPicPr>
        <p:blipFill>
          <a:blip r:embed="rId2"/>
          <a:stretch>
            <a:fillRect/>
          </a:stretch>
        </p:blipFill>
        <p:spPr>
          <a:xfrm>
            <a:off x="4156710" y="6083935"/>
            <a:ext cx="3257550" cy="342900"/>
          </a:xfrm>
          <a:prstGeom prst="rect">
            <a:avLst/>
          </a:prstGeom>
        </p:spPr>
      </p:pic>
    </p:spTree>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a:sym typeface="+mn-ea"/>
              </a:rPr>
              <a:t>9.5.2 Kruskal算法</a:t>
            </a:r>
            <a:endParaRPr>
              <a:sym typeface="+mn-ea"/>
            </a:endParaRPr>
          </a:p>
        </p:txBody>
      </p:sp>
      <p:sp>
        <p:nvSpPr>
          <p:cNvPr id="5" name="内容占位符 4"/>
          <p:cNvSpPr/>
          <p:nvPr>
            <p:ph idx="1"/>
          </p:nvPr>
        </p:nvSpPr>
        <p:spPr/>
        <p:txBody>
          <a:bodyPr>
            <a:normAutofit/>
          </a:bodyPr>
          <a:p>
            <a:r>
              <a:rPr lang="zh-CN" altLang="en-US"/>
              <a:t>当添加到森林中的边足够多时算法终止。实际上，算法就是要决定边(u，v)应该</a:t>
            </a:r>
            <a:r>
              <a:rPr lang="zh-CN" altLang="en-US">
                <a:solidFill>
                  <a:srgbClr val="FF0000"/>
                </a:solidFill>
              </a:rPr>
              <a:t>添加还是放弃</a:t>
            </a:r>
            <a:r>
              <a:rPr lang="zh-CN" altLang="en-US"/>
              <a:t>。</a:t>
            </a:r>
            <a:endParaRPr lang="zh-CN" altLang="en-US"/>
          </a:p>
          <a:p>
            <a:endParaRPr lang="zh-CN" altLang="en-US"/>
          </a:p>
          <a:p>
            <a:r>
              <a:rPr lang="zh-CN" altLang="en-US"/>
              <a:t>我们用到的一个恒定的事实是，在算法实施的任一时刻，两个顶点属于同一个集合当且仅当它们在当前</a:t>
            </a:r>
            <a:endParaRPr lang="zh-CN" altLang="en-US"/>
          </a:p>
          <a:p>
            <a:r>
              <a:rPr lang="zh-CN" altLang="en-US"/>
              <a:t>的生成森林(spanning forest)中连通。因此，每个顶点最初是在它自己的集合中。如果u和</a:t>
            </a:r>
            <a:r>
              <a:rPr lang="en-US" altLang="zh-CN"/>
              <a:t>v</a:t>
            </a:r>
            <a:r>
              <a:rPr lang="zh-CN" altLang="en-US"/>
              <a:t>在同一个</a:t>
            </a:r>
            <a:endParaRPr lang="zh-CN" altLang="en-US"/>
          </a:p>
          <a:p>
            <a:r>
              <a:rPr lang="zh-CN" altLang="en-US"/>
              <a:t>集合中，那么连接它们的边就要放弃，因为由于他们已经连通了，因此再添加边(u，v)就会形成一个圈。</a:t>
            </a:r>
            <a:endParaRPr lang="zh-CN" altLang="en-US"/>
          </a:p>
          <a:p>
            <a:r>
              <a:rPr lang="zh-CN" altLang="en-US"/>
              <a:t>如果这两个顶点不在同一个集合中，则将该边加入，并对包含顶点u和</a:t>
            </a:r>
            <a:r>
              <a:rPr lang="en-US" altLang="zh-CN"/>
              <a:t>v</a:t>
            </a:r>
            <a:r>
              <a:rPr lang="zh-CN" altLang="en-US"/>
              <a:t>的这两个集合实施一次合并。容</a:t>
            </a:r>
            <a:endParaRPr lang="zh-CN" altLang="en-US"/>
          </a:p>
          <a:p>
            <a:r>
              <a:rPr lang="zh-CN" altLang="en-US"/>
              <a:t>易看到，这样将保持集合不变性，因为一旦边(u，v)添加到生成森林中，若w连通到u而x连通到v，则x</a:t>
            </a:r>
            <a:endParaRPr lang="zh-CN" altLang="en-US"/>
          </a:p>
          <a:p>
            <a:r>
              <a:rPr lang="zh-CN" altLang="en-US"/>
              <a:t>和w必然是连通的，因此属于相同的集合。</a:t>
            </a:r>
            <a:endParaRPr lang="zh-CN" altLang="en-US"/>
          </a:p>
        </p:txBody>
      </p:sp>
    </p:spTree>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a:sym typeface="+mn-ea"/>
              </a:rPr>
              <a:t>9.5.2 Kruskal算法</a:t>
            </a:r>
            <a:endParaRPr>
              <a:sym typeface="+mn-ea"/>
            </a:endParaRPr>
          </a:p>
        </p:txBody>
      </p:sp>
      <p:sp>
        <p:nvSpPr>
          <p:cNvPr id="5" name="内容占位符 4"/>
          <p:cNvSpPr/>
          <p:nvPr>
            <p:ph idx="1"/>
          </p:nvPr>
        </p:nvSpPr>
        <p:spPr/>
        <p:txBody>
          <a:bodyPr>
            <a:normAutofit/>
          </a:bodyPr>
          <a:p>
            <a:r>
              <a:rPr lang="zh-CN" altLang="en-US"/>
              <a:t>固然，将边排序可便于选取，不过，用线性时间建立一个堆则是更好的想法。此时，DeleteMin将使得</a:t>
            </a:r>
            <a:endParaRPr lang="zh-CN" altLang="en-US"/>
          </a:p>
          <a:p>
            <a:r>
              <a:rPr lang="zh-CN" altLang="en-US"/>
              <a:t>边依序得到测试。典型情况下，在算法终止前只有一小部分边需要测试，尽管测试所有的边的情况也是</a:t>
            </a:r>
            <a:endParaRPr lang="zh-CN" altLang="en-US"/>
          </a:p>
          <a:p>
            <a:r>
              <a:rPr lang="zh-CN" altLang="en-US"/>
              <a:t>有可能的。例如，假设还有一个顶点</a:t>
            </a:r>
            <a:r>
              <a:rPr lang="en-US" altLang="zh-CN"/>
              <a:t>v</a:t>
            </a:r>
            <a:r>
              <a:rPr lang="en-US" altLang="zh-CN" baseline="-25000"/>
              <a:t>8</a:t>
            </a:r>
            <a:r>
              <a:rPr lang="zh-CN" altLang="en-US"/>
              <a:t>以及值为100的边(</a:t>
            </a:r>
            <a:r>
              <a:rPr lang="en-US" altLang="zh-CN"/>
              <a:t>v</a:t>
            </a:r>
            <a:r>
              <a:rPr lang="en-US" altLang="zh-CN" baseline="-25000"/>
              <a:t>5</a:t>
            </a:r>
            <a:r>
              <a:rPr lang="en-US" altLang="zh-CN"/>
              <a:t>,v</a:t>
            </a:r>
            <a:r>
              <a:rPr lang="en-US" altLang="zh-CN" baseline="-25000"/>
              <a:t>8</a:t>
            </a:r>
            <a:r>
              <a:rPr lang="zh-CN" altLang="en-US"/>
              <a:t>)，那么所有的边就会都要考察到。图9-</a:t>
            </a:r>
            <a:endParaRPr lang="zh-CN" altLang="en-US"/>
          </a:p>
          <a:p>
            <a:r>
              <a:rPr lang="zh-CN" altLang="en-US"/>
              <a:t>58中的函数Kruskal可以找出一棵最小生成树。因为一条边由三部分数据组成，所以在某些机器上把优</a:t>
            </a:r>
            <a:endParaRPr lang="zh-CN" altLang="en-US"/>
          </a:p>
          <a:p>
            <a:r>
              <a:rPr lang="zh-CN" altLang="en-US"/>
              <a:t>先队列实现成指向边的指针数组比实现成边的数组更为有效。这种实现的效果在于，为重新排列堆，需</a:t>
            </a:r>
            <a:endParaRPr lang="zh-CN" altLang="en-US"/>
          </a:p>
          <a:p>
            <a:r>
              <a:rPr lang="zh-CN" altLang="en-US"/>
              <a:t>要移动的只有那些指针，而大量的记录则不必移动。</a:t>
            </a:r>
            <a:endParaRPr lang="en-US" altLang="zh-CN"/>
          </a:p>
        </p:txBody>
      </p:sp>
    </p:spTree>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a:sym typeface="+mn-ea"/>
              </a:rPr>
              <a:t>9.5.2 Kruskal算法</a:t>
            </a:r>
            <a:endParaRPr>
              <a:sym typeface="+mn-ea"/>
            </a:endParaRPr>
          </a:p>
        </p:txBody>
      </p:sp>
      <p:pic>
        <p:nvPicPr>
          <p:cNvPr id="3" name="内容占位符 2"/>
          <p:cNvPicPr>
            <a:picLocks noChangeAspect="1"/>
          </p:cNvPicPr>
          <p:nvPr>
            <p:ph idx="1"/>
          </p:nvPr>
        </p:nvPicPr>
        <p:blipFill>
          <a:blip r:embed="rId1"/>
          <a:stretch>
            <a:fillRect/>
          </a:stretch>
        </p:blipFill>
        <p:spPr>
          <a:xfrm>
            <a:off x="3512820" y="1451610"/>
            <a:ext cx="5166995" cy="4731385"/>
          </a:xfrm>
          <a:prstGeom prst="rect">
            <a:avLst/>
          </a:prstGeom>
        </p:spPr>
      </p:pic>
      <p:pic>
        <p:nvPicPr>
          <p:cNvPr id="4" name="图片 3"/>
          <p:cNvPicPr>
            <a:picLocks noChangeAspect="1"/>
          </p:cNvPicPr>
          <p:nvPr/>
        </p:nvPicPr>
        <p:blipFill>
          <a:blip r:embed="rId2"/>
          <a:stretch>
            <a:fillRect/>
          </a:stretch>
        </p:blipFill>
        <p:spPr>
          <a:xfrm>
            <a:off x="4510405" y="6342380"/>
            <a:ext cx="3171825" cy="409575"/>
          </a:xfrm>
          <a:prstGeom prst="rect">
            <a:avLst/>
          </a:prstGeom>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a:bodyPr>
          <a:lstStyle/>
          <a:p>
            <a:r>
              <a:rPr dirty="0"/>
              <a:t>其他的法则都是显然的，但是，分析的基本策略是从内部(或最深层部分)向外展开的。如果有函数调用，</a:t>
            </a:r>
            <a:endParaRPr dirty="0"/>
          </a:p>
          <a:p>
            <a:r>
              <a:rPr dirty="0"/>
              <a:t>那么这些调用要首先分析。如果有递归过程，那么存在几种选择。若递归实际上只是被薄面纱遮住for</a:t>
            </a:r>
            <a:endParaRPr dirty="0"/>
          </a:p>
          <a:p>
            <a:r>
              <a:rPr dirty="0"/>
              <a:t>循环，则分析通常是很简单的。例如，下面的函数实际上就是一个简单的循环，从而其运行时间为</a:t>
            </a:r>
            <a:r>
              <a:rPr b="1" dirty="0">
                <a:solidFill>
                  <a:srgbClr val="FF0000"/>
                </a:solidFill>
              </a:rPr>
              <a:t>O</a:t>
            </a:r>
            <a:r>
              <a:rPr dirty="0">
                <a:solidFill>
                  <a:srgbClr val="FF0000"/>
                </a:solidFill>
              </a:rPr>
              <a:t>(N)</a:t>
            </a:r>
            <a:r>
              <a:rPr dirty="0"/>
              <a:t>：</a:t>
            </a:r>
            <a:endParaRPr dirty="0"/>
          </a:p>
        </p:txBody>
      </p:sp>
      <p:sp>
        <p:nvSpPr>
          <p:cNvPr id="2" name="标题 1"/>
          <p:cNvSpPr>
            <a:spLocks noGrp="1"/>
          </p:cNvSpPr>
          <p:nvPr>
            <p:ph type="title"/>
          </p:nvPr>
        </p:nvSpPr>
        <p:spPr/>
        <p:txBody>
          <a:bodyPr/>
          <a:lstStyle/>
          <a:p>
            <a:r>
              <a:rPr dirty="0"/>
              <a:t>2.</a:t>
            </a:r>
            <a:r>
              <a:rPr lang="en-US" dirty="0"/>
              <a:t>4.2 </a:t>
            </a:r>
            <a:r>
              <a:rPr lang="zh-CN" altLang="en-US" dirty="0"/>
              <a:t>一般法则</a:t>
            </a:r>
            <a:endParaRPr lang="zh-CN" altLang="en-US" dirty="0"/>
          </a:p>
        </p:txBody>
      </p:sp>
      <p:pic>
        <p:nvPicPr>
          <p:cNvPr id="4" name="图片 3"/>
          <p:cNvPicPr>
            <a:picLocks noChangeAspect="1"/>
          </p:cNvPicPr>
          <p:nvPr/>
        </p:nvPicPr>
        <p:blipFill>
          <a:blip r:embed="rId1"/>
          <a:stretch>
            <a:fillRect/>
          </a:stretch>
        </p:blipFill>
        <p:spPr>
          <a:xfrm>
            <a:off x="3506470" y="3474720"/>
            <a:ext cx="4895850" cy="1685925"/>
          </a:xfrm>
          <a:prstGeom prst="rect">
            <a:avLst/>
          </a:prstGeom>
        </p:spPr>
      </p:pic>
    </p:spTree>
  </p:cSld>
  <p:clrMapOvr>
    <a:masterClrMapping/>
  </p:clrMapOvr>
</p:sld>
</file>

<file path=ppt/slides/slide6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a:sym typeface="+mn-ea"/>
              </a:rPr>
              <a:t>9.5.2 Kruskal算法</a:t>
            </a:r>
            <a:endParaRPr>
              <a:sym typeface="+mn-ea"/>
            </a:endParaRPr>
          </a:p>
        </p:txBody>
      </p:sp>
      <p:sp>
        <p:nvSpPr>
          <p:cNvPr id="5" name="内容占位符 4"/>
          <p:cNvSpPr/>
          <p:nvPr>
            <p:ph idx="1"/>
          </p:nvPr>
        </p:nvSpPr>
        <p:spPr/>
        <p:txBody>
          <a:bodyPr/>
          <a:p>
            <a:r>
              <a:rPr lang="zh-CN" altLang="en-US"/>
              <a:t>该算法的最坏情形运行时间为</a:t>
            </a:r>
            <a:r>
              <a:rPr lang="zh-CN" altLang="en-US" b="1"/>
              <a:t>O</a:t>
            </a:r>
            <a:r>
              <a:rPr lang="zh-CN" altLang="en-US"/>
              <a:t>(</a:t>
            </a:r>
            <a:r>
              <a:rPr lang="zh-CN" altLang="en-US">
                <a:sym typeface="+mn-ea"/>
              </a:rPr>
              <a:t>|</a:t>
            </a:r>
            <a:r>
              <a:rPr lang="zh-CN" altLang="en-US"/>
              <a:t>E</a:t>
            </a:r>
            <a:r>
              <a:rPr lang="zh-CN" altLang="en-US">
                <a:sym typeface="+mn-ea"/>
              </a:rPr>
              <a:t>|</a:t>
            </a:r>
            <a:r>
              <a:rPr lang="zh-CN" altLang="en-US"/>
              <a:t>log|E</a:t>
            </a:r>
            <a:r>
              <a:rPr lang="zh-CN" altLang="en-US">
                <a:sym typeface="+mn-ea"/>
              </a:rPr>
              <a:t>|</a:t>
            </a:r>
            <a:r>
              <a:rPr lang="zh-CN" altLang="en-US"/>
              <a:t>)，它受堆操作控制。注意，由于|E|=</a:t>
            </a:r>
            <a:r>
              <a:rPr lang="zh-CN" altLang="en-US" b="1"/>
              <a:t>O</a:t>
            </a:r>
            <a:r>
              <a:rPr lang="zh-CN" altLang="en-US"/>
              <a:t>(</a:t>
            </a:r>
            <a:r>
              <a:rPr lang="zh-CN" altLang="en-US">
                <a:sym typeface="+mn-ea"/>
              </a:rPr>
              <a:t>|</a:t>
            </a:r>
            <a:r>
              <a:rPr lang="zh-CN" altLang="en-US"/>
              <a:t>V|²)，因此这个运</a:t>
            </a:r>
            <a:endParaRPr lang="zh-CN" altLang="en-US"/>
          </a:p>
          <a:p>
            <a:r>
              <a:rPr lang="zh-CN" altLang="en-US"/>
              <a:t>行时间实际上是</a:t>
            </a:r>
            <a:r>
              <a:rPr lang="zh-CN" altLang="en-US" b="1"/>
              <a:t>O</a:t>
            </a:r>
            <a:r>
              <a:rPr lang="zh-CN" altLang="en-US"/>
              <a:t>(|E</a:t>
            </a:r>
            <a:r>
              <a:rPr lang="zh-CN" altLang="en-US">
                <a:sym typeface="+mn-ea"/>
              </a:rPr>
              <a:t>|</a:t>
            </a:r>
            <a:r>
              <a:rPr lang="zh-CN" altLang="en-US"/>
              <a:t>log|V</a:t>
            </a:r>
            <a:r>
              <a:rPr lang="zh-CN" altLang="en-US">
                <a:sym typeface="+mn-ea"/>
              </a:rPr>
              <a:t>|</a:t>
            </a:r>
            <a:r>
              <a:rPr lang="zh-CN" altLang="en-US"/>
              <a:t>)。在实践中，该算法要比这个时间界指示的时间快得多。</a:t>
            </a:r>
            <a:endParaRPr lang="zh-CN" altLang="en-US"/>
          </a:p>
        </p:txBody>
      </p:sp>
    </p:spTree>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a:sym typeface="+mn-ea"/>
              </a:rPr>
              <a:t>9.6 深度优先搜索的应用</a:t>
            </a:r>
            <a:endParaRPr>
              <a:sym typeface="+mn-ea"/>
            </a:endParaRPr>
          </a:p>
        </p:txBody>
      </p:sp>
      <p:sp>
        <p:nvSpPr>
          <p:cNvPr id="5" name="内容占位符 4"/>
          <p:cNvSpPr/>
          <p:nvPr>
            <p:ph idx="1"/>
          </p:nvPr>
        </p:nvSpPr>
        <p:spPr/>
        <p:txBody>
          <a:bodyPr>
            <a:normAutofit/>
          </a:bodyPr>
          <a:p>
            <a:r>
              <a:rPr lang="zh-CN" altLang="en-US">
                <a:solidFill>
                  <a:srgbClr val="FF0000"/>
                </a:solidFill>
              </a:rPr>
              <a:t>深度优先搜索</a:t>
            </a:r>
            <a:r>
              <a:rPr lang="zh-CN" altLang="en-US"/>
              <a:t>(depth-first search)是对先序遍历(preorder traversal)的推广。我们从某个顶点v开</a:t>
            </a:r>
            <a:endParaRPr lang="zh-CN" altLang="en-US"/>
          </a:p>
          <a:p>
            <a:r>
              <a:rPr lang="zh-CN" altLang="en-US"/>
              <a:t>始处理</a:t>
            </a:r>
            <a:r>
              <a:rPr lang="en-US" altLang="zh-CN"/>
              <a:t>v</a:t>
            </a:r>
            <a:r>
              <a:rPr lang="zh-CN" altLang="en-US"/>
              <a:t>，然后递归地遍历所有与v邻接的顶点。如果这种过程是对一棵树进行，那么，由于</a:t>
            </a:r>
            <a:endParaRPr lang="zh-CN" altLang="en-US"/>
          </a:p>
          <a:p>
            <a:r>
              <a:rPr lang="zh-CN" altLang="en-US"/>
              <a:t>|E</a:t>
            </a:r>
            <a:r>
              <a:rPr lang="zh-CN" altLang="en-US">
                <a:sym typeface="+mn-ea"/>
              </a:rPr>
              <a:t>|</a:t>
            </a:r>
            <a:r>
              <a:rPr lang="zh-CN" altLang="en-US"/>
              <a:t>=</a:t>
            </a:r>
            <a:r>
              <a:rPr lang="zh-CN" altLang="en-US">
                <a:latin typeface="宋体" panose="02010600030101010101" pitchFamily="2" charset="-122"/>
                <a:ea typeface="宋体" panose="02010600030101010101" pitchFamily="2" charset="-122"/>
              </a:rPr>
              <a:t>Θ</a:t>
            </a:r>
            <a:r>
              <a:rPr lang="zh-CN" altLang="en-US"/>
              <a:t>(</a:t>
            </a:r>
            <a:r>
              <a:rPr lang="zh-CN" altLang="en-US">
                <a:sym typeface="+mn-ea"/>
              </a:rPr>
              <a:t>|</a:t>
            </a:r>
            <a:r>
              <a:rPr lang="zh-CN" altLang="en-US"/>
              <a:t>V|)，因此该树的所有的顶点在总时间</a:t>
            </a:r>
            <a:r>
              <a:rPr lang="zh-CN" altLang="en-US" b="1"/>
              <a:t>O</a:t>
            </a:r>
            <a:r>
              <a:rPr lang="zh-CN" altLang="en-US"/>
              <a:t>(|E|)内都将被系统地访问到。如果我们对任意的图行</a:t>
            </a:r>
            <a:endParaRPr lang="zh-CN" altLang="en-US"/>
          </a:p>
          <a:p>
            <a:r>
              <a:rPr lang="zh-CN" altLang="en-US"/>
              <a:t>使该过程，为了避免圈我们需要小心仔细。为此，当我们访问一个顶点</a:t>
            </a:r>
            <a:r>
              <a:rPr lang="en-US" altLang="zh-CN"/>
              <a:t>v</a:t>
            </a:r>
            <a:r>
              <a:rPr lang="zh-CN" altLang="en-US"/>
              <a:t>的时候，由于我们当时已经到</a:t>
            </a:r>
            <a:endParaRPr lang="zh-CN" altLang="en-US"/>
          </a:p>
          <a:p>
            <a:r>
              <a:rPr lang="zh-CN" altLang="en-US"/>
              <a:t>了该点处，因此可以标记该点是访问过的，并且对于尚未被标记的所有邻接顶点递归调用深度优先搜索。</a:t>
            </a:r>
            <a:endParaRPr lang="zh-CN" altLang="en-US"/>
          </a:p>
          <a:p>
            <a:r>
              <a:rPr lang="zh-CN" altLang="en-US"/>
              <a:t>我们假设，对于无向图，每条边(</a:t>
            </a:r>
            <a:r>
              <a:rPr lang="en-US" altLang="zh-CN"/>
              <a:t>v</a:t>
            </a:r>
            <a:r>
              <a:rPr lang="zh-CN" altLang="en-US"/>
              <a:t>，w)在邻接表中出现两次：一次是(</a:t>
            </a:r>
            <a:r>
              <a:rPr lang="en-US" altLang="zh-CN"/>
              <a:t>v</a:t>
            </a:r>
            <a:r>
              <a:rPr lang="zh-CN" altLang="en-US"/>
              <a:t>，w)，另一次是(w，v)。图9-59</a:t>
            </a:r>
            <a:endParaRPr lang="zh-CN" altLang="en-US"/>
          </a:p>
          <a:p>
            <a:r>
              <a:rPr lang="zh-CN" altLang="en-US"/>
              <a:t>中的函数执行一次深度优先搜索(此外绝对什么也不做)，从而是一个通用风格的模板。</a:t>
            </a:r>
            <a:endParaRPr lang="zh-CN" altLang="en-US"/>
          </a:p>
        </p:txBody>
      </p:sp>
      <p:pic>
        <p:nvPicPr>
          <p:cNvPr id="3" name="图片 2"/>
          <p:cNvPicPr>
            <a:picLocks noChangeAspect="1"/>
          </p:cNvPicPr>
          <p:nvPr/>
        </p:nvPicPr>
        <p:blipFill>
          <a:blip r:embed="rId1"/>
          <a:stretch>
            <a:fillRect/>
          </a:stretch>
        </p:blipFill>
        <p:spPr>
          <a:xfrm>
            <a:off x="4290695" y="4447540"/>
            <a:ext cx="3609975" cy="1743075"/>
          </a:xfrm>
          <a:prstGeom prst="rect">
            <a:avLst/>
          </a:prstGeom>
        </p:spPr>
      </p:pic>
      <p:pic>
        <p:nvPicPr>
          <p:cNvPr id="4" name="图片 3"/>
          <p:cNvPicPr>
            <a:picLocks noChangeAspect="1"/>
          </p:cNvPicPr>
          <p:nvPr/>
        </p:nvPicPr>
        <p:blipFill>
          <a:blip r:embed="rId2"/>
          <a:stretch>
            <a:fillRect/>
          </a:stretch>
        </p:blipFill>
        <p:spPr>
          <a:xfrm>
            <a:off x="4824095" y="6366510"/>
            <a:ext cx="2543175" cy="390525"/>
          </a:xfrm>
          <a:prstGeom prst="rect">
            <a:avLst/>
          </a:prstGeom>
        </p:spPr>
      </p:pic>
    </p:spTree>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a:sym typeface="+mn-ea"/>
              </a:rPr>
              <a:t>9.6 深度优先搜索的应用</a:t>
            </a:r>
            <a:endParaRPr>
              <a:sym typeface="+mn-ea"/>
            </a:endParaRPr>
          </a:p>
        </p:txBody>
      </p:sp>
      <p:sp>
        <p:nvSpPr>
          <p:cNvPr id="5" name="内容占位符 4"/>
          <p:cNvSpPr/>
          <p:nvPr>
            <p:ph idx="1"/>
          </p:nvPr>
        </p:nvSpPr>
        <p:spPr/>
        <p:txBody>
          <a:bodyPr>
            <a:normAutofit/>
          </a:bodyPr>
          <a:p>
            <a:r>
              <a:rPr lang="zh-CN" altLang="en-US"/>
              <a:t>(全局)布尔型数组Visited[]初始化成false。通过</a:t>
            </a:r>
            <a:r>
              <a:rPr lang="zh-CN" altLang="en-US">
                <a:solidFill>
                  <a:srgbClr val="FF0000"/>
                </a:solidFill>
              </a:rPr>
              <a:t>只对那些尚未被访问的节点递归调用该函数</a:t>
            </a:r>
            <a:r>
              <a:rPr lang="zh-CN" altLang="en-US"/>
              <a:t>，我们保</a:t>
            </a:r>
            <a:endParaRPr lang="zh-CN" altLang="en-US"/>
          </a:p>
          <a:p>
            <a:r>
              <a:rPr lang="zh-CN" altLang="en-US"/>
              <a:t>证不会陷入无限的循环。如果图是无向的且不连通，或是有向的但非强连通的，这种方法可能会访问不</a:t>
            </a:r>
            <a:endParaRPr lang="zh-CN" altLang="en-US"/>
          </a:p>
          <a:p>
            <a:r>
              <a:rPr lang="zh-CN" altLang="en-US"/>
              <a:t>到某些节点。此时，我们搜索一个未被标记的节点，然后应用深度优先遍历，并继续这个过程直到不存</a:t>
            </a:r>
            <a:endParaRPr lang="zh-CN" altLang="en-US"/>
          </a:p>
          <a:p>
            <a:r>
              <a:rPr lang="zh-CN" altLang="en-US"/>
              <a:t>在未标记的节点为止。因为该方法保证每一条边只访问一次，所以只要使用邻接表，则执行遍历的总时</a:t>
            </a:r>
            <a:endParaRPr lang="zh-CN" altLang="en-US"/>
          </a:p>
          <a:p>
            <a:r>
              <a:rPr lang="zh-CN" altLang="en-US"/>
              <a:t>间就是</a:t>
            </a:r>
            <a:r>
              <a:rPr lang="zh-CN" altLang="en-US" b="1"/>
              <a:t>O</a:t>
            </a:r>
            <a:r>
              <a:rPr lang="zh-CN" altLang="en-US"/>
              <a:t>(|E|+|V</a:t>
            </a:r>
            <a:r>
              <a:rPr lang="zh-CN" altLang="en-US">
                <a:sym typeface="+mn-ea"/>
              </a:rPr>
              <a:t>|</a:t>
            </a:r>
            <a:r>
              <a:rPr lang="zh-CN" altLang="en-US"/>
              <a:t>)。</a:t>
            </a:r>
            <a:endParaRPr lang="zh-CN" altLang="en-US"/>
          </a:p>
        </p:txBody>
      </p:sp>
    </p:spTree>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a:sym typeface="+mn-ea"/>
              </a:rPr>
              <a:t>9.6.1 无向图</a:t>
            </a:r>
            <a:endParaRPr>
              <a:sym typeface="+mn-ea"/>
            </a:endParaRPr>
          </a:p>
        </p:txBody>
      </p:sp>
      <p:sp>
        <p:nvSpPr>
          <p:cNvPr id="5" name="内容占位符 4"/>
          <p:cNvSpPr/>
          <p:nvPr>
            <p:ph idx="1"/>
          </p:nvPr>
        </p:nvSpPr>
        <p:spPr/>
        <p:txBody>
          <a:bodyPr>
            <a:normAutofit lnSpcReduction="10000"/>
          </a:bodyPr>
          <a:p>
            <a:r>
              <a:rPr lang="zh-CN" altLang="en-US"/>
              <a:t>无向图是连通的，当且仅当从任一节点开始的深度优先搜索访问到每一个节点。因为这项测试应用起来</a:t>
            </a:r>
            <a:endParaRPr lang="zh-CN" altLang="en-US"/>
          </a:p>
          <a:p>
            <a:r>
              <a:rPr lang="zh-CN" altLang="en-US"/>
              <a:t>非常容易，所以我们将假设我们处理的图</a:t>
            </a:r>
            <a:r>
              <a:rPr lang="zh-CN" altLang="en-US">
                <a:solidFill>
                  <a:srgbClr val="FF0000"/>
                </a:solidFill>
              </a:rPr>
              <a:t>都是连通的</a:t>
            </a:r>
            <a:r>
              <a:rPr lang="zh-CN" altLang="en-US"/>
              <a:t>。如果它们不连通，那么我们可以找出所有的连通</a:t>
            </a:r>
            <a:endParaRPr lang="zh-CN" altLang="en-US"/>
          </a:p>
          <a:p>
            <a:r>
              <a:rPr lang="zh-CN" altLang="en-US"/>
              <a:t>分支并将我们的算法依次应用于每个分支。</a:t>
            </a:r>
            <a:endParaRPr lang="zh-CN" altLang="en-US"/>
          </a:p>
          <a:p>
            <a:endParaRPr lang="zh-CN" altLang="en-US"/>
          </a:p>
          <a:p>
            <a:endParaRPr lang="zh-CN" altLang="en-US"/>
          </a:p>
        </p:txBody>
      </p:sp>
    </p:spTree>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a:sym typeface="+mn-ea"/>
              </a:rPr>
              <a:t>9.6.1 无向图</a:t>
            </a:r>
            <a:endParaRPr>
              <a:sym typeface="+mn-ea"/>
            </a:endParaRPr>
          </a:p>
        </p:txBody>
      </p:sp>
      <p:sp>
        <p:nvSpPr>
          <p:cNvPr id="5" name="内容占位符 4"/>
          <p:cNvSpPr/>
          <p:nvPr>
            <p:ph idx="1"/>
          </p:nvPr>
        </p:nvSpPr>
        <p:spPr/>
        <p:txBody>
          <a:bodyPr>
            <a:normAutofit lnSpcReduction="10000"/>
          </a:bodyPr>
          <a:p>
            <a:r>
              <a:rPr lang="zh-CN" altLang="en-US"/>
              <a:t>作为深度优先搜索的一个例子，设在图9-60的图中我们从A点开始。此时，标记A为访问过的并递归调用</a:t>
            </a:r>
            <a:endParaRPr lang="zh-CN" altLang="en-US"/>
          </a:p>
          <a:p>
            <a:r>
              <a:rPr lang="zh-CN" altLang="en-US"/>
              <a:t>Dfs(B)。Dfs(B)标记B为访问过的并递归调用Dfs(C)。Dfs(C)标记C为访问过的并递归调用Dfs(D)。</a:t>
            </a:r>
            <a:endParaRPr lang="zh-CN" altLang="en-US"/>
          </a:p>
          <a:p>
            <a:r>
              <a:rPr lang="zh-CN" altLang="en-US"/>
              <a:t>Dfs(D)遇到A和B，但是这两个节点都已经被访问过了，因此没有递归调用可以进行。Dfs(D)也看到C是</a:t>
            </a:r>
            <a:endParaRPr lang="zh-CN" altLang="en-US"/>
          </a:p>
          <a:p>
            <a:r>
              <a:rPr lang="zh-CN" altLang="en-US"/>
              <a:t>邻接的顶点，但C也访问过了，因此在这里也没有递归调用进行，于是Dfs(D)返回到Dfs(C)。Dfs(C)看</a:t>
            </a:r>
            <a:endParaRPr lang="zh-CN" altLang="en-US"/>
          </a:p>
          <a:p>
            <a:r>
              <a:rPr lang="zh-CN" altLang="en-US"/>
              <a:t>到</a:t>
            </a:r>
            <a:r>
              <a:rPr lang="en-US" altLang="zh-CN"/>
              <a:t>B</a:t>
            </a:r>
            <a:r>
              <a:rPr lang="zh-CN" altLang="en-US"/>
              <a:t>是邻接点，忽略它，并发现以前没看见的顶点E也是邻接点，因此调用Dfs(E)。Dfs(E)将E作标记， </a:t>
            </a:r>
            <a:endParaRPr lang="zh-CN" altLang="en-US"/>
          </a:p>
          <a:p>
            <a:r>
              <a:rPr lang="zh-CN" altLang="en-US"/>
              <a:t>忽略A和C，并返回到Dfs(C)。Dfs(C)返回到Dfs(B)。Dfs(B)忽略A和D并返回。Dfs(A)忽略D和E且返回。</a:t>
            </a:r>
            <a:endParaRPr lang="zh-CN" altLang="en-US"/>
          </a:p>
          <a:p>
            <a:r>
              <a:rPr lang="zh-CN" altLang="en-US"/>
              <a:t>(我们实际上已经接触每条边两次，一次是作为边(v，w)，再一次是作为边(w，v)，但这实际上是每个</a:t>
            </a:r>
            <a:endParaRPr lang="zh-CN" altLang="en-US"/>
          </a:p>
          <a:p>
            <a:r>
              <a:rPr lang="zh-CN" altLang="en-US"/>
              <a:t>邻接表项接触一次。)</a:t>
            </a:r>
            <a:endParaRPr lang="zh-CN" altLang="en-US"/>
          </a:p>
        </p:txBody>
      </p:sp>
      <p:pic>
        <p:nvPicPr>
          <p:cNvPr id="3" name="图片 2"/>
          <p:cNvPicPr>
            <a:picLocks noChangeAspect="1"/>
          </p:cNvPicPr>
          <p:nvPr/>
        </p:nvPicPr>
        <p:blipFill>
          <a:blip r:embed="rId1"/>
          <a:stretch>
            <a:fillRect/>
          </a:stretch>
        </p:blipFill>
        <p:spPr>
          <a:xfrm>
            <a:off x="3869690" y="4312920"/>
            <a:ext cx="4057015" cy="2204085"/>
          </a:xfrm>
          <a:prstGeom prst="rect">
            <a:avLst/>
          </a:prstGeom>
        </p:spPr>
      </p:pic>
      <p:pic>
        <p:nvPicPr>
          <p:cNvPr id="4" name="图片 3"/>
          <p:cNvPicPr>
            <a:picLocks noChangeAspect="1"/>
          </p:cNvPicPr>
          <p:nvPr/>
        </p:nvPicPr>
        <p:blipFill>
          <a:blip r:embed="rId2"/>
          <a:stretch>
            <a:fillRect/>
          </a:stretch>
        </p:blipFill>
        <p:spPr>
          <a:xfrm>
            <a:off x="4909820" y="6505575"/>
            <a:ext cx="1781175" cy="352425"/>
          </a:xfrm>
          <a:prstGeom prst="rect">
            <a:avLst/>
          </a:prstGeom>
        </p:spPr>
      </p:pic>
    </p:spTree>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a:sym typeface="+mn-ea"/>
              </a:rPr>
              <a:t>9.6.1 无向图</a:t>
            </a:r>
            <a:endParaRPr>
              <a:sym typeface="+mn-ea"/>
            </a:endParaRPr>
          </a:p>
        </p:txBody>
      </p:sp>
      <p:sp>
        <p:nvSpPr>
          <p:cNvPr id="5" name="内容占位符 4"/>
          <p:cNvSpPr/>
          <p:nvPr>
            <p:ph idx="1"/>
          </p:nvPr>
        </p:nvSpPr>
        <p:spPr/>
        <p:txBody>
          <a:bodyPr>
            <a:normAutofit lnSpcReduction="10000"/>
          </a:bodyPr>
          <a:p>
            <a:r>
              <a:rPr lang="zh-CN" altLang="en-US"/>
              <a:t>我们以图形来描述</a:t>
            </a:r>
            <a:r>
              <a:rPr lang="zh-CN" altLang="en-US">
                <a:solidFill>
                  <a:srgbClr val="FF0000"/>
                </a:solidFill>
              </a:rPr>
              <a:t>深度优先生成树</a:t>
            </a:r>
            <a:r>
              <a:rPr lang="zh-CN" altLang="en-US"/>
              <a:t>(depth-first spanning tree)的步骤。该树的根是A，是第一个被访</a:t>
            </a:r>
            <a:endParaRPr lang="zh-CN" altLang="en-US"/>
          </a:p>
          <a:p>
            <a:r>
              <a:rPr lang="zh-CN" altLang="en-US"/>
              <a:t>问到的顶点。图中的每一条边(</a:t>
            </a:r>
            <a:r>
              <a:rPr lang="en-US" altLang="zh-CN"/>
              <a:t>v</a:t>
            </a:r>
            <a:r>
              <a:rPr lang="zh-CN" altLang="en-US"/>
              <a:t>，w)都出现在树上。如果当我们处理(v，w)时发现w是未被标记的，或</a:t>
            </a:r>
            <a:endParaRPr lang="zh-CN" altLang="en-US"/>
          </a:p>
          <a:p>
            <a:r>
              <a:rPr lang="zh-CN" altLang="en-US"/>
              <a:t>当我们处理(w，v)时发现</a:t>
            </a:r>
            <a:r>
              <a:rPr lang="en-US" altLang="zh-CN"/>
              <a:t>v</a:t>
            </a:r>
            <a:r>
              <a:rPr lang="zh-CN" altLang="en-US"/>
              <a:t>是未标记的，那么我们就用树的一条边表示它。如果当我们处理(</a:t>
            </a:r>
            <a:r>
              <a:rPr lang="en-US" altLang="zh-CN"/>
              <a:t>v</a:t>
            </a:r>
            <a:r>
              <a:rPr lang="zh-CN" altLang="en-US"/>
              <a:t>，w)时发</a:t>
            </a:r>
            <a:endParaRPr lang="zh-CN" altLang="en-US"/>
          </a:p>
          <a:p>
            <a:r>
              <a:rPr lang="zh-CN" altLang="en-US"/>
              <a:t>现w已被标记，并且当我们处理(w，v)时发现</a:t>
            </a:r>
            <a:r>
              <a:rPr lang="en-US" altLang="zh-CN"/>
              <a:t>v</a:t>
            </a:r>
            <a:r>
              <a:rPr lang="zh-CN" altLang="en-US"/>
              <a:t>也已有标记，那么我们就画一条虚线，并称之为</a:t>
            </a:r>
            <a:r>
              <a:rPr lang="zh-CN" altLang="en-US">
                <a:solidFill>
                  <a:srgbClr val="FF0000"/>
                </a:solidFill>
              </a:rPr>
              <a:t>背向边</a:t>
            </a:r>
            <a:endParaRPr lang="zh-CN" altLang="en-US"/>
          </a:p>
          <a:p>
            <a:r>
              <a:rPr lang="zh-CN" altLang="en-US"/>
              <a:t>(back edge)，表示这条“边”实际上不是树的一部分。图9-60中的图的深度优先搜索在图9-61中表出。</a:t>
            </a:r>
            <a:endParaRPr lang="zh-CN" altLang="en-US"/>
          </a:p>
        </p:txBody>
      </p:sp>
    </p:spTree>
  </p:cSld>
  <p:clrMapOvr>
    <a:masterClrMapping/>
  </p:clrMapOvr>
</p:sld>
</file>

<file path=ppt/slides/slide6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a:sym typeface="+mn-ea"/>
              </a:rPr>
              <a:t>9.6.1 无向图</a:t>
            </a:r>
            <a:endParaRPr>
              <a:sym typeface="+mn-ea"/>
            </a:endParaRPr>
          </a:p>
        </p:txBody>
      </p:sp>
      <p:pic>
        <p:nvPicPr>
          <p:cNvPr id="3" name="内容占位符 2"/>
          <p:cNvPicPr>
            <a:picLocks noChangeAspect="1"/>
          </p:cNvPicPr>
          <p:nvPr>
            <p:ph idx="1"/>
          </p:nvPr>
        </p:nvPicPr>
        <p:blipFill>
          <a:blip r:embed="rId1"/>
          <a:stretch>
            <a:fillRect/>
          </a:stretch>
        </p:blipFill>
        <p:spPr>
          <a:xfrm>
            <a:off x="2883535" y="1896745"/>
            <a:ext cx="5928995" cy="3474085"/>
          </a:xfrm>
          <a:prstGeom prst="rect">
            <a:avLst/>
          </a:prstGeom>
        </p:spPr>
      </p:pic>
      <p:pic>
        <p:nvPicPr>
          <p:cNvPr id="4" name="图片 3"/>
          <p:cNvPicPr>
            <a:picLocks noChangeAspect="1"/>
          </p:cNvPicPr>
          <p:nvPr/>
        </p:nvPicPr>
        <p:blipFill>
          <a:blip r:embed="rId2"/>
          <a:stretch>
            <a:fillRect/>
          </a:stretch>
        </p:blipFill>
        <p:spPr>
          <a:xfrm>
            <a:off x="4348480" y="5792470"/>
            <a:ext cx="2647950" cy="352425"/>
          </a:xfrm>
          <a:prstGeom prst="rect">
            <a:avLst/>
          </a:prstGeom>
        </p:spPr>
      </p:pic>
    </p:spTree>
  </p:cSld>
  <p:clrMapOvr>
    <a:masterClrMapping/>
  </p:clrMapOvr>
</p:sld>
</file>

<file path=ppt/slides/slide6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a:sym typeface="+mn-ea"/>
              </a:rPr>
              <a:t>9.6.1 无向图</a:t>
            </a:r>
            <a:endParaRPr>
              <a:sym typeface="+mn-ea"/>
            </a:endParaRPr>
          </a:p>
        </p:txBody>
      </p:sp>
      <p:sp>
        <p:nvSpPr>
          <p:cNvPr id="6" name="内容占位符 5"/>
          <p:cNvSpPr/>
          <p:nvPr>
            <p:ph idx="1"/>
          </p:nvPr>
        </p:nvSpPr>
        <p:spPr/>
        <p:txBody>
          <a:bodyPr/>
          <a:p>
            <a:r>
              <a:rPr lang="zh-CN" altLang="en-US"/>
              <a:t>树将模拟我们执行的遍历。只使用树的边对该树的先序编号告诉我们这些顶点被标记的顺序。如果图不</a:t>
            </a:r>
            <a:endParaRPr lang="zh-CN" altLang="en-US"/>
          </a:p>
          <a:p>
            <a:r>
              <a:rPr lang="zh-CN" altLang="en-US"/>
              <a:t>是连通的，那么处理所有的节点(和边)则需要多次调用Dfs，每次都生成一棵树，整个集合就是</a:t>
            </a:r>
            <a:r>
              <a:rPr lang="zh-CN" altLang="en-US">
                <a:solidFill>
                  <a:srgbClr val="FF0000"/>
                </a:solidFill>
              </a:rPr>
              <a:t>深度优</a:t>
            </a:r>
            <a:endParaRPr lang="zh-CN" altLang="en-US">
              <a:solidFill>
                <a:srgbClr val="FF0000"/>
              </a:solidFill>
            </a:endParaRPr>
          </a:p>
          <a:p>
            <a:r>
              <a:rPr lang="zh-CN" altLang="en-US">
                <a:solidFill>
                  <a:srgbClr val="FF0000"/>
                </a:solidFill>
              </a:rPr>
              <a:t>先生成森林</a:t>
            </a:r>
            <a:r>
              <a:rPr lang="zh-CN" altLang="en-US"/>
              <a:t>(depth-first spanning forest) 。</a:t>
            </a:r>
            <a:endParaRPr lang="zh-CN" altLang="en-US"/>
          </a:p>
        </p:txBody>
      </p:sp>
    </p:spTree>
  </p:cSld>
  <p:clrMapOvr>
    <a:masterClrMapping/>
  </p:clrMapOvr>
</p:sld>
</file>

<file path=ppt/slides/slide6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a:sym typeface="+mn-ea"/>
              </a:rPr>
              <a:t>9.6.2 双连通性</a:t>
            </a:r>
            <a:endParaRPr>
              <a:sym typeface="+mn-ea"/>
            </a:endParaRPr>
          </a:p>
        </p:txBody>
      </p:sp>
      <p:sp>
        <p:nvSpPr>
          <p:cNvPr id="6" name="内容占位符 5"/>
          <p:cNvSpPr/>
          <p:nvPr>
            <p:ph idx="1"/>
          </p:nvPr>
        </p:nvSpPr>
        <p:spPr/>
        <p:txBody>
          <a:bodyPr/>
          <a:p>
            <a:r>
              <a:rPr lang="zh-CN" altLang="en-US"/>
              <a:t>如果一个连通的无向图中的</a:t>
            </a:r>
            <a:r>
              <a:rPr lang="zh-CN" altLang="en-US">
                <a:solidFill>
                  <a:srgbClr val="FF0000"/>
                </a:solidFill>
              </a:rPr>
              <a:t>任一顶点删除</a:t>
            </a:r>
            <a:r>
              <a:rPr lang="zh-CN" altLang="en-US"/>
              <a:t>之后，剩下的图仍然连通，那么这样的无向连通图就称为是</a:t>
            </a:r>
            <a:r>
              <a:rPr lang="zh-CN" altLang="en-US">
                <a:solidFill>
                  <a:srgbClr val="FF0000"/>
                </a:solidFill>
              </a:rPr>
              <a:t>双</a:t>
            </a:r>
            <a:endParaRPr lang="zh-CN" altLang="en-US">
              <a:solidFill>
                <a:srgbClr val="FF0000"/>
              </a:solidFill>
            </a:endParaRPr>
          </a:p>
          <a:p>
            <a:r>
              <a:rPr lang="zh-CN" altLang="en-US">
                <a:solidFill>
                  <a:srgbClr val="FF0000"/>
                </a:solidFill>
              </a:rPr>
              <a:t>连通的</a:t>
            </a:r>
            <a:r>
              <a:rPr lang="zh-CN" altLang="en-US"/>
              <a:t>(biconnected)。上例中的图是双连通的。如果例中的节点是计算机，边是链路，那么，若有任</a:t>
            </a:r>
            <a:endParaRPr lang="zh-CN" altLang="en-US"/>
          </a:p>
          <a:p>
            <a:r>
              <a:rPr lang="zh-CN" altLang="en-US"/>
              <a:t>一台计算机出故障而不能运行，则网络邮件并不受影响，当然，与这台坏计算机有关的邮件除外。类似</a:t>
            </a:r>
            <a:endParaRPr lang="zh-CN" altLang="en-US"/>
          </a:p>
          <a:p>
            <a:r>
              <a:rPr lang="zh-CN" altLang="en-US"/>
              <a:t>地，如果一个公共运输系统是双连通的，那么，若某个站点被破坏，则用户总可选择另外的旅行路径。</a:t>
            </a:r>
            <a:endParaRPr lang="zh-CN" altLang="en-US"/>
          </a:p>
          <a:p>
            <a:endParaRPr lang="zh-CN" altLang="en-US"/>
          </a:p>
          <a:p>
            <a:r>
              <a:rPr lang="zh-CN" altLang="en-US"/>
              <a:t>如果一个图不是双连通的，那么，将其删除后图将不再连通的那些顶点叫做</a:t>
            </a:r>
            <a:r>
              <a:rPr lang="zh-CN" altLang="en-US">
                <a:solidFill>
                  <a:srgbClr val="FF0000"/>
                </a:solidFill>
              </a:rPr>
              <a:t>割点</a:t>
            </a:r>
            <a:r>
              <a:rPr lang="zh-CN" altLang="en-US"/>
              <a:t>(articu-at in point)。</a:t>
            </a:r>
            <a:endParaRPr lang="zh-CN" altLang="en-US"/>
          </a:p>
          <a:p>
            <a:r>
              <a:rPr lang="zh-CN" altLang="en-US"/>
              <a:t>这些节点在许多应用中是很重要的。图9-62中的图不是双连通的：</a:t>
            </a:r>
            <a:r>
              <a:rPr lang="zh-CN" altLang="en-US">
                <a:solidFill>
                  <a:srgbClr val="FF0000"/>
                </a:solidFill>
              </a:rPr>
              <a:t>顶点</a:t>
            </a:r>
            <a:r>
              <a:rPr lang="en-US" altLang="zh-CN">
                <a:solidFill>
                  <a:srgbClr val="FF0000"/>
                </a:solidFill>
              </a:rPr>
              <a:t>C</a:t>
            </a:r>
            <a:r>
              <a:rPr lang="zh-CN" altLang="en-US">
                <a:solidFill>
                  <a:srgbClr val="FF0000"/>
                </a:solidFill>
              </a:rPr>
              <a:t>和D是割点</a:t>
            </a:r>
            <a:r>
              <a:rPr lang="zh-CN" altLang="en-US"/>
              <a:t>。删除顶点C使图G不</a:t>
            </a:r>
            <a:endParaRPr lang="zh-CN" altLang="en-US"/>
          </a:p>
          <a:p>
            <a:r>
              <a:rPr lang="zh-CN" altLang="en-US"/>
              <a:t>连通，而删除顶点D则使E和F从图G的其余部分断离。</a:t>
            </a:r>
            <a:endParaRPr lang="zh-CN" altLang="en-US"/>
          </a:p>
        </p:txBody>
      </p:sp>
    </p:spTree>
  </p:cSld>
  <p:clrMapOvr>
    <a:masterClrMapping/>
  </p:clrMapOvr>
</p:sld>
</file>

<file path=ppt/slides/slide6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a:sym typeface="+mn-ea"/>
              </a:rPr>
              <a:t>9.6.2 双连通性</a:t>
            </a:r>
            <a:endParaRPr>
              <a:sym typeface="+mn-ea"/>
            </a:endParaRPr>
          </a:p>
        </p:txBody>
      </p:sp>
      <p:pic>
        <p:nvPicPr>
          <p:cNvPr id="3" name="内容占位符 2"/>
          <p:cNvPicPr>
            <a:picLocks noChangeAspect="1"/>
          </p:cNvPicPr>
          <p:nvPr>
            <p:ph idx="1"/>
          </p:nvPr>
        </p:nvPicPr>
        <p:blipFill>
          <a:blip r:embed="rId1"/>
          <a:stretch>
            <a:fillRect/>
          </a:stretch>
        </p:blipFill>
        <p:spPr>
          <a:xfrm>
            <a:off x="3049905" y="1948815"/>
            <a:ext cx="5850890" cy="3475990"/>
          </a:xfrm>
          <a:prstGeom prst="rect">
            <a:avLst/>
          </a:prstGeom>
        </p:spPr>
      </p:pic>
      <p:pic>
        <p:nvPicPr>
          <p:cNvPr id="4" name="图片 3"/>
          <p:cNvPicPr>
            <a:picLocks noChangeAspect="1"/>
          </p:cNvPicPr>
          <p:nvPr/>
        </p:nvPicPr>
        <p:blipFill>
          <a:blip r:embed="rId2"/>
          <a:stretch>
            <a:fillRect/>
          </a:stretch>
        </p:blipFill>
        <p:spPr>
          <a:xfrm>
            <a:off x="4674870" y="5901055"/>
            <a:ext cx="2600325" cy="361950"/>
          </a:xfrm>
          <a:prstGeom prst="rect">
            <a:avLst/>
          </a:prstGeom>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a:bodyPr>
          <a:lstStyle/>
          <a:p>
            <a:r>
              <a:rPr dirty="0"/>
              <a:t>这个例子中对递归的使用实际上并不好</a:t>
            </a:r>
            <a:r>
              <a:rPr lang="zh-CN" dirty="0"/>
              <a:t>。</a:t>
            </a:r>
            <a:r>
              <a:rPr dirty="0"/>
              <a:t>当递归被正常使用时，将其转换成个简单的循环结构是相当困</a:t>
            </a:r>
            <a:endParaRPr dirty="0"/>
          </a:p>
          <a:p>
            <a:r>
              <a:rPr dirty="0"/>
              <a:t>难的，在这种情况下</a:t>
            </a:r>
            <a:r>
              <a:rPr lang="zh-CN" dirty="0"/>
              <a:t>，</a:t>
            </a:r>
            <a:r>
              <a:rPr dirty="0"/>
              <a:t>分析将涉及求解</a:t>
            </a:r>
            <a:r>
              <a:rPr lang="zh-CN" dirty="0"/>
              <a:t>一</a:t>
            </a:r>
            <a:r>
              <a:rPr dirty="0"/>
              <a:t>个递推关系。为了观察到这种可能发生的情形，考虑下列程序，</a:t>
            </a:r>
            <a:endParaRPr dirty="0"/>
          </a:p>
          <a:p>
            <a:r>
              <a:rPr dirty="0"/>
              <a:t>实际上它对递归使用的效率低得令人惊诧</a:t>
            </a:r>
            <a:r>
              <a:rPr lang="zh-CN" dirty="0"/>
              <a:t>。</a:t>
            </a:r>
            <a:endParaRPr lang="zh-CN" dirty="0"/>
          </a:p>
        </p:txBody>
      </p:sp>
      <p:sp>
        <p:nvSpPr>
          <p:cNvPr id="2" name="标题 1"/>
          <p:cNvSpPr>
            <a:spLocks noGrp="1"/>
          </p:cNvSpPr>
          <p:nvPr>
            <p:ph type="title"/>
          </p:nvPr>
        </p:nvSpPr>
        <p:spPr/>
        <p:txBody>
          <a:bodyPr/>
          <a:lstStyle/>
          <a:p>
            <a:r>
              <a:rPr dirty="0"/>
              <a:t>2.</a:t>
            </a:r>
            <a:r>
              <a:rPr lang="en-US" dirty="0"/>
              <a:t>4.2 </a:t>
            </a:r>
            <a:r>
              <a:rPr lang="zh-CN" altLang="en-US" dirty="0"/>
              <a:t>一般法则</a:t>
            </a:r>
            <a:endParaRPr lang="zh-CN" altLang="en-US" dirty="0"/>
          </a:p>
        </p:txBody>
      </p:sp>
      <p:pic>
        <p:nvPicPr>
          <p:cNvPr id="7" name="图片 6"/>
          <p:cNvPicPr>
            <a:picLocks noChangeAspect="1"/>
          </p:cNvPicPr>
          <p:nvPr/>
        </p:nvPicPr>
        <p:blipFill>
          <a:blip r:embed="rId1"/>
          <a:stretch>
            <a:fillRect/>
          </a:stretch>
        </p:blipFill>
        <p:spPr>
          <a:xfrm>
            <a:off x="2933700" y="3204210"/>
            <a:ext cx="6324600" cy="1704975"/>
          </a:xfrm>
          <a:prstGeom prst="rect">
            <a:avLst/>
          </a:prstGeom>
        </p:spPr>
      </p:pic>
    </p:spTree>
  </p:cSld>
  <p:clrMapOvr>
    <a:masterClrMapping/>
  </p:clrMapOvr>
</p:sld>
</file>

<file path=ppt/slides/slide6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a:sym typeface="+mn-ea"/>
              </a:rPr>
              <a:t>9.6.2 双连通性</a:t>
            </a:r>
            <a:endParaRPr>
              <a:sym typeface="+mn-ea"/>
            </a:endParaRPr>
          </a:p>
        </p:txBody>
      </p:sp>
      <p:sp>
        <p:nvSpPr>
          <p:cNvPr id="5" name="内容占位符 4"/>
          <p:cNvSpPr/>
          <p:nvPr>
            <p:ph idx="1"/>
          </p:nvPr>
        </p:nvSpPr>
        <p:spPr/>
        <p:txBody>
          <a:bodyPr/>
          <a:p>
            <a:r>
              <a:rPr lang="zh-CN" altLang="en-US"/>
              <a:t>深度优先搜索提供一种找出连通图中的所有割点的线性时间算法。首先，从图中任一顶点开始，执行深</a:t>
            </a:r>
            <a:endParaRPr lang="zh-CN" altLang="en-US"/>
          </a:p>
          <a:p>
            <a:r>
              <a:rPr lang="zh-CN" altLang="en-US"/>
              <a:t>度优先搜索并在</a:t>
            </a:r>
            <a:r>
              <a:rPr lang="zh-CN" altLang="en-US">
                <a:solidFill>
                  <a:srgbClr val="FF0000"/>
                </a:solidFill>
              </a:rPr>
              <a:t>顶点被访问时给它们编号</a:t>
            </a:r>
            <a:r>
              <a:rPr lang="zh-CN" altLang="en-US"/>
              <a:t>。对于每一个顶点v我们称其</a:t>
            </a:r>
            <a:r>
              <a:rPr lang="zh-CN" altLang="en-US">
                <a:solidFill>
                  <a:srgbClr val="FF0000"/>
                </a:solidFill>
              </a:rPr>
              <a:t>先序编号为Num(v)</a:t>
            </a:r>
            <a:r>
              <a:rPr lang="zh-CN" altLang="en-US"/>
              <a:t>。然后，对于</a:t>
            </a:r>
            <a:endParaRPr lang="zh-CN" altLang="en-US"/>
          </a:p>
          <a:p>
            <a:r>
              <a:rPr lang="zh-CN" altLang="en-US"/>
              <a:t>深度优先搜索生成树上的每一个顶点v，计算</a:t>
            </a:r>
            <a:r>
              <a:rPr lang="zh-CN" altLang="en-US">
                <a:solidFill>
                  <a:srgbClr val="FF0000"/>
                </a:solidFill>
              </a:rPr>
              <a:t>编号最低的顶点</a:t>
            </a:r>
            <a:r>
              <a:rPr lang="zh-CN" altLang="en-US"/>
              <a:t>，我们称之为</a:t>
            </a:r>
            <a:r>
              <a:rPr lang="zh-CN" altLang="en-US">
                <a:solidFill>
                  <a:srgbClr val="FF0000"/>
                </a:solidFill>
              </a:rPr>
              <a:t>Low(v)</a:t>
            </a:r>
            <a:r>
              <a:rPr lang="zh-CN" altLang="en-US"/>
              <a:t>，该点从</a:t>
            </a:r>
            <a:r>
              <a:rPr lang="en-US" altLang="zh-CN"/>
              <a:t>v</a:t>
            </a:r>
            <a:r>
              <a:rPr lang="zh-CN" altLang="en-US"/>
              <a:t>开始，通过</a:t>
            </a:r>
            <a:endParaRPr lang="zh-CN" altLang="en-US"/>
          </a:p>
          <a:p>
            <a:r>
              <a:rPr lang="zh-CN" altLang="en-US"/>
              <a:t>树的零条或多条边且可能还有一条背向边而(以该序)达到。图9-63中的深度优先搜索树首先指出先序编</a:t>
            </a:r>
            <a:endParaRPr lang="zh-CN" altLang="en-US"/>
          </a:p>
          <a:p>
            <a:r>
              <a:rPr lang="zh-CN" altLang="en-US"/>
              <a:t>号，然后指出在上述法则下可达到的最低编号顶点。</a:t>
            </a:r>
            <a:endParaRPr lang="zh-CN" altLang="en-US"/>
          </a:p>
        </p:txBody>
      </p:sp>
    </p:spTree>
  </p:cSld>
  <p:clrMapOvr>
    <a:masterClrMapping/>
  </p:clrMapOvr>
</p:sld>
</file>

<file path=ppt/slides/slide6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a:sym typeface="+mn-ea"/>
              </a:rPr>
              <a:t>9.6.2 双连通性</a:t>
            </a:r>
            <a:endParaRPr>
              <a:sym typeface="+mn-ea"/>
            </a:endParaRPr>
          </a:p>
        </p:txBody>
      </p:sp>
      <p:pic>
        <p:nvPicPr>
          <p:cNvPr id="3" name="内容占位符 2"/>
          <p:cNvPicPr>
            <a:picLocks noChangeAspect="1"/>
          </p:cNvPicPr>
          <p:nvPr>
            <p:ph idx="1"/>
          </p:nvPr>
        </p:nvPicPr>
        <p:blipFill>
          <a:blip r:embed="rId1"/>
          <a:stretch>
            <a:fillRect/>
          </a:stretch>
        </p:blipFill>
        <p:spPr>
          <a:xfrm>
            <a:off x="3237230" y="1691005"/>
            <a:ext cx="5518150" cy="4048125"/>
          </a:xfrm>
          <a:prstGeom prst="rect">
            <a:avLst/>
          </a:prstGeom>
        </p:spPr>
      </p:pic>
      <p:pic>
        <p:nvPicPr>
          <p:cNvPr id="4" name="图片 3"/>
          <p:cNvPicPr>
            <a:picLocks noChangeAspect="1"/>
          </p:cNvPicPr>
          <p:nvPr/>
        </p:nvPicPr>
        <p:blipFill>
          <a:blip r:embed="rId2"/>
          <a:stretch>
            <a:fillRect/>
          </a:stretch>
        </p:blipFill>
        <p:spPr>
          <a:xfrm>
            <a:off x="3831590" y="6017895"/>
            <a:ext cx="4076700" cy="409575"/>
          </a:xfrm>
          <a:prstGeom prst="rect">
            <a:avLst/>
          </a:prstGeom>
        </p:spPr>
      </p:pic>
    </p:spTree>
  </p:cSld>
  <p:clrMapOvr>
    <a:masterClrMapping/>
  </p:clrMapOvr>
</p:sld>
</file>

<file path=ppt/slides/slide6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a:sym typeface="+mn-ea"/>
              </a:rPr>
              <a:t>9.6.2 双连通性</a:t>
            </a:r>
            <a:endParaRPr>
              <a:sym typeface="+mn-ea"/>
            </a:endParaRPr>
          </a:p>
        </p:txBody>
      </p:sp>
      <p:sp>
        <p:nvSpPr>
          <p:cNvPr id="6" name="内容占位符 5"/>
          <p:cNvSpPr/>
          <p:nvPr>
            <p:ph idx="1"/>
          </p:nvPr>
        </p:nvSpPr>
        <p:spPr/>
        <p:txBody>
          <a:bodyPr/>
          <a:p>
            <a:r>
              <a:rPr lang="zh-CN" altLang="en-US"/>
              <a:t>从A、B和C开始的可达到最低编号顶点为1(A)，因为它们都能够通过树的边到D，然后在由一条背向边回</a:t>
            </a:r>
            <a:endParaRPr lang="zh-CN" altLang="en-US"/>
          </a:p>
          <a:p>
            <a:r>
              <a:rPr lang="zh-CN" altLang="en-US"/>
              <a:t>到A。我们可以通过对该深度优先生成树执行一次</a:t>
            </a:r>
            <a:r>
              <a:rPr lang="zh-CN" altLang="en-US">
                <a:solidFill>
                  <a:srgbClr val="FF0000"/>
                </a:solidFill>
              </a:rPr>
              <a:t>后序遍历有效地算出Low</a:t>
            </a:r>
            <a:r>
              <a:rPr lang="zh-CN" altLang="en-US"/>
              <a:t>。根据</a:t>
            </a:r>
            <a:r>
              <a:rPr lang="zh-CN" altLang="en-US">
                <a:solidFill>
                  <a:srgbClr val="FF0000"/>
                </a:solidFill>
              </a:rPr>
              <a:t>low的定义</a:t>
            </a:r>
            <a:r>
              <a:rPr lang="zh-CN" altLang="en-US"/>
              <a:t>可知Low(</a:t>
            </a:r>
            <a:r>
              <a:rPr lang="en-US" altLang="zh-CN"/>
              <a:t>v</a:t>
            </a:r>
            <a:r>
              <a:rPr lang="zh-CN" altLang="en-US"/>
              <a:t>) </a:t>
            </a:r>
            <a:endParaRPr lang="zh-CN" altLang="en-US"/>
          </a:p>
          <a:p>
            <a:r>
              <a:rPr lang="zh-CN" altLang="en-US"/>
              <a:t>是</a:t>
            </a:r>
            <a:endParaRPr lang="zh-CN" altLang="en-US"/>
          </a:p>
          <a:p>
            <a:r>
              <a:rPr lang="zh-CN" altLang="en-US"/>
              <a:t>1.Num(</a:t>
            </a:r>
            <a:r>
              <a:rPr lang="en-US" altLang="zh-CN"/>
              <a:t>v</a:t>
            </a:r>
            <a:r>
              <a:rPr lang="zh-CN" altLang="en-US"/>
              <a:t>)</a:t>
            </a:r>
            <a:endParaRPr lang="zh-CN" altLang="en-US"/>
          </a:p>
          <a:p>
            <a:r>
              <a:rPr lang="zh-CN" altLang="en-US"/>
              <a:t>2.所有背向边(</a:t>
            </a:r>
            <a:r>
              <a:rPr lang="en-US" altLang="zh-CN"/>
              <a:t>v</a:t>
            </a:r>
            <a:r>
              <a:rPr lang="zh-CN" altLang="en-US"/>
              <a:t>，w)中的最低Num(w)</a:t>
            </a:r>
            <a:endParaRPr lang="zh-CN" altLang="en-US"/>
          </a:p>
          <a:p>
            <a:r>
              <a:rPr lang="zh-CN" altLang="en-US"/>
              <a:t>3.树的所有边(</a:t>
            </a:r>
            <a:r>
              <a:rPr lang="en-US" altLang="zh-CN"/>
              <a:t>v</a:t>
            </a:r>
            <a:r>
              <a:rPr lang="zh-CN" altLang="en-US"/>
              <a:t>，w)中的最低Low(w)</a:t>
            </a:r>
            <a:endParaRPr lang="zh-CN" altLang="en-US"/>
          </a:p>
          <a:p>
            <a:r>
              <a:rPr lang="zh-CN" altLang="en-US"/>
              <a:t>中的</a:t>
            </a:r>
            <a:r>
              <a:rPr lang="zh-CN" altLang="en-US">
                <a:solidFill>
                  <a:srgbClr val="FF0000"/>
                </a:solidFill>
              </a:rPr>
              <a:t>最小者</a:t>
            </a:r>
            <a:r>
              <a:rPr lang="zh-CN" altLang="en-US"/>
              <a:t>。</a:t>
            </a:r>
            <a:endParaRPr lang="zh-CN" altLang="en-US"/>
          </a:p>
        </p:txBody>
      </p:sp>
    </p:spTree>
  </p:cSld>
  <p:clrMapOvr>
    <a:masterClrMapping/>
  </p:clrMapOvr>
</p:sld>
</file>

<file path=ppt/slides/slide6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a:sym typeface="+mn-ea"/>
              </a:rPr>
              <a:t>9.6.2 双连通性</a:t>
            </a:r>
            <a:endParaRPr>
              <a:sym typeface="+mn-ea"/>
            </a:endParaRPr>
          </a:p>
        </p:txBody>
      </p:sp>
      <p:sp>
        <p:nvSpPr>
          <p:cNvPr id="6" name="内容占位符 5"/>
          <p:cNvSpPr/>
          <p:nvPr>
            <p:ph idx="1"/>
          </p:nvPr>
        </p:nvSpPr>
        <p:spPr/>
        <p:txBody>
          <a:bodyPr/>
          <a:p>
            <a:r>
              <a:rPr lang="zh-CN" altLang="en-US"/>
              <a:t>第一个条件是不选取边，第二种方法是不选取树的边而是选取一条背向边，第三种方法则是选择树的某</a:t>
            </a:r>
            <a:endParaRPr lang="zh-CN" altLang="en-US"/>
          </a:p>
          <a:p>
            <a:r>
              <a:rPr lang="zh-CN" altLang="en-US"/>
              <a:t>些边以及可能还有一条背向边。第三种方法可用一个递归调用简明地描述。由于我们</a:t>
            </a:r>
            <a:r>
              <a:rPr lang="zh-CN" altLang="en-US">
                <a:solidFill>
                  <a:srgbClr val="FF0000"/>
                </a:solidFill>
              </a:rPr>
              <a:t>需要对v的所有儿</a:t>
            </a:r>
            <a:endParaRPr lang="zh-CN" altLang="en-US">
              <a:solidFill>
                <a:srgbClr val="FF0000"/>
              </a:solidFill>
            </a:endParaRPr>
          </a:p>
          <a:p>
            <a:r>
              <a:rPr lang="zh-CN" altLang="en-US">
                <a:solidFill>
                  <a:srgbClr val="FF0000"/>
                </a:solidFill>
              </a:rPr>
              <a:t>子计算出Low值后才能计算Low(v)</a:t>
            </a:r>
            <a:r>
              <a:rPr lang="zh-CN" altLang="en-US"/>
              <a:t>，因此这是一个</a:t>
            </a:r>
            <a:r>
              <a:rPr lang="zh-CN" altLang="en-US">
                <a:solidFill>
                  <a:srgbClr val="FF0000"/>
                </a:solidFill>
              </a:rPr>
              <a:t>后序遍历</a:t>
            </a:r>
            <a:r>
              <a:rPr lang="zh-CN" altLang="en-US"/>
              <a:t>。对于任一条边(v，w)，我们只要检查Num(</a:t>
            </a:r>
            <a:r>
              <a:rPr lang="en-US" altLang="zh-CN"/>
              <a:t>v</a:t>
            </a:r>
            <a:r>
              <a:rPr lang="zh-CN" altLang="en-US"/>
              <a:t>)</a:t>
            </a:r>
            <a:endParaRPr lang="zh-CN" altLang="en-US"/>
          </a:p>
          <a:p>
            <a:r>
              <a:rPr lang="zh-CN" altLang="en-US"/>
              <a:t>和Num(</a:t>
            </a:r>
            <a:r>
              <a:rPr lang="en-US" altLang="zh-CN"/>
              <a:t>w</a:t>
            </a:r>
            <a:r>
              <a:rPr lang="zh-CN" altLang="en-US"/>
              <a:t>)就可以知道它是树的一条边还是一条背向边。因此，Low(v)容易计算：我们仅需扫描v的邻接</a:t>
            </a:r>
            <a:endParaRPr lang="zh-CN" altLang="en-US"/>
          </a:p>
          <a:p>
            <a:r>
              <a:rPr lang="zh-CN" altLang="en-US"/>
              <a:t>表，应用适当的法则，并记住最小值。所有的计算花费O(|E|+|V|)时间。</a:t>
            </a:r>
            <a:endParaRPr lang="zh-CN" altLang="en-US"/>
          </a:p>
        </p:txBody>
      </p:sp>
    </p:spTree>
  </p:cSld>
  <p:clrMapOvr>
    <a:masterClrMapping/>
  </p:clrMapOvr>
</p:sld>
</file>

<file path=ppt/slides/slide6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a:sym typeface="+mn-ea"/>
              </a:rPr>
              <a:t>9.6.2 双连通性</a:t>
            </a:r>
            <a:endParaRPr>
              <a:sym typeface="+mn-ea"/>
            </a:endParaRPr>
          </a:p>
        </p:txBody>
      </p:sp>
      <p:sp>
        <p:nvSpPr>
          <p:cNvPr id="6" name="内容占位符 5"/>
          <p:cNvSpPr/>
          <p:nvPr>
            <p:ph idx="1"/>
          </p:nvPr>
        </p:nvSpPr>
        <p:spPr/>
        <p:txBody>
          <a:bodyPr>
            <a:normAutofit/>
          </a:bodyPr>
          <a:p>
            <a:r>
              <a:rPr lang="zh-CN" altLang="en-US"/>
              <a:t>剩下要做的就是</a:t>
            </a:r>
            <a:r>
              <a:rPr lang="zh-CN" altLang="en-US">
                <a:solidFill>
                  <a:srgbClr val="FF0000"/>
                </a:solidFill>
              </a:rPr>
              <a:t>利用这些信息找出所有的割点</a:t>
            </a:r>
            <a:r>
              <a:rPr lang="zh-CN" altLang="en-US"/>
              <a:t>。根是割点当且仅当它有多于一个的儿子，因为如果它有</a:t>
            </a:r>
            <a:endParaRPr lang="zh-CN" altLang="en-US"/>
          </a:p>
          <a:p>
            <a:r>
              <a:rPr lang="zh-CN" altLang="en-US"/>
              <a:t>两个儿子，那么册除根则使得节点不连通而分布在不同的子树上；如果根只有一个儿子，那么除去该根</a:t>
            </a:r>
            <a:endParaRPr lang="zh-CN" altLang="en-US"/>
          </a:p>
          <a:p>
            <a:r>
              <a:rPr lang="zh-CN" altLang="en-US"/>
              <a:t>只不过是断离该根。对于任何其他顶点</a:t>
            </a:r>
            <a:r>
              <a:rPr lang="en-US" altLang="zh-CN"/>
              <a:t>v</a:t>
            </a:r>
            <a:r>
              <a:rPr lang="zh-CN" altLang="en-US"/>
              <a:t>，它是</a:t>
            </a:r>
            <a:r>
              <a:rPr lang="zh-CN" altLang="en-US">
                <a:solidFill>
                  <a:srgbClr val="FF0000"/>
                </a:solidFill>
              </a:rPr>
              <a:t>割点当且仅当它有某个儿子w使得Low(w)≥Num(v)</a:t>
            </a:r>
            <a:r>
              <a:rPr lang="zh-CN" altLang="en-US"/>
              <a:t>。注意，</a:t>
            </a:r>
            <a:endParaRPr lang="zh-CN" altLang="en-US"/>
          </a:p>
          <a:p>
            <a:r>
              <a:rPr lang="zh-CN" altLang="en-US"/>
              <a:t>这个条件在根处总是满足的；因此，需要进行特别的测试。</a:t>
            </a:r>
            <a:endParaRPr lang="zh-CN" altLang="en-US"/>
          </a:p>
          <a:p>
            <a:endParaRPr lang="zh-CN" altLang="en-US"/>
          </a:p>
          <a:p>
            <a:r>
              <a:rPr lang="zh-CN" altLang="en-US"/>
              <a:t>当我们考查算法确定的割点，即C和D时，证明的“if”(当)部分是明显的。D有一个儿子E，且Low(E) </a:t>
            </a:r>
            <a:endParaRPr lang="zh-CN" altLang="en-US"/>
          </a:p>
          <a:p>
            <a:r>
              <a:rPr lang="zh-CN" altLang="en-US"/>
              <a:t>≥Num(D)，二者都是4。因此，对E来说只有一种方法到达D上面的任何一点，那就是要通过D。类似地， </a:t>
            </a:r>
            <a:endParaRPr lang="zh-CN" altLang="en-US"/>
          </a:p>
          <a:p>
            <a:r>
              <a:rPr lang="zh-CN" altLang="en-US"/>
              <a:t>C也是一个割点，因为Low(G)≥Num(C)。为了证明该算法正确，我们必须证明论断的“only if”(仅当) </a:t>
            </a:r>
            <a:endParaRPr lang="zh-CN" altLang="en-US"/>
          </a:p>
          <a:p>
            <a:r>
              <a:rPr lang="zh-CN" altLang="en-US"/>
              <a:t>部分成立(即，它找到所有的割点)。我们把它留作一道练习。作为第二个例子，我们指出(图9-64)同样</a:t>
            </a:r>
            <a:endParaRPr lang="zh-CN" altLang="en-US"/>
          </a:p>
          <a:p>
            <a:r>
              <a:rPr lang="zh-CN" altLang="en-US"/>
              <a:t>在这个图上应用该算法在顶点C开始深度优先搜索的结果。</a:t>
            </a:r>
            <a:endParaRPr lang="zh-CN" altLang="en-US"/>
          </a:p>
        </p:txBody>
      </p:sp>
    </p:spTree>
  </p:cSld>
  <p:clrMapOvr>
    <a:masterClrMapping/>
  </p:clrMapOvr>
</p:sld>
</file>

<file path=ppt/slides/slide6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a:sym typeface="+mn-ea"/>
              </a:rPr>
              <a:t>9.6.2 双连通性</a:t>
            </a:r>
            <a:endParaRPr>
              <a:sym typeface="+mn-ea"/>
            </a:endParaRPr>
          </a:p>
        </p:txBody>
      </p:sp>
      <p:pic>
        <p:nvPicPr>
          <p:cNvPr id="3" name="内容占位符 2"/>
          <p:cNvPicPr>
            <a:picLocks noChangeAspect="1"/>
          </p:cNvPicPr>
          <p:nvPr>
            <p:ph idx="1"/>
          </p:nvPr>
        </p:nvPicPr>
        <p:blipFill>
          <a:blip r:embed="rId1"/>
          <a:stretch>
            <a:fillRect/>
          </a:stretch>
        </p:blipFill>
        <p:spPr>
          <a:xfrm>
            <a:off x="2900045" y="1805305"/>
            <a:ext cx="6391275" cy="3248025"/>
          </a:xfrm>
          <a:prstGeom prst="rect">
            <a:avLst/>
          </a:prstGeom>
        </p:spPr>
      </p:pic>
      <p:pic>
        <p:nvPicPr>
          <p:cNvPr id="4" name="图片 3"/>
          <p:cNvPicPr>
            <a:picLocks noChangeAspect="1"/>
          </p:cNvPicPr>
          <p:nvPr/>
        </p:nvPicPr>
        <p:blipFill>
          <a:blip r:embed="rId2"/>
          <a:stretch>
            <a:fillRect/>
          </a:stretch>
        </p:blipFill>
        <p:spPr>
          <a:xfrm>
            <a:off x="3807460" y="5623560"/>
            <a:ext cx="4181475" cy="381000"/>
          </a:xfrm>
          <a:prstGeom prst="rect">
            <a:avLst/>
          </a:prstGeom>
        </p:spPr>
      </p:pic>
    </p:spTree>
  </p:cSld>
  <p:clrMapOvr>
    <a:masterClrMapping/>
  </p:clrMapOvr>
</p:sld>
</file>

<file path=ppt/slides/slide6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a:sym typeface="+mn-ea"/>
              </a:rPr>
              <a:t>9.6.2 双连通性</a:t>
            </a:r>
            <a:endParaRPr>
              <a:sym typeface="+mn-ea"/>
            </a:endParaRPr>
          </a:p>
        </p:txBody>
      </p:sp>
      <p:sp>
        <p:nvSpPr>
          <p:cNvPr id="5" name="内容占位符 4"/>
          <p:cNvSpPr/>
          <p:nvPr>
            <p:ph idx="1"/>
          </p:nvPr>
        </p:nvSpPr>
        <p:spPr/>
        <p:txBody>
          <a:bodyPr/>
          <a:p>
            <a:r>
              <a:rPr lang="zh-CN" altLang="en-US"/>
              <a:t>最后，我们给出伪代码实现该算法。为使程序简单设数组Visited[](初始化为false)，Num[]，Low[]和</a:t>
            </a:r>
            <a:endParaRPr lang="zh-CN" altLang="en-US"/>
          </a:p>
          <a:p>
            <a:r>
              <a:rPr lang="zh-CN" altLang="en-US"/>
              <a:t>Parent[]为全局变量。我们还有一个全局变量叫做Counter，为给先序遍历编号Num[]赋值，将Counter</a:t>
            </a:r>
            <a:endParaRPr lang="zh-CN" altLang="en-US"/>
          </a:p>
          <a:p>
            <a:r>
              <a:rPr lang="zh-CN" altLang="en-US"/>
              <a:t>初始化为1。通常这在实践中不是一个好的程序设计，不过，包含所有的声明和传递那些额外的参数将</a:t>
            </a:r>
            <a:endParaRPr lang="zh-CN" altLang="en-US"/>
          </a:p>
          <a:p>
            <a:r>
              <a:rPr lang="zh-CN" altLang="en-US"/>
              <a:t>会模糊程序的逻辑结构。我们还将省略对根的容易实现的测试。</a:t>
            </a:r>
            <a:endParaRPr lang="zh-CN" altLang="en-US"/>
          </a:p>
          <a:p>
            <a:endParaRPr lang="zh-CN" altLang="en-US"/>
          </a:p>
          <a:p>
            <a:endParaRPr lang="zh-CN" altLang="en-US"/>
          </a:p>
          <a:p>
            <a:endParaRPr lang="zh-CN" altLang="en-US"/>
          </a:p>
        </p:txBody>
      </p:sp>
    </p:spTree>
  </p:cSld>
  <p:clrMapOvr>
    <a:masterClrMapping/>
  </p:clrMapOvr>
</p:sld>
</file>

<file path=ppt/slides/slide6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a:sym typeface="+mn-ea"/>
              </a:rPr>
              <a:t>9.6.2 双连通性</a:t>
            </a:r>
            <a:endParaRPr>
              <a:sym typeface="+mn-ea"/>
            </a:endParaRPr>
          </a:p>
        </p:txBody>
      </p:sp>
      <p:sp>
        <p:nvSpPr>
          <p:cNvPr id="5" name="内容占位符 4"/>
          <p:cNvSpPr/>
          <p:nvPr>
            <p:ph idx="1"/>
          </p:nvPr>
        </p:nvSpPr>
        <p:spPr/>
        <p:txBody>
          <a:bodyPr/>
          <a:p>
            <a:r>
              <a:rPr lang="zh-CN" altLang="en-US"/>
              <a:t>正如我们已经提到的，该算法可以通过执行</a:t>
            </a:r>
            <a:r>
              <a:rPr lang="zh-CN" altLang="en-US">
                <a:solidFill>
                  <a:srgbClr val="FF0000"/>
                </a:solidFill>
              </a:rPr>
              <a:t>一次先序遍历计算Num</a:t>
            </a:r>
            <a:r>
              <a:rPr lang="zh-CN" altLang="en-US"/>
              <a:t>而后</a:t>
            </a:r>
            <a:r>
              <a:rPr lang="zh-CN" altLang="en-US">
                <a:solidFill>
                  <a:srgbClr val="FF0000"/>
                </a:solidFill>
              </a:rPr>
              <a:t>一趟后序遍历计算Low</a:t>
            </a:r>
            <a:r>
              <a:rPr lang="zh-CN" altLang="en-US"/>
              <a:t>来实现。第</a:t>
            </a:r>
            <a:endParaRPr lang="zh-CN" altLang="en-US"/>
          </a:p>
          <a:p>
            <a:r>
              <a:rPr lang="zh-CN" altLang="en-US">
                <a:solidFill>
                  <a:srgbClr val="FF0000"/>
                </a:solidFill>
              </a:rPr>
              <a:t>三趟遍历可以用来检验哪些顶点满足割点</a:t>
            </a:r>
            <a:r>
              <a:rPr lang="zh-CN" altLang="en-US"/>
              <a:t>的标准。然而，执行三趟遍历是一种浪费。第一趟在图9-65中</a:t>
            </a:r>
            <a:endParaRPr lang="zh-CN" altLang="en-US"/>
          </a:p>
          <a:p>
            <a:r>
              <a:rPr lang="zh-CN" altLang="en-US"/>
              <a:t>表出。</a:t>
            </a:r>
            <a:endParaRPr lang="zh-CN" altLang="en-US"/>
          </a:p>
        </p:txBody>
      </p:sp>
      <p:pic>
        <p:nvPicPr>
          <p:cNvPr id="3" name="图片 2"/>
          <p:cNvPicPr>
            <a:picLocks noChangeAspect="1"/>
          </p:cNvPicPr>
          <p:nvPr/>
        </p:nvPicPr>
        <p:blipFill>
          <a:blip r:embed="rId1"/>
          <a:stretch>
            <a:fillRect/>
          </a:stretch>
        </p:blipFill>
        <p:spPr>
          <a:xfrm>
            <a:off x="3557270" y="2659380"/>
            <a:ext cx="5076825" cy="3400425"/>
          </a:xfrm>
          <a:prstGeom prst="rect">
            <a:avLst/>
          </a:prstGeom>
        </p:spPr>
      </p:pic>
      <p:pic>
        <p:nvPicPr>
          <p:cNvPr id="4" name="图片 3"/>
          <p:cNvPicPr>
            <a:picLocks noChangeAspect="1"/>
          </p:cNvPicPr>
          <p:nvPr/>
        </p:nvPicPr>
        <p:blipFill>
          <a:blip r:embed="rId2"/>
          <a:stretch>
            <a:fillRect/>
          </a:stretch>
        </p:blipFill>
        <p:spPr>
          <a:xfrm>
            <a:off x="4117975" y="6291580"/>
            <a:ext cx="3505200" cy="342900"/>
          </a:xfrm>
          <a:prstGeom prst="rect">
            <a:avLst/>
          </a:prstGeom>
        </p:spPr>
      </p:pic>
    </p:spTree>
  </p:cSld>
  <p:clrMapOvr>
    <a:masterClrMapping/>
  </p:clrMapOvr>
</p:sld>
</file>

<file path=ppt/slides/slide6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a:sym typeface="+mn-ea"/>
              </a:rPr>
              <a:t>9.6.2 双连通性</a:t>
            </a:r>
            <a:endParaRPr>
              <a:sym typeface="+mn-ea"/>
            </a:endParaRPr>
          </a:p>
        </p:txBody>
      </p:sp>
      <p:sp>
        <p:nvSpPr>
          <p:cNvPr id="5" name="内容占位符 4"/>
          <p:cNvSpPr/>
          <p:nvPr>
            <p:ph idx="1"/>
          </p:nvPr>
        </p:nvSpPr>
        <p:spPr/>
        <p:txBody>
          <a:bodyPr/>
          <a:p>
            <a:r>
              <a:rPr lang="zh-CN" altLang="en-US"/>
              <a:t>第二趟和第三趟遍历都是后序遍历，可以通过图9-66中的代码来实现。第8行处理一个特殊的情况。如</a:t>
            </a:r>
            <a:endParaRPr lang="zh-CN" altLang="en-US"/>
          </a:p>
          <a:p>
            <a:r>
              <a:rPr lang="zh-CN" altLang="en-US"/>
              <a:t>果w邻接到</a:t>
            </a:r>
            <a:r>
              <a:rPr lang="en-US" altLang="zh-CN"/>
              <a:t>v</a:t>
            </a:r>
            <a:r>
              <a:rPr lang="zh-CN" altLang="en-US"/>
              <a:t>，那么递归调用w将发现v邻接到w。这不是一条背向边，而只是一条已经考虑过且需要忽略</a:t>
            </a:r>
            <a:endParaRPr lang="zh-CN" altLang="en-US"/>
          </a:p>
          <a:p>
            <a:r>
              <a:rPr lang="zh-CN" altLang="en-US"/>
              <a:t>的边。否则，该过程计算出Low[]和Num[]成员的最小值，正如算法指定的那样。</a:t>
            </a:r>
            <a:endParaRPr lang="zh-CN" altLang="en-US"/>
          </a:p>
        </p:txBody>
      </p:sp>
    </p:spTree>
  </p:cSld>
  <p:clrMapOvr>
    <a:masterClrMapping/>
  </p:clrMapOvr>
</p:sld>
</file>

<file path=ppt/slides/slide6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a:sym typeface="+mn-ea"/>
              </a:rPr>
              <a:t>9.6.2 双连通性</a:t>
            </a:r>
            <a:endParaRPr>
              <a:sym typeface="+mn-ea"/>
            </a:endParaRPr>
          </a:p>
        </p:txBody>
      </p:sp>
      <p:pic>
        <p:nvPicPr>
          <p:cNvPr id="6" name="图片 5"/>
          <p:cNvPicPr>
            <a:picLocks noChangeAspect="1"/>
          </p:cNvPicPr>
          <p:nvPr/>
        </p:nvPicPr>
        <p:blipFill>
          <a:blip r:embed="rId1"/>
          <a:stretch>
            <a:fillRect/>
          </a:stretch>
        </p:blipFill>
        <p:spPr>
          <a:xfrm>
            <a:off x="2247900" y="1691005"/>
            <a:ext cx="7696200" cy="4638675"/>
          </a:xfrm>
          <a:prstGeom prst="rect">
            <a:avLst/>
          </a:prstGeom>
        </p:spPr>
      </p:pic>
      <p:pic>
        <p:nvPicPr>
          <p:cNvPr id="3" name="内容占位符 2"/>
          <p:cNvPicPr>
            <a:picLocks noChangeAspect="1"/>
          </p:cNvPicPr>
          <p:nvPr>
            <p:ph idx="1"/>
          </p:nvPr>
        </p:nvPicPr>
        <p:blipFill>
          <a:blip r:embed="rId2"/>
          <a:stretch>
            <a:fillRect/>
          </a:stretch>
        </p:blipFill>
        <p:spPr>
          <a:xfrm>
            <a:off x="3705225" y="6333490"/>
            <a:ext cx="4781550" cy="30480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zh-CN" altLang="en-US" dirty="0"/>
              <a:t>设有一组N个数而要确定其中第k个最大者， 我们称之为</a:t>
            </a:r>
            <a:r>
              <a:rPr lang="zh-CN" altLang="en-US" dirty="0">
                <a:solidFill>
                  <a:srgbClr val="FF0000"/>
                </a:solidFill>
              </a:rPr>
              <a:t>选择问题</a:t>
            </a:r>
            <a:r>
              <a:rPr lang="zh-CN" altLang="en-US" dirty="0"/>
              <a:t>(selection problem) 。大多数学习</a:t>
            </a:r>
            <a:endParaRPr lang="zh-CN" altLang="en-US" dirty="0"/>
          </a:p>
          <a:p>
            <a:r>
              <a:rPr lang="zh-CN" altLang="en-US" dirty="0"/>
              <a:t>过一两门程序设计课程的学生写一个解决这种问题的程序不会有什么困难。解决方法是相当多的。</a:t>
            </a:r>
            <a:endParaRPr lang="zh-CN" altLang="en-US" dirty="0"/>
          </a:p>
          <a:p>
            <a:endParaRPr lang="zh-CN" altLang="en-US" dirty="0"/>
          </a:p>
          <a:p>
            <a:r>
              <a:rPr lang="zh-CN" altLang="en-US" dirty="0"/>
              <a:t>该问题的一种解法就是将这N个数读进一个数组中，再通过某种简单的算法，比如</a:t>
            </a:r>
            <a:r>
              <a:rPr lang="zh-CN" altLang="en-US" dirty="0">
                <a:solidFill>
                  <a:srgbClr val="FF0000"/>
                </a:solidFill>
              </a:rPr>
              <a:t>冒泡排序法</a:t>
            </a:r>
            <a:r>
              <a:rPr lang="zh-CN" altLang="en-US" dirty="0"/>
              <a:t>，以递减</a:t>
            </a:r>
            <a:endParaRPr lang="zh-CN" altLang="en-US" dirty="0"/>
          </a:p>
          <a:p>
            <a:r>
              <a:rPr lang="zh-CN" altLang="en-US" dirty="0"/>
              <a:t>顺序将数组排序，然后返回位置k上的元素。</a:t>
            </a:r>
            <a:endParaRPr lang="zh-CN" altLang="en-US" dirty="0"/>
          </a:p>
          <a:p>
            <a:endParaRPr lang="zh-CN" altLang="en-US" dirty="0"/>
          </a:p>
          <a:p>
            <a:endParaRPr lang="zh-CN" altLang="en-US" dirty="0"/>
          </a:p>
          <a:p>
            <a:r>
              <a:rPr lang="zh-CN" altLang="en-US" dirty="0"/>
              <a:t>稍微好一点的算法可以先把前k个元素读入数组并(以递减的顺序)对其排序。接着，将剩下的元素再逐</a:t>
            </a:r>
            <a:endParaRPr lang="zh-CN" altLang="en-US" dirty="0"/>
          </a:p>
          <a:p>
            <a:r>
              <a:rPr lang="zh-CN" altLang="en-US" dirty="0"/>
              <a:t>个读入。当新元素被读到时，如果它小于数组中的第k个元素则忽略之，否则就将其放到数组中正确的</a:t>
            </a:r>
            <a:endParaRPr lang="zh-CN" altLang="en-US" dirty="0"/>
          </a:p>
          <a:p>
            <a:r>
              <a:rPr lang="zh-CN" altLang="en-US" dirty="0"/>
              <a:t>位置上，同时将数组中的一个元素挤出数组。当算法终止时，位于第k个位置上的元素作为答案返回。</a:t>
            </a:r>
            <a:endParaRPr lang="zh-CN" altLang="en-US" dirty="0"/>
          </a:p>
        </p:txBody>
      </p:sp>
      <p:sp>
        <p:nvSpPr>
          <p:cNvPr id="2" name="标题 1"/>
          <p:cNvSpPr>
            <a:spLocks noGrp="1"/>
          </p:cNvSpPr>
          <p:nvPr>
            <p:ph type="title"/>
          </p:nvPr>
        </p:nvSpPr>
        <p:spPr/>
        <p:txBody>
          <a:bodyPr/>
          <a:lstStyle/>
          <a:p>
            <a:r>
              <a:rPr dirty="0"/>
              <a:t>1.1 本书讨论的内容</a:t>
            </a:r>
            <a:endParaRPr dirty="0"/>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a:bodyPr>
          <a:lstStyle/>
          <a:p>
            <a:r>
              <a:rPr dirty="0"/>
              <a:t>初看起来，该程序似乎对递归的使用非常聪明。可是，如果将程序编码，</a:t>
            </a:r>
            <a:r>
              <a:rPr lang="zh-CN" dirty="0"/>
              <a:t>且</a:t>
            </a:r>
            <a:r>
              <a:rPr dirty="0">
                <a:solidFill>
                  <a:srgbClr val="FF0000"/>
                </a:solidFill>
              </a:rPr>
              <a:t>赋予N大约30的值</a:t>
            </a:r>
            <a:r>
              <a:rPr dirty="0"/>
              <a:t>并运行，</a:t>
            </a:r>
            <a:endParaRPr dirty="0"/>
          </a:p>
          <a:p>
            <a:r>
              <a:rPr dirty="0"/>
              <a:t>那么这个程序让人感到</a:t>
            </a:r>
            <a:r>
              <a:rPr dirty="0">
                <a:solidFill>
                  <a:srgbClr val="FF0000"/>
                </a:solidFill>
              </a:rPr>
              <a:t>效率低得吓人</a:t>
            </a:r>
            <a:r>
              <a:rPr lang="zh-CN" dirty="0"/>
              <a:t>。</a:t>
            </a:r>
            <a:r>
              <a:rPr dirty="0"/>
              <a:t>分析十分简单</a:t>
            </a:r>
            <a:r>
              <a:rPr lang="zh-CN" dirty="0"/>
              <a:t>，</a:t>
            </a:r>
            <a:r>
              <a:rPr dirty="0"/>
              <a:t>令T(N)为函数Fib(N)的运行时间。如果N=0或N=1， </a:t>
            </a:r>
            <a:endParaRPr dirty="0"/>
          </a:p>
          <a:p>
            <a:r>
              <a:rPr dirty="0"/>
              <a:t>则运行时间是某个常数值</a:t>
            </a:r>
            <a:r>
              <a:rPr lang="zh-CN" dirty="0"/>
              <a:t>，</a:t>
            </a:r>
            <a:r>
              <a:rPr dirty="0"/>
              <a:t>即第一行上做判断以及返回所用的时间。因为常数并不重要，所以我们可以</a:t>
            </a:r>
            <a:endParaRPr dirty="0"/>
          </a:p>
          <a:p>
            <a:r>
              <a:rPr dirty="0"/>
              <a:t>说T(0)=T(1)=1</a:t>
            </a:r>
            <a:r>
              <a:rPr lang="zh-CN" dirty="0"/>
              <a:t>，</a:t>
            </a:r>
            <a:r>
              <a:rPr dirty="0"/>
              <a:t>对于N的其他值的运行时间则相对于基准情形的运行时间来度量，若N&gt;2，则执行该数</a:t>
            </a:r>
            <a:endParaRPr dirty="0"/>
          </a:p>
          <a:p>
            <a:r>
              <a:rPr dirty="0"/>
              <a:t>的时间</a:t>
            </a:r>
            <a:r>
              <a:rPr lang="zh-CN" dirty="0"/>
              <a:t>是</a:t>
            </a:r>
            <a:r>
              <a:rPr dirty="0"/>
              <a:t>第一行上的常数工作加上第三行上的工作</a:t>
            </a:r>
            <a:r>
              <a:rPr lang="zh-CN" dirty="0"/>
              <a:t>，</a:t>
            </a:r>
            <a:r>
              <a:rPr dirty="0"/>
              <a:t>第三行由一次加法和两次函数调用组成。由于</a:t>
            </a:r>
            <a:r>
              <a:rPr lang="zh-CN" dirty="0"/>
              <a:t>函</a:t>
            </a:r>
            <a:r>
              <a:rPr dirty="0"/>
              <a:t>数</a:t>
            </a:r>
            <a:endParaRPr dirty="0"/>
          </a:p>
          <a:p>
            <a:r>
              <a:rPr dirty="0"/>
              <a:t>调用不是简单的运算，必须通过它们本身来分析，第一次函数调用是Fib(N-1)，从而按照T的定义，它</a:t>
            </a:r>
            <a:endParaRPr dirty="0"/>
          </a:p>
          <a:p>
            <a:r>
              <a:rPr dirty="0"/>
              <a:t>需要T(N-1)个时间单元</a:t>
            </a:r>
            <a:r>
              <a:rPr lang="zh-CN" dirty="0"/>
              <a:t>。</a:t>
            </a:r>
            <a:r>
              <a:rPr dirty="0"/>
              <a:t>类似的论证指出，第二次函数调用需要T(N-2)个时间单元。此时总的时间需</a:t>
            </a:r>
            <a:endParaRPr dirty="0"/>
          </a:p>
          <a:p>
            <a:r>
              <a:rPr dirty="0"/>
              <a:t>求为T(N-1)+T(N-2)+2</a:t>
            </a:r>
            <a:r>
              <a:rPr lang="zh-CN" dirty="0"/>
              <a:t>。</a:t>
            </a:r>
            <a:r>
              <a:rPr dirty="0"/>
              <a:t>其中“2”指的是第一行上的</a:t>
            </a:r>
            <a:r>
              <a:rPr lang="zh-CN" dirty="0"/>
              <a:t>工</a:t>
            </a:r>
            <a:r>
              <a:rPr dirty="0"/>
              <a:t>作加上第三行上的加法</a:t>
            </a:r>
            <a:r>
              <a:rPr lang="zh-CN" dirty="0"/>
              <a:t>。</a:t>
            </a:r>
            <a:r>
              <a:rPr dirty="0"/>
              <a:t>于是对于N≥2我们有下</a:t>
            </a:r>
            <a:endParaRPr dirty="0"/>
          </a:p>
          <a:p>
            <a:r>
              <a:rPr dirty="0"/>
              <a:t>列关于Fib(N) 的运行时间公式：</a:t>
            </a:r>
            <a:endParaRPr dirty="0"/>
          </a:p>
          <a:p>
            <a:r>
              <a:rPr lang="en-US" dirty="0"/>
              <a:t>			   	</a:t>
            </a:r>
            <a:r>
              <a:rPr dirty="0"/>
              <a:t>T(N)=</a:t>
            </a:r>
            <a:r>
              <a:rPr lang="en-US" dirty="0"/>
              <a:t> </a:t>
            </a:r>
            <a:r>
              <a:rPr dirty="0"/>
              <a:t>T(N-1)</a:t>
            </a:r>
            <a:r>
              <a:rPr lang="en-US" dirty="0"/>
              <a:t> + </a:t>
            </a:r>
            <a:r>
              <a:rPr dirty="0"/>
              <a:t>T(N-2)</a:t>
            </a:r>
            <a:r>
              <a:rPr lang="en-US" dirty="0"/>
              <a:t> </a:t>
            </a:r>
            <a:r>
              <a:rPr dirty="0"/>
              <a:t>+</a:t>
            </a:r>
            <a:r>
              <a:rPr lang="en-US" dirty="0"/>
              <a:t> </a:t>
            </a:r>
            <a:r>
              <a:rPr dirty="0"/>
              <a:t>2</a:t>
            </a:r>
            <a:endParaRPr dirty="0"/>
          </a:p>
        </p:txBody>
      </p:sp>
      <p:sp>
        <p:nvSpPr>
          <p:cNvPr id="2" name="标题 1"/>
          <p:cNvSpPr>
            <a:spLocks noGrp="1"/>
          </p:cNvSpPr>
          <p:nvPr>
            <p:ph type="title"/>
          </p:nvPr>
        </p:nvSpPr>
        <p:spPr/>
        <p:txBody>
          <a:bodyPr/>
          <a:lstStyle/>
          <a:p>
            <a:r>
              <a:rPr dirty="0"/>
              <a:t>2.</a:t>
            </a:r>
            <a:r>
              <a:rPr lang="en-US" dirty="0"/>
              <a:t>4.2 </a:t>
            </a:r>
            <a:r>
              <a:rPr lang="zh-CN" altLang="en-US" dirty="0"/>
              <a:t>一般法则</a:t>
            </a:r>
            <a:endParaRPr lang="zh-CN" altLang="en-US" dirty="0"/>
          </a:p>
        </p:txBody>
      </p:sp>
    </p:spTree>
  </p:cSld>
  <p:clrMapOvr>
    <a:masterClrMapping/>
  </p:clrMapOvr>
</p:sld>
</file>

<file path=ppt/slides/slide7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a:sym typeface="+mn-ea"/>
              </a:rPr>
              <a:t>9.6.2 双连通性</a:t>
            </a:r>
            <a:endParaRPr>
              <a:sym typeface="+mn-ea"/>
            </a:endParaRPr>
          </a:p>
        </p:txBody>
      </p:sp>
      <p:sp>
        <p:nvSpPr>
          <p:cNvPr id="5" name="内容占位符 4"/>
          <p:cNvSpPr/>
          <p:nvPr>
            <p:ph idx="1"/>
          </p:nvPr>
        </p:nvSpPr>
        <p:spPr>
          <a:xfrm>
            <a:off x="838200" y="1564005"/>
            <a:ext cx="10515600" cy="4858385"/>
          </a:xfrm>
        </p:spPr>
        <p:txBody>
          <a:bodyPr/>
          <a:p>
            <a:r>
              <a:rPr lang="zh-CN" altLang="en-US"/>
              <a:t>不存在一个遍历一定是先序遍历或后序遍历的法则。在递归调用前和递归调用后都有可能对两者进行处</a:t>
            </a:r>
            <a:endParaRPr lang="zh-CN" altLang="en-US"/>
          </a:p>
          <a:p>
            <a:r>
              <a:rPr lang="zh-CN" altLang="en-US"/>
              <a:t>理。图9-67中的过程将两个例程AssignNum和AssignLow结合成一种直接的方式得到函数FindArt。</a:t>
            </a:r>
            <a:endParaRPr lang="zh-CN" altLang="en-US"/>
          </a:p>
        </p:txBody>
      </p:sp>
      <p:pic>
        <p:nvPicPr>
          <p:cNvPr id="7" name="图片 6"/>
          <p:cNvPicPr>
            <a:picLocks noChangeAspect="1"/>
          </p:cNvPicPr>
          <p:nvPr/>
        </p:nvPicPr>
        <p:blipFill>
          <a:blip r:embed="rId1"/>
          <a:stretch>
            <a:fillRect/>
          </a:stretch>
        </p:blipFill>
        <p:spPr>
          <a:xfrm>
            <a:off x="2369185" y="2356485"/>
            <a:ext cx="7284720" cy="4217035"/>
          </a:xfrm>
          <a:prstGeom prst="rect">
            <a:avLst/>
          </a:prstGeom>
        </p:spPr>
      </p:pic>
      <p:pic>
        <p:nvPicPr>
          <p:cNvPr id="8" name="图片 7"/>
          <p:cNvPicPr>
            <a:picLocks noChangeAspect="1"/>
          </p:cNvPicPr>
          <p:nvPr/>
        </p:nvPicPr>
        <p:blipFill>
          <a:blip r:embed="rId2"/>
          <a:stretch>
            <a:fillRect/>
          </a:stretch>
        </p:blipFill>
        <p:spPr>
          <a:xfrm>
            <a:off x="3541395" y="6559550"/>
            <a:ext cx="5391150" cy="257175"/>
          </a:xfrm>
          <a:prstGeom prst="rect">
            <a:avLst/>
          </a:prstGeom>
        </p:spPr>
      </p:pic>
    </p:spTree>
  </p:cSld>
  <p:clrMapOvr>
    <a:masterClrMapping/>
  </p:clrMapOvr>
</p:sld>
</file>

<file path=ppt/slides/slide7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a:sym typeface="+mn-ea"/>
              </a:rPr>
              <a:t>9.6.3</a:t>
            </a:r>
            <a:r>
              <a:rPr lang="en-US">
                <a:sym typeface="+mn-ea"/>
              </a:rPr>
              <a:t> </a:t>
            </a:r>
            <a:r>
              <a:rPr>
                <a:sym typeface="+mn-ea"/>
              </a:rPr>
              <a:t>欧拉回路</a:t>
            </a:r>
            <a:endParaRPr>
              <a:sym typeface="+mn-ea"/>
            </a:endParaRPr>
          </a:p>
        </p:txBody>
      </p:sp>
      <p:sp>
        <p:nvSpPr>
          <p:cNvPr id="5" name="内容占位符 4"/>
          <p:cNvSpPr/>
          <p:nvPr>
            <p:ph idx="1"/>
          </p:nvPr>
        </p:nvSpPr>
        <p:spPr>
          <a:xfrm>
            <a:off x="838200" y="1564005"/>
            <a:ext cx="10515600" cy="4858385"/>
          </a:xfrm>
        </p:spPr>
        <p:txBody>
          <a:bodyPr/>
          <a:p>
            <a:r>
              <a:rPr lang="zh-CN" altLang="en-US"/>
              <a:t>考虑图9-68中的三个图。一个流行的游戏是用钢笔重画这些图，每条线恰好画一次。在画图的时候钢笔</a:t>
            </a:r>
            <a:endParaRPr lang="zh-CN" altLang="en-US"/>
          </a:p>
          <a:p>
            <a:r>
              <a:rPr lang="zh-CN" altLang="en-US"/>
              <a:t>不要从纸上离开。作为一个附加的问题，要在结束画图时，使钢笔回到开始画图时的起点上。该游戏有</a:t>
            </a:r>
            <a:endParaRPr lang="zh-CN" altLang="en-US"/>
          </a:p>
          <a:p>
            <a:r>
              <a:rPr lang="zh-CN" altLang="en-US"/>
              <a:t>一个非常简单的解法。如果你想尝试求解该问题，那么现在就可以试一试。</a:t>
            </a:r>
            <a:endParaRPr lang="zh-CN" altLang="en-US"/>
          </a:p>
        </p:txBody>
      </p:sp>
      <p:pic>
        <p:nvPicPr>
          <p:cNvPr id="3" name="图片 2"/>
          <p:cNvPicPr>
            <a:picLocks noChangeAspect="1"/>
          </p:cNvPicPr>
          <p:nvPr/>
        </p:nvPicPr>
        <p:blipFill>
          <a:blip r:embed="rId1"/>
          <a:stretch>
            <a:fillRect/>
          </a:stretch>
        </p:blipFill>
        <p:spPr>
          <a:xfrm>
            <a:off x="2552700" y="3093720"/>
            <a:ext cx="7086600" cy="1628775"/>
          </a:xfrm>
          <a:prstGeom prst="rect">
            <a:avLst/>
          </a:prstGeom>
        </p:spPr>
      </p:pic>
      <p:pic>
        <p:nvPicPr>
          <p:cNvPr id="4" name="图片 3"/>
          <p:cNvPicPr>
            <a:picLocks noChangeAspect="1"/>
          </p:cNvPicPr>
          <p:nvPr/>
        </p:nvPicPr>
        <p:blipFill>
          <a:blip r:embed="rId2"/>
          <a:stretch>
            <a:fillRect/>
          </a:stretch>
        </p:blipFill>
        <p:spPr>
          <a:xfrm>
            <a:off x="5229225" y="5260975"/>
            <a:ext cx="1733550" cy="371475"/>
          </a:xfrm>
          <a:prstGeom prst="rect">
            <a:avLst/>
          </a:prstGeom>
        </p:spPr>
      </p:pic>
    </p:spTree>
  </p:cSld>
  <p:clrMapOvr>
    <a:masterClrMapping/>
  </p:clrMapOvr>
</p:sld>
</file>

<file path=ppt/slides/slide7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a:sym typeface="+mn-ea"/>
              </a:rPr>
              <a:t>9.6.3</a:t>
            </a:r>
            <a:r>
              <a:rPr lang="en-US">
                <a:sym typeface="+mn-ea"/>
              </a:rPr>
              <a:t> </a:t>
            </a:r>
            <a:r>
              <a:rPr>
                <a:sym typeface="+mn-ea"/>
              </a:rPr>
              <a:t>欧拉回路</a:t>
            </a:r>
            <a:endParaRPr>
              <a:sym typeface="+mn-ea"/>
            </a:endParaRPr>
          </a:p>
        </p:txBody>
      </p:sp>
      <p:sp>
        <p:nvSpPr>
          <p:cNvPr id="5" name="内容占位符 4"/>
          <p:cNvSpPr/>
          <p:nvPr>
            <p:ph idx="1"/>
          </p:nvPr>
        </p:nvSpPr>
        <p:spPr>
          <a:xfrm>
            <a:off x="838200" y="1564005"/>
            <a:ext cx="10515600" cy="4858385"/>
          </a:xfrm>
        </p:spPr>
        <p:txBody>
          <a:bodyPr/>
          <a:p>
            <a:r>
              <a:rPr lang="zh-CN" altLang="en-US"/>
              <a:t>第一个图仅当起点在左下角或右下角时可以画出，而且不可能结束在起点处。第二个图容易画出，它的</a:t>
            </a:r>
            <a:endParaRPr lang="zh-CN" altLang="en-US"/>
          </a:p>
          <a:p>
            <a:r>
              <a:rPr lang="zh-CN" altLang="en-US">
                <a:solidFill>
                  <a:srgbClr val="FF0000"/>
                </a:solidFill>
              </a:rPr>
              <a:t>终止点和起点相同</a:t>
            </a:r>
            <a:r>
              <a:rPr lang="zh-CN" altLang="en-US"/>
              <a:t>，但是，第三个图在游戏的限制条件下根本画不出来。</a:t>
            </a:r>
            <a:endParaRPr lang="zh-CN" altLang="en-US"/>
          </a:p>
          <a:p>
            <a:endParaRPr lang="zh-CN" altLang="en-US"/>
          </a:p>
          <a:p>
            <a:r>
              <a:rPr lang="zh-CN" altLang="en-US"/>
              <a:t>我们可以通过给每个交点指定一个顶点而把这个问题转化成图论问题。此时，图的边可以自然的方式规</a:t>
            </a:r>
            <a:endParaRPr lang="zh-CN" altLang="en-US"/>
          </a:p>
          <a:p>
            <a:r>
              <a:rPr lang="zh-CN" altLang="en-US"/>
              <a:t>定，如图9-69。</a:t>
            </a:r>
            <a:endParaRPr lang="zh-CN" altLang="en-US"/>
          </a:p>
        </p:txBody>
      </p:sp>
      <p:pic>
        <p:nvPicPr>
          <p:cNvPr id="6" name="图片 5"/>
          <p:cNvPicPr>
            <a:picLocks noChangeAspect="1"/>
          </p:cNvPicPr>
          <p:nvPr/>
        </p:nvPicPr>
        <p:blipFill>
          <a:blip r:embed="rId1"/>
          <a:stretch>
            <a:fillRect/>
          </a:stretch>
        </p:blipFill>
        <p:spPr>
          <a:xfrm>
            <a:off x="2524125" y="3789045"/>
            <a:ext cx="7143750" cy="1819275"/>
          </a:xfrm>
          <a:prstGeom prst="rect">
            <a:avLst/>
          </a:prstGeom>
        </p:spPr>
      </p:pic>
      <p:pic>
        <p:nvPicPr>
          <p:cNvPr id="7" name="图片 6"/>
          <p:cNvPicPr>
            <a:picLocks noChangeAspect="1"/>
          </p:cNvPicPr>
          <p:nvPr/>
        </p:nvPicPr>
        <p:blipFill>
          <a:blip r:embed="rId2"/>
          <a:stretch>
            <a:fillRect/>
          </a:stretch>
        </p:blipFill>
        <p:spPr>
          <a:xfrm>
            <a:off x="5017770" y="6060440"/>
            <a:ext cx="2352675" cy="361950"/>
          </a:xfrm>
          <a:prstGeom prst="rect">
            <a:avLst/>
          </a:prstGeom>
        </p:spPr>
      </p:pic>
    </p:spTree>
  </p:cSld>
  <p:clrMapOvr>
    <a:masterClrMapping/>
  </p:clrMapOvr>
</p:sld>
</file>

<file path=ppt/slides/slide7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a:sym typeface="+mn-ea"/>
              </a:rPr>
              <a:t>9.6.3</a:t>
            </a:r>
            <a:r>
              <a:rPr lang="en-US">
                <a:sym typeface="+mn-ea"/>
              </a:rPr>
              <a:t> </a:t>
            </a:r>
            <a:r>
              <a:rPr>
                <a:sym typeface="+mn-ea"/>
              </a:rPr>
              <a:t>欧拉回路</a:t>
            </a:r>
            <a:endParaRPr>
              <a:sym typeface="+mn-ea"/>
            </a:endParaRPr>
          </a:p>
        </p:txBody>
      </p:sp>
      <p:sp>
        <p:nvSpPr>
          <p:cNvPr id="5" name="内容占位符 4"/>
          <p:cNvSpPr/>
          <p:nvPr>
            <p:ph idx="1"/>
          </p:nvPr>
        </p:nvSpPr>
        <p:spPr>
          <a:xfrm>
            <a:off x="838200" y="1564005"/>
            <a:ext cx="10515600" cy="4858385"/>
          </a:xfrm>
        </p:spPr>
        <p:txBody>
          <a:bodyPr/>
          <a:p>
            <a:r>
              <a:rPr lang="zh-CN" altLang="en-US"/>
              <a:t>将问题转化之后，我们必须在图中找出一条路径，使得该路径对图的</a:t>
            </a:r>
            <a:r>
              <a:rPr lang="zh-CN" altLang="en-US">
                <a:solidFill>
                  <a:srgbClr val="FF0000"/>
                </a:solidFill>
              </a:rPr>
              <a:t>每条边恰好访问一次</a:t>
            </a:r>
            <a:r>
              <a:rPr lang="zh-CN" altLang="en-US"/>
              <a:t>。如果我们要</a:t>
            </a:r>
            <a:endParaRPr lang="zh-CN" altLang="en-US"/>
          </a:p>
          <a:p>
            <a:r>
              <a:rPr lang="zh-CN" altLang="en-US"/>
              <a:t>解决“附加的问题”，那么我们就必须找到一个圈，该圈恰好经过每条边一次。这种图论问题在1736年</a:t>
            </a:r>
            <a:endParaRPr lang="zh-CN" altLang="en-US"/>
          </a:p>
          <a:p>
            <a:r>
              <a:rPr lang="zh-CN" altLang="en-US"/>
              <a:t>由欧拉解决，它标志着图论的诞生。根据特定问题的叙述不同，这种问题通常叫做</a:t>
            </a:r>
            <a:r>
              <a:rPr lang="zh-CN" altLang="en-US">
                <a:solidFill>
                  <a:srgbClr val="FF0000"/>
                </a:solidFill>
              </a:rPr>
              <a:t>欧拉路径</a:t>
            </a:r>
            <a:r>
              <a:rPr lang="zh-CN" altLang="en-US"/>
              <a:t>(Euler </a:t>
            </a:r>
            <a:endParaRPr lang="zh-CN" altLang="en-US"/>
          </a:p>
          <a:p>
            <a:r>
              <a:rPr lang="zh-CN" altLang="en-US"/>
              <a:t>path，有时称</a:t>
            </a:r>
            <a:r>
              <a:rPr lang="zh-CN" altLang="en-US">
                <a:solidFill>
                  <a:srgbClr val="FF0000"/>
                </a:solidFill>
              </a:rPr>
              <a:t>欧拉环游</a:t>
            </a:r>
            <a:r>
              <a:rPr lang="zh-CN" altLang="en-US"/>
              <a:t>——Euler tour)或</a:t>
            </a:r>
            <a:r>
              <a:rPr lang="zh-CN" altLang="en-US">
                <a:solidFill>
                  <a:srgbClr val="FF0000"/>
                </a:solidFill>
              </a:rPr>
              <a:t>欧拉回路</a:t>
            </a:r>
            <a:r>
              <a:rPr lang="zh-CN" altLang="en-US"/>
              <a:t>(Euler circuit)问题。虽然欧拉环游和欧拉回</a:t>
            </a:r>
            <a:endParaRPr lang="zh-CN" altLang="en-US"/>
          </a:p>
          <a:p>
            <a:r>
              <a:rPr lang="zh-CN" altLang="en-US"/>
              <a:t>路问题稍有不同，但是却有相同的基本解。因此，在这一节我们将考虑欧拉回路问题。</a:t>
            </a:r>
            <a:endParaRPr lang="zh-CN" altLang="en-US"/>
          </a:p>
        </p:txBody>
      </p:sp>
    </p:spTree>
  </p:cSld>
  <p:clrMapOvr>
    <a:masterClrMapping/>
  </p:clrMapOvr>
</p:sld>
</file>

<file path=ppt/slides/slide7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a:sym typeface="+mn-ea"/>
              </a:rPr>
              <a:t>9.6.3</a:t>
            </a:r>
            <a:r>
              <a:rPr lang="en-US">
                <a:sym typeface="+mn-ea"/>
              </a:rPr>
              <a:t> </a:t>
            </a:r>
            <a:r>
              <a:rPr>
                <a:sym typeface="+mn-ea"/>
              </a:rPr>
              <a:t>欧拉回路</a:t>
            </a:r>
            <a:endParaRPr>
              <a:sym typeface="+mn-ea"/>
            </a:endParaRPr>
          </a:p>
        </p:txBody>
      </p:sp>
      <p:sp>
        <p:nvSpPr>
          <p:cNvPr id="5" name="内容占位符 4"/>
          <p:cNvSpPr/>
          <p:nvPr>
            <p:ph idx="1"/>
          </p:nvPr>
        </p:nvSpPr>
        <p:spPr>
          <a:xfrm>
            <a:off x="838200" y="1564005"/>
            <a:ext cx="10515600" cy="4858385"/>
          </a:xfrm>
        </p:spPr>
        <p:txBody>
          <a:bodyPr>
            <a:normAutofit/>
          </a:bodyPr>
          <a:p>
            <a:r>
              <a:rPr lang="zh-CN" altLang="en-US"/>
              <a:t>能够做的第一个观察是，其终点必须终止在起点上的欧拉回路只有当图是连通的并且</a:t>
            </a:r>
            <a:r>
              <a:rPr lang="zh-CN" altLang="en-US">
                <a:solidFill>
                  <a:srgbClr val="FF0000"/>
                </a:solidFill>
              </a:rPr>
              <a:t>每个顶点的度</a:t>
            </a:r>
            <a:r>
              <a:rPr lang="zh-CN" altLang="en-US"/>
              <a:t>(即，</a:t>
            </a:r>
            <a:endParaRPr lang="zh-CN" altLang="en-US"/>
          </a:p>
          <a:p>
            <a:r>
              <a:rPr lang="zh-CN" altLang="en-US"/>
              <a:t>边的条数)是</a:t>
            </a:r>
            <a:r>
              <a:rPr lang="zh-CN" altLang="en-US">
                <a:solidFill>
                  <a:srgbClr val="FF0000"/>
                </a:solidFill>
              </a:rPr>
              <a:t>偶数</a:t>
            </a:r>
            <a:r>
              <a:rPr lang="zh-CN" altLang="en-US"/>
              <a:t>时才有可能存在。这是因为，在欧拉回路中，一个顶点有边进入，则必然有边离开。</a:t>
            </a:r>
            <a:endParaRPr lang="zh-CN" altLang="en-US"/>
          </a:p>
          <a:p>
            <a:r>
              <a:rPr lang="zh-CN" altLang="en-US"/>
              <a:t>如果任一顶点</a:t>
            </a:r>
            <a:r>
              <a:rPr lang="en-US" altLang="zh-CN"/>
              <a:t>v</a:t>
            </a:r>
            <a:r>
              <a:rPr lang="zh-CN" altLang="en-US"/>
              <a:t>的度为奇数，那么实际上我们早晚将会达到这样一种地步，即只有一条进入</a:t>
            </a:r>
            <a:r>
              <a:rPr lang="en-US" altLang="zh-CN"/>
              <a:t>v</a:t>
            </a:r>
            <a:r>
              <a:rPr lang="zh-CN" altLang="en-US"/>
              <a:t>的边尚未访</a:t>
            </a:r>
            <a:endParaRPr lang="zh-CN" altLang="en-US"/>
          </a:p>
          <a:p>
            <a:r>
              <a:rPr lang="zh-CN" altLang="en-US"/>
              <a:t>问到，若沿该边进入v点，那么我们只能停在顶点v，不可能再出来。如果</a:t>
            </a:r>
            <a:r>
              <a:rPr lang="zh-CN" altLang="en-US">
                <a:solidFill>
                  <a:srgbClr val="FF0000"/>
                </a:solidFill>
              </a:rPr>
              <a:t>恰好有两个顶点的度是奇数</a:t>
            </a:r>
            <a:r>
              <a:rPr lang="zh-CN" altLang="en-US"/>
              <a:t>，</a:t>
            </a:r>
            <a:endParaRPr lang="zh-CN" altLang="en-US"/>
          </a:p>
          <a:p>
            <a:r>
              <a:rPr lang="zh-CN" altLang="en-US"/>
              <a:t>那么当我们从一个奇数度的顶点出发最后终止在另一个奇数度的顶点时，仍然有可能得到一个</a:t>
            </a:r>
            <a:r>
              <a:rPr lang="zh-CN" altLang="en-US">
                <a:solidFill>
                  <a:srgbClr val="FF0000"/>
                </a:solidFill>
              </a:rPr>
              <a:t>欧拉环游</a:t>
            </a:r>
            <a:r>
              <a:rPr lang="zh-CN" altLang="en-US"/>
              <a:t>。</a:t>
            </a:r>
            <a:endParaRPr lang="zh-CN" altLang="en-US"/>
          </a:p>
          <a:p>
            <a:r>
              <a:rPr lang="zh-CN" altLang="en-US"/>
              <a:t>这里，欧拉环游是必须访问图的每一边但最后不一定必须回到起点的路径。如果奇数度的顶点多于两个，</a:t>
            </a:r>
            <a:endParaRPr lang="zh-CN" altLang="en-US"/>
          </a:p>
          <a:p>
            <a:r>
              <a:rPr lang="zh-CN" altLang="en-US"/>
              <a:t>那么欧拉环游也是不可能存在的。</a:t>
            </a:r>
            <a:endParaRPr lang="zh-CN" altLang="en-US"/>
          </a:p>
        </p:txBody>
      </p:sp>
    </p:spTree>
  </p:cSld>
  <p:clrMapOvr>
    <a:masterClrMapping/>
  </p:clrMapOvr>
</p:sld>
</file>

<file path=ppt/slides/slide7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a:sym typeface="+mn-ea"/>
              </a:rPr>
              <a:t>9.6.3</a:t>
            </a:r>
            <a:r>
              <a:rPr lang="en-US">
                <a:sym typeface="+mn-ea"/>
              </a:rPr>
              <a:t> </a:t>
            </a:r>
            <a:r>
              <a:rPr>
                <a:sym typeface="+mn-ea"/>
              </a:rPr>
              <a:t>欧拉回路</a:t>
            </a:r>
            <a:endParaRPr>
              <a:sym typeface="+mn-ea"/>
            </a:endParaRPr>
          </a:p>
        </p:txBody>
      </p:sp>
      <p:sp>
        <p:nvSpPr>
          <p:cNvPr id="5" name="内容占位符 4"/>
          <p:cNvSpPr/>
          <p:nvPr>
            <p:ph idx="1"/>
          </p:nvPr>
        </p:nvSpPr>
        <p:spPr>
          <a:xfrm>
            <a:off x="838200" y="1564005"/>
            <a:ext cx="10515600" cy="4858385"/>
          </a:xfrm>
        </p:spPr>
        <p:txBody>
          <a:bodyPr>
            <a:normAutofit/>
          </a:bodyPr>
          <a:p>
            <a:r>
              <a:rPr lang="zh-CN" altLang="en-US"/>
              <a:t>上一段的观察给我们提供了欧拉回路存在的一个必要条件。不过，它并未告诉我们满足该性质的所有的</a:t>
            </a:r>
            <a:endParaRPr lang="zh-CN" altLang="en-US"/>
          </a:p>
          <a:p>
            <a:r>
              <a:rPr lang="zh-CN" altLang="en-US"/>
              <a:t>连通图必然有一个欧拉回路，也没有指导我们如何找出欧拉回路。事实上，这个必要条件也是充分的。</a:t>
            </a:r>
            <a:endParaRPr lang="zh-CN" altLang="en-US"/>
          </a:p>
          <a:p>
            <a:r>
              <a:rPr lang="zh-CN" altLang="en-US"/>
              <a:t>就是说，</a:t>
            </a:r>
            <a:r>
              <a:rPr lang="zh-CN" altLang="en-US">
                <a:solidFill>
                  <a:srgbClr val="FF0000"/>
                </a:solidFill>
              </a:rPr>
              <a:t>所有顶点的度均为偶数的任何连通图必然有欧拉回路</a:t>
            </a:r>
            <a:r>
              <a:rPr lang="zh-CN" altLang="en-US"/>
              <a:t>。不仅如此，我们还可以以线性时间找出</a:t>
            </a:r>
            <a:endParaRPr lang="zh-CN" altLang="en-US"/>
          </a:p>
          <a:p>
            <a:r>
              <a:rPr lang="zh-CN" altLang="en-US"/>
              <a:t>这样一条回路。</a:t>
            </a:r>
            <a:endParaRPr lang="zh-CN" altLang="en-US"/>
          </a:p>
          <a:p>
            <a:endParaRPr lang="zh-CN" altLang="en-US"/>
          </a:p>
          <a:p>
            <a:r>
              <a:rPr lang="zh-CN" altLang="en-US"/>
              <a:t>由于我们可以用线性时间检测这个充分必要条件，因此可以假设我们知道存在一条欧拉回路。此时，基</a:t>
            </a:r>
            <a:endParaRPr lang="zh-CN" altLang="en-US"/>
          </a:p>
          <a:p>
            <a:r>
              <a:rPr lang="zh-CN" altLang="en-US"/>
              <a:t>本算法就是执行一次深度优先搜索。有大量“明显的”解决方案但是却都行不通，我们罗列了一些在练</a:t>
            </a:r>
            <a:endParaRPr lang="zh-CN" altLang="en-US"/>
          </a:p>
          <a:p>
            <a:r>
              <a:rPr lang="zh-CN" altLang="en-US"/>
              <a:t>习中。</a:t>
            </a:r>
            <a:endParaRPr lang="zh-CN" altLang="en-US"/>
          </a:p>
          <a:p>
            <a:endParaRPr lang="zh-CN" altLang="en-US"/>
          </a:p>
          <a:p>
            <a:endParaRPr lang="zh-CN" altLang="en-US"/>
          </a:p>
        </p:txBody>
      </p:sp>
    </p:spTree>
  </p:cSld>
  <p:clrMapOvr>
    <a:masterClrMapping/>
  </p:clrMapOvr>
</p:sld>
</file>

<file path=ppt/slides/slide7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a:sym typeface="+mn-ea"/>
              </a:rPr>
              <a:t>9.6.3</a:t>
            </a:r>
            <a:r>
              <a:rPr lang="en-US">
                <a:sym typeface="+mn-ea"/>
              </a:rPr>
              <a:t> </a:t>
            </a:r>
            <a:r>
              <a:rPr>
                <a:sym typeface="+mn-ea"/>
              </a:rPr>
              <a:t>欧拉回路</a:t>
            </a:r>
            <a:endParaRPr>
              <a:sym typeface="+mn-ea"/>
            </a:endParaRPr>
          </a:p>
        </p:txBody>
      </p:sp>
      <p:sp>
        <p:nvSpPr>
          <p:cNvPr id="5" name="内容占位符 4"/>
          <p:cNvSpPr/>
          <p:nvPr>
            <p:ph idx="1"/>
          </p:nvPr>
        </p:nvSpPr>
        <p:spPr>
          <a:xfrm>
            <a:off x="838200" y="1564005"/>
            <a:ext cx="10515600" cy="4858385"/>
          </a:xfrm>
        </p:spPr>
        <p:txBody>
          <a:bodyPr>
            <a:normAutofit/>
          </a:bodyPr>
          <a:p>
            <a:r>
              <a:rPr lang="zh-CN" altLang="en-US"/>
              <a:t>主要问题在于，我们可能只访问了图的一部分而提前返回到起点。如果从起点出发的所有边均已用完，</a:t>
            </a:r>
            <a:endParaRPr lang="zh-CN" altLang="en-US"/>
          </a:p>
          <a:p>
            <a:r>
              <a:rPr lang="zh-CN" altLang="en-US"/>
              <a:t>那么图中就会有的部分遍历不到。最容易的补救方法是找出有尚未访问的边的路径上的第一个顶点，并</a:t>
            </a:r>
            <a:endParaRPr lang="zh-CN" altLang="en-US"/>
          </a:p>
          <a:p>
            <a:r>
              <a:rPr lang="zh-CN" altLang="en-US"/>
              <a:t>执行另外一次深度优先搜索。这将给出另外一个回路，把它拼接到原来的回路上。继续该过程直到所有</a:t>
            </a:r>
            <a:endParaRPr lang="zh-CN" altLang="en-US"/>
          </a:p>
          <a:p>
            <a:r>
              <a:rPr lang="zh-CN" altLang="en-US"/>
              <a:t>的边都被遍历到为止。</a:t>
            </a:r>
            <a:endParaRPr lang="zh-CN" altLang="en-US"/>
          </a:p>
        </p:txBody>
      </p:sp>
    </p:spTree>
  </p:cSld>
  <p:clrMapOvr>
    <a:masterClrMapping/>
  </p:clrMapOvr>
</p:sld>
</file>

<file path=ppt/slides/slide7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a:sym typeface="+mn-ea"/>
              </a:rPr>
              <a:t>9.6.3</a:t>
            </a:r>
            <a:r>
              <a:rPr lang="en-US">
                <a:sym typeface="+mn-ea"/>
              </a:rPr>
              <a:t> </a:t>
            </a:r>
            <a:r>
              <a:rPr>
                <a:sym typeface="+mn-ea"/>
              </a:rPr>
              <a:t>欧拉回路</a:t>
            </a:r>
            <a:endParaRPr>
              <a:sym typeface="+mn-ea"/>
            </a:endParaRPr>
          </a:p>
        </p:txBody>
      </p:sp>
      <p:sp>
        <p:nvSpPr>
          <p:cNvPr id="5" name="内容占位符 4"/>
          <p:cNvSpPr/>
          <p:nvPr>
            <p:ph idx="1"/>
          </p:nvPr>
        </p:nvSpPr>
        <p:spPr>
          <a:xfrm>
            <a:off x="838200" y="1564005"/>
            <a:ext cx="10515600" cy="4858385"/>
          </a:xfrm>
        </p:spPr>
        <p:txBody>
          <a:bodyPr>
            <a:normAutofit/>
          </a:bodyPr>
          <a:p>
            <a:r>
              <a:rPr lang="zh-CN" altLang="en-US"/>
              <a:t>作为一个例子，考虑图9-70中的图。容易看出，这个图有一个欧拉回路。设</a:t>
            </a:r>
            <a:r>
              <a:rPr lang="zh-CN" altLang="en-US">
                <a:solidFill>
                  <a:srgbClr val="FF0000"/>
                </a:solidFill>
              </a:rPr>
              <a:t>从顶点5开始</a:t>
            </a:r>
            <a:r>
              <a:rPr lang="zh-CN" altLang="en-US"/>
              <a:t>，我们遍历5、</a:t>
            </a:r>
            <a:endParaRPr lang="zh-CN" altLang="en-US"/>
          </a:p>
          <a:p>
            <a:r>
              <a:rPr lang="zh-CN" altLang="en-US"/>
              <a:t>4、10、5，此时我们已无路可走，图的大部分都还未遍历到。情况如图9-71所示。</a:t>
            </a:r>
            <a:endParaRPr lang="zh-CN" altLang="en-US"/>
          </a:p>
        </p:txBody>
      </p:sp>
      <p:pic>
        <p:nvPicPr>
          <p:cNvPr id="3" name="图片 2"/>
          <p:cNvPicPr>
            <a:picLocks noChangeAspect="1"/>
          </p:cNvPicPr>
          <p:nvPr/>
        </p:nvPicPr>
        <p:blipFill>
          <a:blip r:embed="rId1"/>
          <a:stretch>
            <a:fillRect/>
          </a:stretch>
        </p:blipFill>
        <p:spPr>
          <a:xfrm>
            <a:off x="2571750" y="2635885"/>
            <a:ext cx="7048500" cy="1981200"/>
          </a:xfrm>
          <a:prstGeom prst="rect">
            <a:avLst/>
          </a:prstGeom>
        </p:spPr>
      </p:pic>
      <p:pic>
        <p:nvPicPr>
          <p:cNvPr id="4" name="图片 3"/>
          <p:cNvPicPr>
            <a:picLocks noChangeAspect="1"/>
          </p:cNvPicPr>
          <p:nvPr/>
        </p:nvPicPr>
        <p:blipFill>
          <a:blip r:embed="rId2"/>
          <a:stretch>
            <a:fillRect/>
          </a:stretch>
        </p:blipFill>
        <p:spPr>
          <a:xfrm>
            <a:off x="4622165" y="5095240"/>
            <a:ext cx="2466975" cy="504825"/>
          </a:xfrm>
          <a:prstGeom prst="rect">
            <a:avLst/>
          </a:prstGeom>
        </p:spPr>
      </p:pic>
    </p:spTree>
  </p:cSld>
  <p:clrMapOvr>
    <a:masterClrMapping/>
  </p:clrMapOvr>
</p:sld>
</file>

<file path=ppt/slides/slide7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a:sym typeface="+mn-ea"/>
              </a:rPr>
              <a:t>9.6.3</a:t>
            </a:r>
            <a:r>
              <a:rPr lang="en-US">
                <a:sym typeface="+mn-ea"/>
              </a:rPr>
              <a:t> </a:t>
            </a:r>
            <a:r>
              <a:rPr>
                <a:sym typeface="+mn-ea"/>
              </a:rPr>
              <a:t>欧拉回路</a:t>
            </a:r>
            <a:endParaRPr>
              <a:sym typeface="+mn-ea"/>
            </a:endParaRPr>
          </a:p>
        </p:txBody>
      </p:sp>
      <p:sp>
        <p:nvSpPr>
          <p:cNvPr id="3" name="内容占位符 2"/>
          <p:cNvSpPr/>
          <p:nvPr>
            <p:ph idx="1"/>
          </p:nvPr>
        </p:nvSpPr>
        <p:spPr/>
        <p:txBody>
          <a:bodyPr/>
          <a:p>
            <a:r>
              <a:rPr lang="zh-CN" altLang="en-US"/>
              <a:t>此时，我们从顶点4继续进行，它仍然还有没用到的边。结果，又得到路径4，1，3，7，4，11，10，7，</a:t>
            </a:r>
            <a:endParaRPr lang="zh-CN" altLang="en-US"/>
          </a:p>
          <a:p>
            <a:r>
              <a:rPr lang="zh-CN" altLang="en-US"/>
              <a:t>9，3，4。如果我们把这条路径拼接到前面的路径5，4，10，5上，那么我们就得到一条新的路径</a:t>
            </a:r>
            <a:r>
              <a:rPr lang="zh-CN" altLang="en-US">
                <a:solidFill>
                  <a:srgbClr val="FF0000"/>
                </a:solidFill>
              </a:rPr>
              <a:t>5</a:t>
            </a:r>
            <a:r>
              <a:rPr lang="zh-CN" altLang="en-US"/>
              <a:t>，4，</a:t>
            </a:r>
            <a:endParaRPr lang="zh-CN" altLang="en-US"/>
          </a:p>
          <a:p>
            <a:r>
              <a:rPr lang="zh-CN" altLang="en-US"/>
              <a:t>1，3，7，4，11，10，7，9，3，</a:t>
            </a:r>
            <a:r>
              <a:rPr lang="zh-CN" altLang="en-US">
                <a:solidFill>
                  <a:srgbClr val="FF0000"/>
                </a:solidFill>
              </a:rPr>
              <a:t>4，10，5</a:t>
            </a:r>
            <a:r>
              <a:rPr lang="zh-CN" altLang="en-US"/>
              <a:t>。</a:t>
            </a:r>
            <a:endParaRPr lang="zh-CN" altLang="en-US"/>
          </a:p>
        </p:txBody>
      </p:sp>
      <p:pic>
        <p:nvPicPr>
          <p:cNvPr id="4" name="内容占位符 5"/>
          <p:cNvPicPr>
            <a:picLocks noChangeAspect="1"/>
          </p:cNvPicPr>
          <p:nvPr/>
        </p:nvPicPr>
        <p:blipFill>
          <a:blip r:embed="rId1"/>
          <a:stretch>
            <a:fillRect/>
          </a:stretch>
        </p:blipFill>
        <p:spPr>
          <a:xfrm>
            <a:off x="2482215" y="3070860"/>
            <a:ext cx="7029450" cy="1971675"/>
          </a:xfrm>
          <a:prstGeom prst="rect">
            <a:avLst/>
          </a:prstGeom>
        </p:spPr>
      </p:pic>
      <p:pic>
        <p:nvPicPr>
          <p:cNvPr id="5" name="图片 4"/>
          <p:cNvPicPr>
            <a:picLocks noChangeAspect="1"/>
          </p:cNvPicPr>
          <p:nvPr/>
        </p:nvPicPr>
        <p:blipFill>
          <a:blip r:embed="rId2"/>
          <a:stretch>
            <a:fillRect/>
          </a:stretch>
        </p:blipFill>
        <p:spPr>
          <a:xfrm>
            <a:off x="4525645" y="5487035"/>
            <a:ext cx="2914650" cy="342900"/>
          </a:xfrm>
          <a:prstGeom prst="rect">
            <a:avLst/>
          </a:prstGeom>
        </p:spPr>
      </p:pic>
    </p:spTree>
  </p:cSld>
  <p:clrMapOvr>
    <a:masterClrMapping/>
  </p:clrMapOvr>
</p:sld>
</file>

<file path=ppt/slides/slide7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a:sym typeface="+mn-ea"/>
              </a:rPr>
              <a:t>9.6.3</a:t>
            </a:r>
            <a:r>
              <a:rPr lang="en-US">
                <a:sym typeface="+mn-ea"/>
              </a:rPr>
              <a:t> </a:t>
            </a:r>
            <a:r>
              <a:rPr>
                <a:sym typeface="+mn-ea"/>
              </a:rPr>
              <a:t>欧拉回路</a:t>
            </a:r>
            <a:endParaRPr>
              <a:sym typeface="+mn-ea"/>
            </a:endParaRPr>
          </a:p>
        </p:txBody>
      </p:sp>
      <p:sp>
        <p:nvSpPr>
          <p:cNvPr id="8" name="内容占位符 7"/>
          <p:cNvSpPr/>
          <p:nvPr>
            <p:ph idx="1"/>
          </p:nvPr>
        </p:nvSpPr>
        <p:spPr/>
        <p:txBody>
          <a:bodyPr/>
          <a:p>
            <a:r>
              <a:rPr lang="zh-CN" altLang="en-US"/>
              <a:t>此后，剩下的图表示在图9-72中。注意，在这个图中，所有的顶点的度必然都是偶数，因此，我们保证</a:t>
            </a:r>
            <a:endParaRPr lang="zh-CN" altLang="en-US"/>
          </a:p>
          <a:p>
            <a:r>
              <a:rPr lang="zh-CN" altLang="en-US"/>
              <a:t>能够找到一个圈再拼接上。剩下的图可能不是连通的，但这并不重要。路径上存有未被访问的边的下一</a:t>
            </a:r>
            <a:endParaRPr lang="zh-CN" altLang="en-US"/>
          </a:p>
          <a:p>
            <a:r>
              <a:rPr lang="zh-CN" altLang="en-US"/>
              <a:t>个顶点是3。此时可能的回路可以是3，2，8，9，6，3。当拼接进来之后，我们得到路径</a:t>
            </a:r>
            <a:r>
              <a:rPr lang="zh-CN" altLang="en-US">
                <a:solidFill>
                  <a:srgbClr val="FF0000"/>
                </a:solidFill>
              </a:rPr>
              <a:t>5</a:t>
            </a:r>
            <a:r>
              <a:rPr lang="zh-CN" altLang="en-US"/>
              <a:t>，4，1，3，2，</a:t>
            </a:r>
            <a:endParaRPr lang="zh-CN" altLang="en-US"/>
          </a:p>
          <a:p>
            <a:r>
              <a:rPr lang="zh-CN" altLang="en-US"/>
              <a:t>8，9，6，3，7，4，11，10，7，9，3，</a:t>
            </a:r>
            <a:r>
              <a:rPr lang="zh-CN" altLang="en-US">
                <a:solidFill>
                  <a:srgbClr val="FF0000"/>
                </a:solidFill>
              </a:rPr>
              <a:t>4，10，5</a:t>
            </a:r>
            <a:r>
              <a:rPr lang="zh-CN" altLang="en-US"/>
              <a:t>。</a:t>
            </a:r>
            <a:endParaRPr lang="zh-CN" altLang="en-US"/>
          </a:p>
        </p:txBody>
      </p:sp>
      <p:pic>
        <p:nvPicPr>
          <p:cNvPr id="9" name="图片 8"/>
          <p:cNvPicPr>
            <a:picLocks noChangeAspect="1"/>
          </p:cNvPicPr>
          <p:nvPr/>
        </p:nvPicPr>
        <p:blipFill>
          <a:blip r:embed="rId1"/>
          <a:stretch>
            <a:fillRect/>
          </a:stretch>
        </p:blipFill>
        <p:spPr>
          <a:xfrm>
            <a:off x="2604770" y="3289300"/>
            <a:ext cx="6981825" cy="2028825"/>
          </a:xfrm>
          <a:prstGeom prst="rect">
            <a:avLst/>
          </a:prstGeom>
        </p:spPr>
      </p:pic>
      <p:pic>
        <p:nvPicPr>
          <p:cNvPr id="10" name="图片 9"/>
          <p:cNvPicPr>
            <a:picLocks noChangeAspect="1"/>
          </p:cNvPicPr>
          <p:nvPr/>
        </p:nvPicPr>
        <p:blipFill>
          <a:blip r:embed="rId2"/>
          <a:stretch>
            <a:fillRect/>
          </a:stretch>
        </p:blipFill>
        <p:spPr>
          <a:xfrm>
            <a:off x="3251200" y="5675630"/>
            <a:ext cx="5124450" cy="276225"/>
          </a:xfrm>
          <a:prstGeom prst="rect">
            <a:avLst/>
          </a:prstGeom>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a:bodyPr>
          <a:lstStyle/>
          <a:p>
            <a:r>
              <a:rPr dirty="0"/>
              <a:t>但是Fib(N)=Fib(N-1)+Fib(N-2)，因此由归纳法容易证明T(N)</a:t>
            </a:r>
            <a:r>
              <a:rPr lang="zh-CN" dirty="0">
                <a:sym typeface="+mn-ea"/>
              </a:rPr>
              <a:t>≥</a:t>
            </a:r>
            <a:r>
              <a:rPr dirty="0"/>
              <a:t>Fib(N)，在1.2.5节我们证明过</a:t>
            </a:r>
            <a:endParaRPr dirty="0"/>
          </a:p>
          <a:p>
            <a:r>
              <a:rPr dirty="0"/>
              <a:t>Fi</a:t>
            </a:r>
            <a:r>
              <a:rPr lang="en-US" dirty="0"/>
              <a:t>b</a:t>
            </a:r>
            <a:r>
              <a:rPr dirty="0"/>
              <a:t>(N)&lt;(5/3)</a:t>
            </a:r>
            <a:r>
              <a:rPr lang="en-US" baseline="30000" dirty="0"/>
              <a:t>N</a:t>
            </a:r>
            <a:r>
              <a:rPr dirty="0"/>
              <a:t>，类似的计算可以证明(对于N&gt;4)Fib(N)</a:t>
            </a:r>
            <a:r>
              <a:rPr lang="zh-CN" dirty="0">
                <a:sym typeface="+mn-ea"/>
              </a:rPr>
              <a:t>≥</a:t>
            </a:r>
            <a:r>
              <a:rPr dirty="0"/>
              <a:t>(3/2)</a:t>
            </a:r>
            <a:r>
              <a:rPr lang="en-US" baseline="30000" dirty="0"/>
              <a:t>N</a:t>
            </a:r>
            <a:r>
              <a:rPr dirty="0"/>
              <a:t>，可见，这个程序的运行时间以</a:t>
            </a:r>
            <a:r>
              <a:rPr dirty="0">
                <a:solidFill>
                  <a:srgbClr val="FF0000"/>
                </a:solidFill>
              </a:rPr>
              <a:t>指数</a:t>
            </a:r>
            <a:endParaRPr dirty="0">
              <a:solidFill>
                <a:srgbClr val="FF0000"/>
              </a:solidFill>
            </a:endParaRPr>
          </a:p>
          <a:p>
            <a:r>
              <a:rPr dirty="0">
                <a:solidFill>
                  <a:srgbClr val="FF0000"/>
                </a:solidFill>
              </a:rPr>
              <a:t>的速度增长</a:t>
            </a:r>
            <a:r>
              <a:rPr lang="zh-CN" dirty="0"/>
              <a:t>。</a:t>
            </a:r>
            <a:r>
              <a:rPr dirty="0"/>
              <a:t>这大致是最坏的情况。通过保留一个简单的数</a:t>
            </a:r>
            <a:r>
              <a:rPr lang="zh-CN" dirty="0"/>
              <a:t>组</a:t>
            </a:r>
            <a:r>
              <a:rPr dirty="0"/>
              <a:t>并使用一个for循环，运行时间可以被实</a:t>
            </a:r>
            <a:endParaRPr dirty="0"/>
          </a:p>
          <a:p>
            <a:r>
              <a:rPr dirty="0"/>
              <a:t>质性地减少下来</a:t>
            </a:r>
            <a:r>
              <a:rPr lang="zh-CN" dirty="0"/>
              <a:t>。</a:t>
            </a:r>
            <a:endParaRPr lang="zh-CN" dirty="0"/>
          </a:p>
          <a:p>
            <a:endParaRPr lang="zh-CN" dirty="0"/>
          </a:p>
          <a:p>
            <a:r>
              <a:rPr lang="zh-CN" dirty="0"/>
              <a:t>这个程序之所以缓慢，是因为存在大量多余的工作要做，违反了在节1.3中叙述的递归的第四条主要的</a:t>
            </a:r>
            <a:endParaRPr lang="zh-CN" dirty="0"/>
          </a:p>
          <a:p>
            <a:r>
              <a:rPr lang="zh-CN" dirty="0"/>
              <a:t>法则(合成效益法则)。注意，在第二行上的第一次调用即Fib(N-1)实际上计算了Fib(N-2)，这个信</a:t>
            </a:r>
            <a:endParaRPr lang="zh-CN" dirty="0"/>
          </a:p>
          <a:p>
            <a:r>
              <a:rPr lang="zh-CN" dirty="0"/>
              <a:t>息被抛弃而在第二行上的第二次调用时又重新计算了一遍的信息量递归地合成起来并导致巨大的运行时</a:t>
            </a:r>
            <a:endParaRPr lang="zh-CN" dirty="0"/>
          </a:p>
          <a:p>
            <a:r>
              <a:rPr lang="zh-CN" dirty="0"/>
              <a:t>间，这或许是格言“计算任何事情不要超过一次”的最好的实例，但它不应使你被吓得远离递归而不敢</a:t>
            </a:r>
            <a:endParaRPr lang="zh-CN" dirty="0"/>
          </a:p>
          <a:p>
            <a:r>
              <a:rPr lang="zh-CN" dirty="0"/>
              <a:t>使用它。本书中我们将随处看到递归的出色的使用。</a:t>
            </a:r>
            <a:endParaRPr lang="zh-CN" dirty="0"/>
          </a:p>
        </p:txBody>
      </p:sp>
      <p:sp>
        <p:nvSpPr>
          <p:cNvPr id="2" name="标题 1"/>
          <p:cNvSpPr>
            <a:spLocks noGrp="1"/>
          </p:cNvSpPr>
          <p:nvPr>
            <p:ph type="title"/>
          </p:nvPr>
        </p:nvSpPr>
        <p:spPr/>
        <p:txBody>
          <a:bodyPr/>
          <a:lstStyle/>
          <a:p>
            <a:r>
              <a:rPr dirty="0"/>
              <a:t>2.</a:t>
            </a:r>
            <a:r>
              <a:rPr lang="en-US" dirty="0"/>
              <a:t>4.2 </a:t>
            </a:r>
            <a:r>
              <a:rPr lang="zh-CN" altLang="en-US" dirty="0"/>
              <a:t>一般法则</a:t>
            </a:r>
            <a:endParaRPr lang="zh-CN" altLang="en-US" dirty="0"/>
          </a:p>
        </p:txBody>
      </p:sp>
    </p:spTree>
  </p:cSld>
  <p:clrMapOvr>
    <a:masterClrMapping/>
  </p:clrMapOvr>
</p:sld>
</file>

<file path=ppt/slides/slide7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a:sym typeface="+mn-ea"/>
              </a:rPr>
              <a:t>9.6.3</a:t>
            </a:r>
            <a:r>
              <a:rPr lang="en-US">
                <a:sym typeface="+mn-ea"/>
              </a:rPr>
              <a:t> </a:t>
            </a:r>
            <a:r>
              <a:rPr>
                <a:sym typeface="+mn-ea"/>
              </a:rPr>
              <a:t>欧拉回路</a:t>
            </a:r>
            <a:endParaRPr>
              <a:sym typeface="+mn-ea"/>
            </a:endParaRPr>
          </a:p>
        </p:txBody>
      </p:sp>
      <p:sp>
        <p:nvSpPr>
          <p:cNvPr id="8" name="内容占位符 7"/>
          <p:cNvSpPr/>
          <p:nvPr>
            <p:ph idx="1"/>
          </p:nvPr>
        </p:nvSpPr>
        <p:spPr/>
        <p:txBody>
          <a:bodyPr/>
          <a:p>
            <a:r>
              <a:rPr lang="zh-CN" altLang="en-US"/>
              <a:t>剩下的图在图9-73中。在该路径上，带有未遍历边的下一个顶点是9，算法找到回路9，12，10，9。当</a:t>
            </a:r>
            <a:endParaRPr lang="zh-CN" altLang="en-US"/>
          </a:p>
          <a:p>
            <a:r>
              <a:rPr lang="zh-CN" altLang="en-US"/>
              <a:t>把它拼接到当前路径中时，我们得到回路5，4，1，3，2，8，</a:t>
            </a:r>
            <a:r>
              <a:rPr lang="zh-CN" altLang="en-US">
                <a:solidFill>
                  <a:schemeClr val="accent1"/>
                </a:solidFill>
              </a:rPr>
              <a:t>9，12，10，9</a:t>
            </a:r>
            <a:r>
              <a:rPr lang="zh-CN" altLang="en-US"/>
              <a:t>，6，3，7，4，11，10，7，</a:t>
            </a:r>
            <a:endParaRPr lang="zh-CN" altLang="en-US"/>
          </a:p>
          <a:p>
            <a:r>
              <a:rPr lang="zh-CN" altLang="en-US"/>
              <a:t>9，3，</a:t>
            </a:r>
            <a:r>
              <a:rPr lang="zh-CN" altLang="en-US">
                <a:solidFill>
                  <a:srgbClr val="FF0000"/>
                </a:solidFill>
              </a:rPr>
              <a:t>4，10，5</a:t>
            </a:r>
            <a:r>
              <a:rPr lang="zh-CN" altLang="en-US"/>
              <a:t>。当所有的边都被遍历时，算法终止，我们得到一个欧拉回路。</a:t>
            </a:r>
            <a:endParaRPr lang="zh-CN" altLang="en-US"/>
          </a:p>
        </p:txBody>
      </p:sp>
      <p:pic>
        <p:nvPicPr>
          <p:cNvPr id="3" name="图片 2"/>
          <p:cNvPicPr>
            <a:picLocks noChangeAspect="1"/>
          </p:cNvPicPr>
          <p:nvPr/>
        </p:nvPicPr>
        <p:blipFill>
          <a:blip r:embed="rId1"/>
          <a:stretch>
            <a:fillRect/>
          </a:stretch>
        </p:blipFill>
        <p:spPr>
          <a:xfrm>
            <a:off x="2586355" y="3223260"/>
            <a:ext cx="7019925" cy="2019300"/>
          </a:xfrm>
          <a:prstGeom prst="rect">
            <a:avLst/>
          </a:prstGeom>
        </p:spPr>
      </p:pic>
      <p:pic>
        <p:nvPicPr>
          <p:cNvPr id="4" name="图片 3"/>
          <p:cNvPicPr>
            <a:picLocks noChangeAspect="1"/>
          </p:cNvPicPr>
          <p:nvPr/>
        </p:nvPicPr>
        <p:blipFill>
          <a:blip r:embed="rId2"/>
          <a:stretch>
            <a:fillRect/>
          </a:stretch>
        </p:blipFill>
        <p:spPr>
          <a:xfrm>
            <a:off x="2905760" y="5619115"/>
            <a:ext cx="6381750" cy="304800"/>
          </a:xfrm>
          <a:prstGeom prst="rect">
            <a:avLst/>
          </a:prstGeom>
        </p:spPr>
      </p:pic>
    </p:spTree>
  </p:cSld>
  <p:clrMapOvr>
    <a:masterClrMapping/>
  </p:clrMapOvr>
</p:sld>
</file>

<file path=ppt/slides/slide7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a:sym typeface="+mn-ea"/>
              </a:rPr>
              <a:t>9.6.3</a:t>
            </a:r>
            <a:r>
              <a:rPr lang="en-US">
                <a:sym typeface="+mn-ea"/>
              </a:rPr>
              <a:t> </a:t>
            </a:r>
            <a:r>
              <a:rPr>
                <a:sym typeface="+mn-ea"/>
              </a:rPr>
              <a:t>欧拉回路</a:t>
            </a:r>
            <a:endParaRPr>
              <a:sym typeface="+mn-ea"/>
            </a:endParaRPr>
          </a:p>
        </p:txBody>
      </p:sp>
      <p:sp>
        <p:nvSpPr>
          <p:cNvPr id="8" name="内容占位符 7"/>
          <p:cNvSpPr/>
          <p:nvPr>
            <p:ph idx="1"/>
          </p:nvPr>
        </p:nvSpPr>
        <p:spPr/>
        <p:txBody>
          <a:bodyPr/>
          <a:p>
            <a:r>
              <a:rPr lang="zh-CN" altLang="en-US"/>
              <a:t>为使算法更有效，必须使用适当的数据结构。我们将概述想法而把实现方法留作练习。为使拼接简单，</a:t>
            </a:r>
            <a:endParaRPr lang="zh-CN" altLang="en-US"/>
          </a:p>
          <a:p>
            <a:r>
              <a:rPr lang="zh-CN" altLang="en-US"/>
              <a:t>应该把路径作为一个链表保留。为避免重复扫描邻接表，对于每一个邻接表我们必须保留一个指向最后</a:t>
            </a:r>
            <a:endParaRPr lang="zh-CN" altLang="en-US"/>
          </a:p>
          <a:p>
            <a:r>
              <a:rPr lang="zh-CN" altLang="en-US"/>
              <a:t>扫描到的边的指针。当拼接进一个路径时，必须从拼接点开始搜索新顶点，从这个新顶点进行下一轮深</a:t>
            </a:r>
            <a:endParaRPr lang="zh-CN" altLang="en-US"/>
          </a:p>
          <a:p>
            <a:r>
              <a:rPr lang="zh-CN" altLang="en-US"/>
              <a:t>度优先搜索。这将保证在整个算法期间对顶点搜索阶段所进行的全部工作量为</a:t>
            </a:r>
            <a:r>
              <a:rPr lang="zh-CN" altLang="en-US" b="1"/>
              <a:t>O</a:t>
            </a:r>
            <a:r>
              <a:rPr lang="zh-CN" altLang="en-US"/>
              <a:t>(|E|)。使用适当的数据</a:t>
            </a:r>
            <a:endParaRPr lang="zh-CN" altLang="en-US"/>
          </a:p>
          <a:p>
            <a:r>
              <a:rPr lang="zh-CN" altLang="en-US"/>
              <a:t>结构、算法的运行时间为</a:t>
            </a:r>
            <a:r>
              <a:rPr lang="zh-CN" altLang="en-US" b="1"/>
              <a:t>O</a:t>
            </a:r>
            <a:r>
              <a:rPr lang="zh-CN" altLang="en-US"/>
              <a:t>(|E|+|V|)。</a:t>
            </a:r>
            <a:endParaRPr lang="zh-CN" altLang="en-US"/>
          </a:p>
          <a:p>
            <a:endParaRPr lang="zh-CN" altLang="en-US"/>
          </a:p>
          <a:p>
            <a:r>
              <a:rPr lang="zh-CN" altLang="en-US"/>
              <a:t>一个非常相似的问题是在无向图中寻找一个简单的圈，该圈通过图的每一个顶点。这个问题称为</a:t>
            </a:r>
            <a:r>
              <a:rPr lang="zh-CN" altLang="en-US">
                <a:solidFill>
                  <a:srgbClr val="FF0000"/>
                </a:solidFill>
              </a:rPr>
              <a:t>哈密尔</a:t>
            </a:r>
            <a:endParaRPr lang="zh-CN" altLang="en-US">
              <a:solidFill>
                <a:srgbClr val="FF0000"/>
              </a:solidFill>
            </a:endParaRPr>
          </a:p>
          <a:p>
            <a:r>
              <a:rPr lang="zh-CN" altLang="en-US">
                <a:solidFill>
                  <a:srgbClr val="FF0000"/>
                </a:solidFill>
              </a:rPr>
              <a:t>顿圈问题</a:t>
            </a:r>
            <a:r>
              <a:rPr lang="zh-CN" altLang="en-US"/>
              <a:t>(Hamiltonian cycle probl</a:t>
            </a:r>
            <a:r>
              <a:rPr lang="en-US" altLang="zh-CN"/>
              <a:t>e</a:t>
            </a:r>
            <a:r>
              <a:rPr lang="zh-CN" altLang="en-US"/>
              <a:t>m) 。虽然看起来这个问题似乎差不多和欧拉回路问题一样，但是，</a:t>
            </a:r>
            <a:endParaRPr lang="zh-CN" altLang="en-US"/>
          </a:p>
          <a:p>
            <a:r>
              <a:rPr lang="zh-CN" altLang="en-US"/>
              <a:t>对它却没有已知的有效算法。我们将在9.7节中再次看到这个问题。</a:t>
            </a:r>
            <a:endParaRPr lang="zh-CN" altLang="en-US"/>
          </a:p>
        </p:txBody>
      </p:sp>
    </p:spTree>
  </p:cSld>
  <p:clrMapOvr>
    <a:masterClrMapping/>
  </p:clrMapOvr>
</p:sld>
</file>

<file path=ppt/slides/slide7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a:sym typeface="+mn-ea"/>
              </a:rPr>
              <a:t>9.6.4</a:t>
            </a:r>
            <a:r>
              <a:rPr lang="en-US">
                <a:sym typeface="+mn-ea"/>
              </a:rPr>
              <a:t> </a:t>
            </a:r>
            <a:r>
              <a:rPr>
                <a:sym typeface="+mn-ea"/>
              </a:rPr>
              <a:t>有向图</a:t>
            </a:r>
            <a:endParaRPr>
              <a:sym typeface="+mn-ea"/>
            </a:endParaRPr>
          </a:p>
        </p:txBody>
      </p:sp>
      <p:sp>
        <p:nvSpPr>
          <p:cNvPr id="8" name="内容占位符 7"/>
          <p:cNvSpPr/>
          <p:nvPr>
            <p:ph idx="1"/>
          </p:nvPr>
        </p:nvSpPr>
        <p:spPr/>
        <p:txBody>
          <a:bodyPr/>
          <a:p>
            <a:r>
              <a:rPr lang="zh-CN" altLang="en-US"/>
              <a:t>利用与无向图相同的思路，也可以通过深度优先搜索以线性时间遍历有向图。如果图不是强连通的，那</a:t>
            </a:r>
            <a:endParaRPr lang="zh-CN" altLang="en-US"/>
          </a:p>
          <a:p>
            <a:r>
              <a:rPr lang="zh-CN" altLang="en-US"/>
              <a:t>么从某个节点开始的深度优先搜索可能访问不了所有的节点。在这种情况下我们</a:t>
            </a:r>
            <a:r>
              <a:rPr lang="zh-CN" altLang="en-US">
                <a:solidFill>
                  <a:srgbClr val="FF0000"/>
                </a:solidFill>
              </a:rPr>
              <a:t>在某个未作标记的节点</a:t>
            </a:r>
            <a:endParaRPr lang="zh-CN" altLang="en-US">
              <a:solidFill>
                <a:srgbClr val="FF0000"/>
              </a:solidFill>
            </a:endParaRPr>
          </a:p>
          <a:p>
            <a:r>
              <a:rPr lang="zh-CN" altLang="en-US">
                <a:solidFill>
                  <a:srgbClr val="FF0000"/>
                </a:solidFill>
              </a:rPr>
              <a:t>处开始，反复执行深度优先搜索</a:t>
            </a:r>
            <a:r>
              <a:rPr lang="zh-CN" altLang="en-US"/>
              <a:t>，直到所有的节点都被访问到。作为例子，考虑图9-74中的有向图。</a:t>
            </a:r>
            <a:endParaRPr lang="zh-CN" altLang="en-US"/>
          </a:p>
        </p:txBody>
      </p:sp>
      <p:pic>
        <p:nvPicPr>
          <p:cNvPr id="3" name="图片 2"/>
          <p:cNvPicPr>
            <a:picLocks noChangeAspect="1"/>
          </p:cNvPicPr>
          <p:nvPr/>
        </p:nvPicPr>
        <p:blipFill>
          <a:blip r:embed="rId1"/>
          <a:stretch>
            <a:fillRect/>
          </a:stretch>
        </p:blipFill>
        <p:spPr>
          <a:xfrm>
            <a:off x="3145790" y="2869565"/>
            <a:ext cx="5124450" cy="3434715"/>
          </a:xfrm>
          <a:prstGeom prst="rect">
            <a:avLst/>
          </a:prstGeom>
        </p:spPr>
      </p:pic>
      <p:pic>
        <p:nvPicPr>
          <p:cNvPr id="4" name="图片 3"/>
          <p:cNvPicPr>
            <a:picLocks noChangeAspect="1"/>
          </p:cNvPicPr>
          <p:nvPr/>
        </p:nvPicPr>
        <p:blipFill>
          <a:blip r:embed="rId2"/>
          <a:stretch>
            <a:fillRect/>
          </a:stretch>
        </p:blipFill>
        <p:spPr>
          <a:xfrm>
            <a:off x="4765040" y="6422390"/>
            <a:ext cx="1885950" cy="238125"/>
          </a:xfrm>
          <a:prstGeom prst="rect">
            <a:avLst/>
          </a:prstGeom>
        </p:spPr>
      </p:pic>
    </p:spTree>
  </p:cSld>
  <p:clrMapOvr>
    <a:masterClrMapping/>
  </p:clrMapOvr>
</p:sld>
</file>

<file path=ppt/slides/slide7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a:sym typeface="+mn-ea"/>
              </a:rPr>
              <a:t>9.6.4</a:t>
            </a:r>
            <a:r>
              <a:rPr lang="en-US">
                <a:sym typeface="+mn-ea"/>
              </a:rPr>
              <a:t> </a:t>
            </a:r>
            <a:r>
              <a:rPr>
                <a:sym typeface="+mn-ea"/>
              </a:rPr>
              <a:t>有向图</a:t>
            </a:r>
            <a:endParaRPr>
              <a:sym typeface="+mn-ea"/>
            </a:endParaRPr>
          </a:p>
        </p:txBody>
      </p:sp>
      <p:sp>
        <p:nvSpPr>
          <p:cNvPr id="8" name="内容占位符 7"/>
          <p:cNvSpPr/>
          <p:nvPr>
            <p:ph idx="1"/>
          </p:nvPr>
        </p:nvSpPr>
        <p:spPr/>
        <p:txBody>
          <a:bodyPr/>
          <a:p>
            <a:r>
              <a:rPr lang="zh-CN" altLang="en-US"/>
              <a:t>我们在顶点B任意开始深度优先搜索。它访问顶点B，C，A，D，E和F。然后，</a:t>
            </a:r>
            <a:r>
              <a:rPr lang="zh-CN" altLang="en-US">
                <a:solidFill>
                  <a:srgbClr val="FF0000"/>
                </a:solidFill>
              </a:rPr>
              <a:t>在某个未访问的顶点再重</a:t>
            </a:r>
            <a:endParaRPr lang="zh-CN" altLang="en-US">
              <a:solidFill>
                <a:srgbClr val="FF0000"/>
              </a:solidFill>
            </a:endParaRPr>
          </a:p>
          <a:p>
            <a:r>
              <a:rPr lang="zh-CN" altLang="en-US">
                <a:solidFill>
                  <a:srgbClr val="FF0000"/>
                </a:solidFill>
              </a:rPr>
              <a:t>新开始</a:t>
            </a:r>
            <a:r>
              <a:rPr lang="zh-CN" altLang="en-US"/>
              <a:t>。我们任意地选择在H开始，访问</a:t>
            </a:r>
            <a:r>
              <a:rPr lang="en-US" altLang="zh-CN"/>
              <a:t>J</a:t>
            </a:r>
            <a:r>
              <a:rPr lang="zh-CN" altLang="en-US"/>
              <a:t>和</a:t>
            </a:r>
            <a:r>
              <a:rPr lang="en-US" altLang="zh-CN"/>
              <a:t>I</a:t>
            </a:r>
            <a:r>
              <a:rPr lang="zh-CN" altLang="en-US"/>
              <a:t>。最后，在G点开始，它是最后一个需要访问的顶点。对应</a:t>
            </a:r>
            <a:endParaRPr lang="zh-CN" altLang="en-US"/>
          </a:p>
          <a:p>
            <a:r>
              <a:rPr lang="zh-CN" altLang="en-US"/>
              <a:t>的深度优先搜索树如图9-75中所示。</a:t>
            </a:r>
            <a:endParaRPr lang="zh-CN" altLang="en-US"/>
          </a:p>
        </p:txBody>
      </p:sp>
      <p:pic>
        <p:nvPicPr>
          <p:cNvPr id="5" name="图片 4"/>
          <p:cNvPicPr>
            <a:picLocks noChangeAspect="1"/>
          </p:cNvPicPr>
          <p:nvPr/>
        </p:nvPicPr>
        <p:blipFill>
          <a:blip r:embed="rId1"/>
          <a:stretch>
            <a:fillRect/>
          </a:stretch>
        </p:blipFill>
        <p:spPr>
          <a:xfrm>
            <a:off x="2880995" y="3020060"/>
            <a:ext cx="6429375" cy="2762250"/>
          </a:xfrm>
          <a:prstGeom prst="rect">
            <a:avLst/>
          </a:prstGeom>
        </p:spPr>
      </p:pic>
      <p:pic>
        <p:nvPicPr>
          <p:cNvPr id="6" name="图片 5"/>
          <p:cNvPicPr>
            <a:picLocks noChangeAspect="1"/>
          </p:cNvPicPr>
          <p:nvPr/>
        </p:nvPicPr>
        <p:blipFill>
          <a:blip r:embed="rId2"/>
          <a:stretch>
            <a:fillRect/>
          </a:stretch>
        </p:blipFill>
        <p:spPr>
          <a:xfrm>
            <a:off x="4592955" y="5985510"/>
            <a:ext cx="2781300" cy="304800"/>
          </a:xfrm>
          <a:prstGeom prst="rect">
            <a:avLst/>
          </a:prstGeom>
        </p:spPr>
      </p:pic>
    </p:spTree>
  </p:cSld>
  <p:clrMapOvr>
    <a:masterClrMapping/>
  </p:clrMapOvr>
</p:sld>
</file>

<file path=ppt/slides/slide7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a:sym typeface="+mn-ea"/>
              </a:rPr>
              <a:t>9.6.4</a:t>
            </a:r>
            <a:r>
              <a:rPr lang="en-US">
                <a:sym typeface="+mn-ea"/>
              </a:rPr>
              <a:t> </a:t>
            </a:r>
            <a:r>
              <a:rPr>
                <a:sym typeface="+mn-ea"/>
              </a:rPr>
              <a:t>有向图</a:t>
            </a:r>
            <a:endParaRPr>
              <a:sym typeface="+mn-ea"/>
            </a:endParaRPr>
          </a:p>
        </p:txBody>
      </p:sp>
      <p:sp>
        <p:nvSpPr>
          <p:cNvPr id="8" name="内容占位符 7"/>
          <p:cNvSpPr/>
          <p:nvPr>
            <p:ph idx="1"/>
          </p:nvPr>
        </p:nvSpPr>
        <p:spPr/>
        <p:txBody>
          <a:bodyPr/>
          <a:p>
            <a:r>
              <a:rPr lang="zh-CN" altLang="en-US"/>
              <a:t>深度优先</a:t>
            </a:r>
            <a:r>
              <a:rPr lang="zh-CN" altLang="en-US">
                <a:solidFill>
                  <a:srgbClr val="FF0000"/>
                </a:solidFill>
              </a:rPr>
              <a:t>生成森林</a:t>
            </a:r>
            <a:r>
              <a:rPr lang="zh-CN" altLang="en-US"/>
              <a:t>中虚线箭头是一些(</a:t>
            </a:r>
            <a:r>
              <a:rPr lang="en-US" altLang="zh-CN"/>
              <a:t>v</a:t>
            </a:r>
            <a:r>
              <a:rPr lang="zh-CN" altLang="en-US"/>
              <a:t>，w)边，其中的w在考查时已经作了标记。在无向图中，它们总</a:t>
            </a:r>
            <a:endParaRPr lang="zh-CN" altLang="en-US"/>
          </a:p>
          <a:p>
            <a:r>
              <a:rPr lang="zh-CN" altLang="en-US"/>
              <a:t>是一些背向边，但是我们可以看到，存在</a:t>
            </a:r>
            <a:r>
              <a:rPr lang="zh-CN" altLang="en-US">
                <a:solidFill>
                  <a:srgbClr val="FF0000"/>
                </a:solidFill>
              </a:rPr>
              <a:t>三种类型的边</a:t>
            </a:r>
            <a:r>
              <a:rPr lang="zh-CN" altLang="en-US"/>
              <a:t>并不通向新的顶点。首先是一些</a:t>
            </a:r>
            <a:r>
              <a:rPr lang="zh-CN" altLang="en-US">
                <a:solidFill>
                  <a:srgbClr val="FF0000"/>
                </a:solidFill>
              </a:rPr>
              <a:t>背向边</a:t>
            </a:r>
            <a:r>
              <a:rPr lang="zh-CN" altLang="en-US"/>
              <a:t>如(A，B) </a:t>
            </a:r>
            <a:endParaRPr lang="zh-CN" altLang="en-US"/>
          </a:p>
          <a:p>
            <a:r>
              <a:rPr lang="zh-CN" altLang="en-US"/>
              <a:t>和(I，H)。还有一些</a:t>
            </a:r>
            <a:r>
              <a:rPr lang="zh-CN" altLang="en-US">
                <a:solidFill>
                  <a:srgbClr val="FF0000"/>
                </a:solidFill>
              </a:rPr>
              <a:t>前向边</a:t>
            </a:r>
            <a:r>
              <a:rPr lang="zh-CN" altLang="en-US"/>
              <a:t>(forward edge)如(C，D)和(C，E)，它们从树的一个节点通向一个后裔。最</a:t>
            </a:r>
            <a:endParaRPr lang="zh-CN" altLang="en-US"/>
          </a:p>
          <a:p>
            <a:r>
              <a:rPr lang="zh-CN" altLang="en-US"/>
              <a:t>后就是一些</a:t>
            </a:r>
            <a:r>
              <a:rPr lang="zh-CN" altLang="en-US">
                <a:solidFill>
                  <a:srgbClr val="FF0000"/>
                </a:solidFill>
              </a:rPr>
              <a:t>交叉边</a:t>
            </a:r>
            <a:r>
              <a:rPr lang="zh-CN" altLang="en-US"/>
              <a:t>，如(F，C)和(G，F)，它们把不直接相关的两个树节点连接起来。深度优先搜索森林</a:t>
            </a:r>
            <a:endParaRPr lang="zh-CN" altLang="en-US"/>
          </a:p>
          <a:p>
            <a:r>
              <a:rPr lang="zh-CN" altLang="en-US"/>
              <a:t>一般通过把一些子节点和一些新的树从左到右添加到森林中形成。在以这种方式构成的有向图的深度优</a:t>
            </a:r>
            <a:endParaRPr lang="zh-CN" altLang="en-US"/>
          </a:p>
          <a:p>
            <a:r>
              <a:rPr lang="zh-CN" altLang="en-US"/>
              <a:t>先搜索中，交叉边总是从右到左行进的。</a:t>
            </a:r>
            <a:endParaRPr lang="zh-CN" altLang="en-US"/>
          </a:p>
          <a:p>
            <a:endParaRPr lang="zh-CN" altLang="en-US"/>
          </a:p>
          <a:p>
            <a:r>
              <a:rPr lang="zh-CN" altLang="en-US"/>
              <a:t>有些使用深度优先搜索的算法需要区别非树边的三种类型。当进行深度优先搜索时这是容易检验的，我</a:t>
            </a:r>
            <a:endParaRPr lang="zh-CN" altLang="en-US"/>
          </a:p>
          <a:p>
            <a:r>
              <a:rPr lang="zh-CN" altLang="en-US"/>
              <a:t>们把它留作一道练习。</a:t>
            </a:r>
            <a:endParaRPr lang="zh-CN" altLang="en-US"/>
          </a:p>
        </p:txBody>
      </p:sp>
    </p:spTree>
  </p:cSld>
  <p:clrMapOvr>
    <a:masterClrMapping/>
  </p:clrMapOvr>
</p:sld>
</file>

<file path=ppt/slides/slide7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a:sym typeface="+mn-ea"/>
              </a:rPr>
              <a:t>9.6.4</a:t>
            </a:r>
            <a:r>
              <a:rPr lang="en-US">
                <a:sym typeface="+mn-ea"/>
              </a:rPr>
              <a:t> </a:t>
            </a:r>
            <a:r>
              <a:rPr>
                <a:sym typeface="+mn-ea"/>
              </a:rPr>
              <a:t>有向图</a:t>
            </a:r>
            <a:endParaRPr>
              <a:sym typeface="+mn-ea"/>
            </a:endParaRPr>
          </a:p>
        </p:txBody>
      </p:sp>
      <p:sp>
        <p:nvSpPr>
          <p:cNvPr id="8" name="内容占位符 7"/>
          <p:cNvSpPr/>
          <p:nvPr>
            <p:ph idx="1"/>
          </p:nvPr>
        </p:nvSpPr>
        <p:spPr/>
        <p:txBody>
          <a:bodyPr/>
          <a:p>
            <a:r>
              <a:rPr lang="zh-CN" altLang="en-US"/>
              <a:t>深度优先搜索的一种用途是</a:t>
            </a:r>
            <a:r>
              <a:rPr lang="zh-CN" altLang="en-US">
                <a:solidFill>
                  <a:srgbClr val="FF0000"/>
                </a:solidFill>
              </a:rPr>
              <a:t>检测一个有向图是否是无圈图</a:t>
            </a:r>
            <a:r>
              <a:rPr lang="zh-CN" altLang="en-US"/>
              <a:t>，法则如下：一个有向图是无圈图当且仅当它</a:t>
            </a:r>
            <a:endParaRPr lang="zh-CN" altLang="en-US"/>
          </a:p>
          <a:p>
            <a:r>
              <a:rPr lang="zh-CN" altLang="en-US"/>
              <a:t>没有背向边。(上面的图有背向边，因此它不是无圈图。)读者可能还记得，拓扑排序也可以用来确定一</a:t>
            </a:r>
            <a:endParaRPr lang="zh-CN" altLang="en-US"/>
          </a:p>
          <a:p>
            <a:r>
              <a:rPr lang="zh-CN" altLang="en-US"/>
              <a:t>个图是否是无圈图。进行拓扑排序的另一种方法是通过深度优先生成森林的后序遍历给顶点指定拓扑编</a:t>
            </a:r>
            <a:endParaRPr lang="zh-CN" altLang="en-US"/>
          </a:p>
          <a:p>
            <a:r>
              <a:rPr lang="zh-CN" altLang="en-US"/>
              <a:t>号N，N-1，…，1。只要图是无圈的，这种排序就是一致的。</a:t>
            </a:r>
            <a:endParaRPr lang="zh-CN" altLang="en-US"/>
          </a:p>
        </p:txBody>
      </p:sp>
    </p:spTree>
  </p:cSld>
  <p:clrMapOvr>
    <a:masterClrMapping/>
  </p:clrMapOvr>
</p:sld>
</file>

<file path=ppt/slides/slide7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a:sym typeface="+mn-ea"/>
              </a:rPr>
              <a:t>9.6.5 查找强分支</a:t>
            </a:r>
            <a:endParaRPr>
              <a:sym typeface="+mn-ea"/>
            </a:endParaRPr>
          </a:p>
        </p:txBody>
      </p:sp>
      <p:sp>
        <p:nvSpPr>
          <p:cNvPr id="8" name="内容占位符 7"/>
          <p:cNvSpPr/>
          <p:nvPr>
            <p:ph idx="1"/>
          </p:nvPr>
        </p:nvSpPr>
        <p:spPr/>
        <p:txBody>
          <a:bodyPr>
            <a:normAutofit/>
          </a:bodyPr>
          <a:p>
            <a:r>
              <a:rPr lang="zh-CN" altLang="en-US"/>
              <a:t>通过执行两次深度优先搜索，我们可以检测一个有向图是否是强连通的，如果它不是强连通的，那么我</a:t>
            </a:r>
            <a:endParaRPr lang="zh-CN" altLang="en-US"/>
          </a:p>
          <a:p>
            <a:r>
              <a:rPr lang="zh-CN" altLang="en-US"/>
              <a:t>们实际上可以得到顶点的一些子集，它们到其自身是强连通的。这也可以只用一次深度优先搜索做到，</a:t>
            </a:r>
            <a:endParaRPr lang="zh-CN" altLang="en-US"/>
          </a:p>
          <a:p>
            <a:r>
              <a:rPr lang="zh-CN" altLang="en-US"/>
              <a:t>不过，此处所使用的方法理解起来要简单得多。</a:t>
            </a:r>
            <a:endParaRPr lang="zh-CN" altLang="en-US"/>
          </a:p>
          <a:p>
            <a:endParaRPr lang="zh-CN" altLang="en-US"/>
          </a:p>
          <a:p>
            <a:endParaRPr lang="zh-CN" altLang="en-US"/>
          </a:p>
        </p:txBody>
      </p:sp>
    </p:spTree>
  </p:cSld>
  <p:clrMapOvr>
    <a:masterClrMapping/>
  </p:clrMapOvr>
</p:sld>
</file>

<file path=ppt/slides/slide7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a:sym typeface="+mn-ea"/>
              </a:rPr>
              <a:t>9.6.5 查找强分支</a:t>
            </a:r>
            <a:endParaRPr>
              <a:sym typeface="+mn-ea"/>
            </a:endParaRPr>
          </a:p>
        </p:txBody>
      </p:sp>
      <p:sp>
        <p:nvSpPr>
          <p:cNvPr id="8" name="内容占位符 7"/>
          <p:cNvSpPr/>
          <p:nvPr>
            <p:ph idx="1"/>
          </p:nvPr>
        </p:nvSpPr>
        <p:spPr/>
        <p:txBody>
          <a:bodyPr>
            <a:normAutofit/>
          </a:bodyPr>
          <a:p>
            <a:r>
              <a:rPr lang="zh-CN" altLang="en-US"/>
              <a:t>首先，在输</a:t>
            </a:r>
            <a:r>
              <a:rPr lang="zh-CN" altLang="en-US">
                <a:sym typeface="+mn-ea"/>
              </a:rPr>
              <a:t>入</a:t>
            </a:r>
            <a:r>
              <a:rPr lang="zh-CN" altLang="en-US"/>
              <a:t>的图G上执行一次深度优先搜索。通过对深度优先生成森林的后序遍历将G的顶点编号，然</a:t>
            </a:r>
            <a:endParaRPr lang="zh-CN" altLang="en-US"/>
          </a:p>
          <a:p>
            <a:r>
              <a:rPr lang="zh-CN" altLang="en-US"/>
              <a:t>后再把G的所有的边反向，形成G</a:t>
            </a:r>
            <a:r>
              <a:rPr lang="en-US" altLang="zh-CN" baseline="-25000"/>
              <a:t>r</a:t>
            </a:r>
            <a:r>
              <a:rPr lang="zh-CN" altLang="en-US"/>
              <a:t>。图9-76中的图代表图9-74所示的图G的G</a:t>
            </a:r>
            <a:r>
              <a:rPr lang="en-US" altLang="zh-CN" baseline="-25000"/>
              <a:t>r</a:t>
            </a:r>
            <a:r>
              <a:rPr lang="zh-CN" altLang="en-US"/>
              <a:t>；顶点用它们的编号表出。</a:t>
            </a:r>
            <a:endParaRPr lang="zh-CN" altLang="en-US"/>
          </a:p>
          <a:p>
            <a:endParaRPr lang="zh-CN" altLang="en-US"/>
          </a:p>
          <a:p>
            <a:endParaRPr lang="zh-CN" altLang="en-US"/>
          </a:p>
        </p:txBody>
      </p:sp>
      <p:pic>
        <p:nvPicPr>
          <p:cNvPr id="3" name="图片 2"/>
          <p:cNvPicPr>
            <a:picLocks noChangeAspect="1"/>
          </p:cNvPicPr>
          <p:nvPr/>
        </p:nvPicPr>
        <p:blipFill>
          <a:blip r:embed="rId1"/>
          <a:stretch>
            <a:fillRect/>
          </a:stretch>
        </p:blipFill>
        <p:spPr>
          <a:xfrm>
            <a:off x="3204210" y="2453005"/>
            <a:ext cx="5389880" cy="3715385"/>
          </a:xfrm>
          <a:prstGeom prst="rect">
            <a:avLst/>
          </a:prstGeom>
        </p:spPr>
      </p:pic>
      <p:pic>
        <p:nvPicPr>
          <p:cNvPr id="4" name="图片 3"/>
          <p:cNvPicPr>
            <a:picLocks noChangeAspect="1"/>
          </p:cNvPicPr>
          <p:nvPr/>
        </p:nvPicPr>
        <p:blipFill>
          <a:blip r:embed="rId2"/>
          <a:stretch>
            <a:fillRect/>
          </a:stretch>
        </p:blipFill>
        <p:spPr>
          <a:xfrm>
            <a:off x="3387725" y="6422390"/>
            <a:ext cx="4457700" cy="285750"/>
          </a:xfrm>
          <a:prstGeom prst="rect">
            <a:avLst/>
          </a:prstGeom>
        </p:spPr>
      </p:pic>
    </p:spTree>
  </p:cSld>
  <p:clrMapOvr>
    <a:masterClrMapping/>
  </p:clrMapOvr>
</p:sld>
</file>

<file path=ppt/slides/slide7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a:sym typeface="+mn-ea"/>
              </a:rPr>
              <a:t>9.6.5 查找强分支</a:t>
            </a:r>
            <a:endParaRPr>
              <a:sym typeface="+mn-ea"/>
            </a:endParaRPr>
          </a:p>
        </p:txBody>
      </p:sp>
      <p:sp>
        <p:nvSpPr>
          <p:cNvPr id="8" name="内容占位符 7"/>
          <p:cNvSpPr/>
          <p:nvPr>
            <p:ph idx="1"/>
          </p:nvPr>
        </p:nvSpPr>
        <p:spPr/>
        <p:txBody>
          <a:bodyPr>
            <a:normAutofit/>
          </a:bodyPr>
          <a:p>
            <a:r>
              <a:rPr lang="zh-CN" altLang="en-US"/>
              <a:t>该算法通过对G</a:t>
            </a:r>
            <a:r>
              <a:rPr lang="en-US" altLang="zh-CN" baseline="-25000"/>
              <a:t>r</a:t>
            </a:r>
            <a:r>
              <a:rPr lang="zh-CN" altLang="en-US"/>
              <a:t>执行一次深度优先搜索而完成，总是在编号最高的顶点开始一次新的深度优先搜索。于</a:t>
            </a:r>
            <a:endParaRPr lang="zh-CN" altLang="en-US"/>
          </a:p>
          <a:p>
            <a:r>
              <a:rPr lang="zh-CN" altLang="en-US"/>
              <a:t>是，我们在顶点G开始对G</a:t>
            </a:r>
            <a:r>
              <a:rPr lang="en-US" altLang="zh-CN" baseline="-25000"/>
              <a:t>r</a:t>
            </a:r>
            <a:r>
              <a:rPr lang="zh-CN" altLang="en-US"/>
              <a:t>的深度优先搜索，G的编号为10。但该顶点不通向任何顶点，因此下一次搜索</a:t>
            </a:r>
            <a:endParaRPr lang="zh-CN" altLang="en-US"/>
          </a:p>
          <a:p>
            <a:r>
              <a:rPr lang="zh-CN" altLang="en-US"/>
              <a:t>在H点开始。这次调用访问</a:t>
            </a:r>
            <a:r>
              <a:rPr lang="en-US" altLang="zh-CN"/>
              <a:t>I</a:t>
            </a:r>
            <a:r>
              <a:rPr lang="zh-CN" altLang="en-US"/>
              <a:t>和J。下一次调用在B点开始并访问A、C和F。此后的调用是Dfs(D)及最终调</a:t>
            </a:r>
            <a:endParaRPr lang="zh-CN" altLang="en-US"/>
          </a:p>
          <a:p>
            <a:r>
              <a:rPr lang="zh-CN" altLang="en-US"/>
              <a:t>用Dfs(E)。结果得到的深度优先生成森林如图9-77中所示。</a:t>
            </a:r>
            <a:endParaRPr lang="zh-CN" altLang="en-US"/>
          </a:p>
        </p:txBody>
      </p:sp>
      <p:pic>
        <p:nvPicPr>
          <p:cNvPr id="4" name="图片 3"/>
          <p:cNvPicPr>
            <a:picLocks noChangeAspect="1"/>
          </p:cNvPicPr>
          <p:nvPr/>
        </p:nvPicPr>
        <p:blipFill>
          <a:blip r:embed="rId1"/>
          <a:stretch>
            <a:fillRect/>
          </a:stretch>
        </p:blipFill>
        <p:spPr>
          <a:xfrm>
            <a:off x="2590800" y="3453765"/>
            <a:ext cx="7010400" cy="1981200"/>
          </a:xfrm>
          <a:prstGeom prst="rect">
            <a:avLst/>
          </a:prstGeom>
        </p:spPr>
      </p:pic>
      <p:pic>
        <p:nvPicPr>
          <p:cNvPr id="5" name="图片 4"/>
          <p:cNvPicPr>
            <a:picLocks noChangeAspect="1"/>
          </p:cNvPicPr>
          <p:nvPr/>
        </p:nvPicPr>
        <p:blipFill>
          <a:blip r:embed="rId2"/>
          <a:stretch>
            <a:fillRect/>
          </a:stretch>
        </p:blipFill>
        <p:spPr>
          <a:xfrm>
            <a:off x="2857500" y="5669915"/>
            <a:ext cx="6477000" cy="371475"/>
          </a:xfrm>
          <a:prstGeom prst="rect">
            <a:avLst/>
          </a:prstGeom>
        </p:spPr>
      </p:pic>
    </p:spTree>
  </p:cSld>
  <p:clrMapOvr>
    <a:masterClrMapping/>
  </p:clrMapOvr>
</p:sld>
</file>

<file path=ppt/slides/slide7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a:sym typeface="+mn-ea"/>
              </a:rPr>
              <a:t>9.6.5 查找强分支</a:t>
            </a:r>
            <a:endParaRPr>
              <a:sym typeface="+mn-ea"/>
            </a:endParaRPr>
          </a:p>
        </p:txBody>
      </p:sp>
      <p:sp>
        <p:nvSpPr>
          <p:cNvPr id="8" name="内容占位符 7"/>
          <p:cNvSpPr/>
          <p:nvPr>
            <p:ph idx="1"/>
          </p:nvPr>
        </p:nvSpPr>
        <p:spPr/>
        <p:txBody>
          <a:bodyPr>
            <a:normAutofit/>
          </a:bodyPr>
          <a:p>
            <a:r>
              <a:rPr lang="zh-CN" altLang="en-US"/>
              <a:t>在该深度优先生成森林中的每棵树(如果完全忽略所有的非树边，那么这是很容易看出的)形成一个强连</a:t>
            </a:r>
            <a:endParaRPr lang="zh-CN" altLang="en-US"/>
          </a:p>
          <a:p>
            <a:r>
              <a:rPr lang="zh-CN" altLang="en-US"/>
              <a:t>通的分支。因此，对于我们的例子，这些强连通分支为{G</a:t>
            </a:r>
            <a:r>
              <a:rPr lang="en-US" altLang="zh-CN"/>
              <a:t>}</a:t>
            </a:r>
            <a:r>
              <a:rPr lang="zh-CN" altLang="en-US"/>
              <a:t>，</a:t>
            </a:r>
            <a:r>
              <a:rPr lang="en-US" altLang="zh-CN"/>
              <a:t>{</a:t>
            </a:r>
            <a:r>
              <a:rPr lang="zh-CN" altLang="en-US"/>
              <a:t>H，I，J</a:t>
            </a:r>
            <a:r>
              <a:rPr lang="en-US" altLang="zh-CN"/>
              <a:t>}</a:t>
            </a:r>
            <a:r>
              <a:rPr lang="zh-CN" altLang="en-US"/>
              <a:t>，</a:t>
            </a:r>
            <a:r>
              <a:rPr lang="en-US" altLang="zh-CN"/>
              <a:t>{</a:t>
            </a:r>
            <a:r>
              <a:rPr lang="zh-CN" altLang="en-US"/>
              <a:t>B，A，C，F</a:t>
            </a:r>
            <a:r>
              <a:rPr lang="en-US" altLang="zh-CN"/>
              <a:t>}</a:t>
            </a:r>
            <a:r>
              <a:rPr lang="zh-CN" altLang="en-US"/>
              <a:t>，</a:t>
            </a:r>
            <a:r>
              <a:rPr lang="en-US" altLang="zh-CN"/>
              <a:t>{</a:t>
            </a:r>
            <a:r>
              <a:rPr lang="zh-CN" altLang="en-US"/>
              <a:t>D}和</a:t>
            </a:r>
            <a:r>
              <a:rPr lang="en-US" altLang="zh-CN"/>
              <a:t>{</a:t>
            </a:r>
            <a:r>
              <a:rPr lang="zh-CN" altLang="en-US"/>
              <a:t>E</a:t>
            </a:r>
            <a:r>
              <a:rPr lang="en-US" altLang="zh-CN"/>
              <a:t>}</a:t>
            </a:r>
            <a:r>
              <a:rPr lang="zh-CN" altLang="en-US"/>
              <a:t>。</a:t>
            </a:r>
            <a:endParaRPr lang="zh-CN" altLang="en-US"/>
          </a:p>
          <a:p>
            <a:endParaRPr lang="zh-CN" altLang="en-US"/>
          </a:p>
          <a:p>
            <a:r>
              <a:rPr lang="zh-CN" altLang="en-US"/>
              <a:t>为了理解该算法为什么成立，首先注意到，如果两个顶点u和w都在同一个强连通分支中，那么在原图G</a:t>
            </a:r>
            <a:endParaRPr lang="zh-CN" altLang="en-US"/>
          </a:p>
          <a:p>
            <a:r>
              <a:rPr lang="zh-CN" altLang="en-US"/>
              <a:t>中就存在从</a:t>
            </a:r>
            <a:r>
              <a:rPr lang="en-US" altLang="zh-CN"/>
              <a:t>v</a:t>
            </a:r>
            <a:r>
              <a:rPr lang="zh-CN" altLang="en-US"/>
              <a:t>到w的路径和从w到</a:t>
            </a:r>
            <a:r>
              <a:rPr lang="en-US" altLang="zh-CN"/>
              <a:t>v</a:t>
            </a:r>
            <a:r>
              <a:rPr lang="zh-CN" altLang="en-US"/>
              <a:t>的路径，因此，在G，中也存在。现在，如果两个顶点v和w不在G，的同</a:t>
            </a:r>
            <a:endParaRPr lang="zh-CN" altLang="en-US"/>
          </a:p>
          <a:p>
            <a:r>
              <a:rPr lang="zh-CN" altLang="en-US"/>
              <a:t>一个深度优先生成树中，那么显然它们也不可能在同一个强连通分支中。</a:t>
            </a:r>
            <a:endParaRPr lang="zh-CN" altLang="en-US"/>
          </a:p>
          <a:p>
            <a:endParaRPr lang="zh-CN" altLang="en-US"/>
          </a:p>
          <a:p>
            <a:endParaRPr lang="zh-CN" altLang="en-US"/>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lnSpcReduction="10000"/>
          </a:bodyPr>
          <a:lstStyle/>
          <a:p>
            <a:r>
              <a:rPr dirty="0"/>
              <a:t>现在我们将要叙述个算法来求解早先提出的</a:t>
            </a:r>
            <a:r>
              <a:rPr dirty="0">
                <a:solidFill>
                  <a:srgbClr val="FF0000"/>
                </a:solidFill>
              </a:rPr>
              <a:t>最大子序列和问题</a:t>
            </a:r>
            <a:r>
              <a:rPr dirty="0"/>
              <a:t>，第一个算法在图2.5中表述，它只是</a:t>
            </a:r>
            <a:r>
              <a:rPr dirty="0">
                <a:solidFill>
                  <a:srgbClr val="FF0000"/>
                </a:solidFill>
              </a:rPr>
              <a:t>穷</a:t>
            </a:r>
            <a:endParaRPr dirty="0">
              <a:solidFill>
                <a:srgbClr val="FF0000"/>
              </a:solidFill>
            </a:endParaRPr>
          </a:p>
          <a:p>
            <a:r>
              <a:rPr dirty="0">
                <a:solidFill>
                  <a:srgbClr val="FF0000"/>
                </a:solidFill>
              </a:rPr>
              <a:t>举式地尝试所有的可能</a:t>
            </a:r>
            <a:r>
              <a:rPr lang="zh-CN" dirty="0"/>
              <a:t>。</a:t>
            </a:r>
            <a:r>
              <a:rPr dirty="0"/>
              <a:t>for循环中的循环变反映C中数组从0开始</a:t>
            </a:r>
            <a:r>
              <a:rPr lang="zh-CN" dirty="0"/>
              <a:t>而</a:t>
            </a:r>
            <a:r>
              <a:rPr dirty="0"/>
              <a:t>不是从</a:t>
            </a:r>
            <a:r>
              <a:rPr lang="en-US" dirty="0"/>
              <a:t>1</a:t>
            </a:r>
            <a:r>
              <a:rPr dirty="0"/>
              <a:t>开始这样一个事实。再有，</a:t>
            </a:r>
            <a:endParaRPr dirty="0"/>
          </a:p>
          <a:p>
            <a:r>
              <a:rPr dirty="0"/>
              <a:t>本算法并不计算实际的子序列；实际的计算还要添加一</a:t>
            </a:r>
            <a:r>
              <a:rPr lang="zh-CN" dirty="0"/>
              <a:t>些</a:t>
            </a:r>
            <a:r>
              <a:rPr dirty="0"/>
              <a:t>额外的程序</a:t>
            </a:r>
            <a:r>
              <a:rPr lang="zh-CN" dirty="0"/>
              <a:t>。</a:t>
            </a:r>
            <a:endParaRPr lang="zh-CN" dirty="0"/>
          </a:p>
          <a:p>
            <a:endParaRPr lang="zh-CN" dirty="0"/>
          </a:p>
          <a:p>
            <a:r>
              <a:rPr lang="zh-CN" dirty="0"/>
              <a:t>该算法肯定会正确运行(这不应该花太多的时间去证明)。</a:t>
            </a:r>
            <a:r>
              <a:rPr lang="zh-CN" dirty="0">
                <a:solidFill>
                  <a:srgbClr val="FF0000"/>
                </a:solidFill>
              </a:rPr>
              <a:t>运行时间为</a:t>
            </a:r>
            <a:r>
              <a:rPr lang="zh-CN" b="1" dirty="0">
                <a:solidFill>
                  <a:srgbClr val="FF0000"/>
                </a:solidFill>
              </a:rPr>
              <a:t>O</a:t>
            </a:r>
            <a:r>
              <a:rPr lang="zh-CN" dirty="0">
                <a:solidFill>
                  <a:srgbClr val="FF0000"/>
                </a:solidFill>
              </a:rPr>
              <a:t>(N</a:t>
            </a:r>
            <a:r>
              <a:rPr lang="en-US" altLang="zh-CN" baseline="30000" dirty="0">
                <a:solidFill>
                  <a:srgbClr val="FF0000"/>
                </a:solidFill>
              </a:rPr>
              <a:t>3</a:t>
            </a:r>
            <a:r>
              <a:rPr lang="zh-CN" dirty="0">
                <a:solidFill>
                  <a:srgbClr val="FF0000"/>
                </a:solidFill>
              </a:rPr>
              <a:t>)</a:t>
            </a:r>
            <a:r>
              <a:rPr lang="zh-CN" dirty="0"/>
              <a:t>，这完全取决于第5行和第6</a:t>
            </a:r>
            <a:endParaRPr lang="zh-CN" dirty="0"/>
          </a:p>
          <a:p>
            <a:r>
              <a:rPr lang="zh-CN" dirty="0"/>
              <a:t>行，第6行由一个含于</a:t>
            </a:r>
            <a:r>
              <a:rPr lang="zh-CN" dirty="0">
                <a:solidFill>
                  <a:srgbClr val="FF0000"/>
                </a:solidFill>
              </a:rPr>
              <a:t>三重嵌套for循环</a:t>
            </a:r>
            <a:r>
              <a:rPr lang="zh-CN" dirty="0"/>
              <a:t>中的</a:t>
            </a:r>
            <a:r>
              <a:rPr lang="zh-CN" b="1" dirty="0"/>
              <a:t>O</a:t>
            </a:r>
            <a:r>
              <a:rPr lang="zh-CN" dirty="0"/>
              <a:t>(1)语句组成。第2行上的循环大小为N。</a:t>
            </a:r>
            <a:endParaRPr lang="zh-CN" dirty="0"/>
          </a:p>
          <a:p>
            <a:endParaRPr lang="zh-CN" dirty="0"/>
          </a:p>
          <a:p>
            <a:endParaRPr lang="zh-CN" dirty="0"/>
          </a:p>
          <a:p>
            <a:r>
              <a:rPr lang="zh-CN" dirty="0"/>
              <a:t>第2个循环大小为N-i，它可能要小，但也可能是N。我们必须假设最坏的情况，而这可能会使得最终的</a:t>
            </a:r>
            <a:endParaRPr lang="zh-CN" dirty="0"/>
          </a:p>
          <a:p>
            <a:r>
              <a:rPr lang="zh-CN" dirty="0"/>
              <a:t>界有些大。第3个循环的大小为j-</a:t>
            </a:r>
            <a:r>
              <a:rPr lang="en-US" altLang="zh-CN" dirty="0"/>
              <a:t>i</a:t>
            </a:r>
            <a:r>
              <a:rPr lang="zh-CN" dirty="0"/>
              <a:t>+1，我们也要假设它的大小为N。因此总数为</a:t>
            </a:r>
            <a:r>
              <a:rPr lang="zh-CN" b="1" dirty="0"/>
              <a:t>O</a:t>
            </a:r>
            <a:r>
              <a:rPr lang="zh-CN" dirty="0"/>
              <a:t>(1·N·N·N)=</a:t>
            </a:r>
            <a:r>
              <a:rPr lang="zh-CN" b="1" dirty="0"/>
              <a:t>O</a:t>
            </a:r>
            <a:r>
              <a:rPr lang="zh-CN" dirty="0"/>
              <a:t>(N</a:t>
            </a:r>
            <a:r>
              <a:rPr lang="en-US" altLang="zh-CN" baseline="30000" dirty="0"/>
              <a:t>3</a:t>
            </a:r>
            <a:r>
              <a:rPr lang="zh-CN" dirty="0"/>
              <a:t>)。</a:t>
            </a:r>
            <a:endParaRPr lang="zh-CN" dirty="0"/>
          </a:p>
          <a:p>
            <a:r>
              <a:rPr lang="zh-CN" dirty="0"/>
              <a:t>语句1总共的开销只是</a:t>
            </a:r>
            <a:r>
              <a:rPr lang="zh-CN" b="1" dirty="0"/>
              <a:t>O</a:t>
            </a:r>
            <a:r>
              <a:rPr lang="zh-CN" dirty="0"/>
              <a:t>(1)，而语句7和8总共开销也只不过</a:t>
            </a:r>
            <a:r>
              <a:rPr lang="zh-CN" b="1" dirty="0"/>
              <a:t>O</a:t>
            </a:r>
            <a:r>
              <a:rPr lang="zh-CN" dirty="0"/>
              <a:t>(N²)，因为它们只是两层循环内部的简单表</a:t>
            </a:r>
            <a:endParaRPr lang="zh-CN" dirty="0"/>
          </a:p>
          <a:p>
            <a:r>
              <a:rPr lang="zh-CN" dirty="0"/>
              <a:t>达式。</a:t>
            </a:r>
            <a:endParaRPr lang="zh-CN" dirty="0"/>
          </a:p>
          <a:p>
            <a:endParaRPr lang="zh-CN" dirty="0"/>
          </a:p>
          <a:p>
            <a:endParaRPr lang="zh-CN" dirty="0"/>
          </a:p>
        </p:txBody>
      </p:sp>
      <p:sp>
        <p:nvSpPr>
          <p:cNvPr id="2" name="标题 1"/>
          <p:cNvSpPr>
            <a:spLocks noGrp="1"/>
          </p:cNvSpPr>
          <p:nvPr>
            <p:ph type="title"/>
          </p:nvPr>
        </p:nvSpPr>
        <p:spPr/>
        <p:txBody>
          <a:bodyPr/>
          <a:lstStyle/>
          <a:p>
            <a:r>
              <a:rPr dirty="0"/>
              <a:t>2.</a:t>
            </a:r>
            <a:r>
              <a:rPr lang="en-US" dirty="0"/>
              <a:t>4.3 </a:t>
            </a:r>
            <a:r>
              <a:rPr lang="zh-CN" altLang="en-US" dirty="0"/>
              <a:t>最大子序列和问题的解</a:t>
            </a:r>
            <a:endParaRPr lang="zh-CN" altLang="en-US" dirty="0"/>
          </a:p>
        </p:txBody>
      </p:sp>
    </p:spTree>
  </p:cSld>
  <p:clrMapOvr>
    <a:masterClrMapping/>
  </p:clrMapOvr>
</p:sld>
</file>

<file path=ppt/slides/slide7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a:sym typeface="+mn-ea"/>
              </a:rPr>
              <a:t>9.6.5 查找强分支</a:t>
            </a:r>
            <a:endParaRPr>
              <a:sym typeface="+mn-ea"/>
            </a:endParaRPr>
          </a:p>
        </p:txBody>
      </p:sp>
      <p:sp>
        <p:nvSpPr>
          <p:cNvPr id="8" name="内容占位符 7"/>
          <p:cNvSpPr/>
          <p:nvPr>
            <p:ph idx="1"/>
          </p:nvPr>
        </p:nvSpPr>
        <p:spPr/>
        <p:txBody>
          <a:bodyPr>
            <a:normAutofit/>
          </a:bodyPr>
          <a:p>
            <a:r>
              <a:rPr lang="zh-CN" altLang="en-US"/>
              <a:t>为了证明该算法成立，我们必须指出，如果两个顶点</a:t>
            </a:r>
            <a:r>
              <a:rPr lang="en-US" altLang="zh-CN"/>
              <a:t>v</a:t>
            </a:r>
            <a:r>
              <a:rPr lang="zh-CN" altLang="en-US"/>
              <a:t>和w在G</a:t>
            </a:r>
            <a:r>
              <a:rPr lang="en-US" altLang="zh-CN" baseline="-25000"/>
              <a:t>r</a:t>
            </a:r>
            <a:r>
              <a:rPr lang="zh-CN" altLang="en-US"/>
              <a:t>的同一个深度优先生成树中，那么必然存</a:t>
            </a:r>
            <a:endParaRPr lang="zh-CN" altLang="en-US"/>
          </a:p>
          <a:p>
            <a:r>
              <a:rPr lang="zh-CN" altLang="en-US"/>
              <a:t>在从v到w的路径和从w到</a:t>
            </a:r>
            <a:r>
              <a:rPr lang="en-US" altLang="zh-CN"/>
              <a:t>v</a:t>
            </a:r>
            <a:r>
              <a:rPr lang="zh-CN" altLang="en-US"/>
              <a:t>的路径。等价地，我们可以证明，如果</a:t>
            </a:r>
            <a:r>
              <a:rPr lang="en-US" altLang="zh-CN"/>
              <a:t>x</a:t>
            </a:r>
            <a:r>
              <a:rPr lang="zh-CN" altLang="en-US"/>
              <a:t>是G</a:t>
            </a:r>
            <a:r>
              <a:rPr lang="en-US" altLang="zh-CN" baseline="-25000"/>
              <a:t>r</a:t>
            </a:r>
            <a:r>
              <a:rPr lang="zh-CN" altLang="en-US"/>
              <a:t>包含v的深度优先生成树的根，</a:t>
            </a:r>
            <a:endParaRPr lang="zh-CN" altLang="en-US"/>
          </a:p>
          <a:p>
            <a:r>
              <a:rPr lang="zh-CN" altLang="en-US"/>
              <a:t>那么存在一条从x到v和从v到</a:t>
            </a:r>
            <a:r>
              <a:rPr lang="en-US" altLang="zh-CN"/>
              <a:t>x</a:t>
            </a:r>
            <a:r>
              <a:rPr lang="zh-CN" altLang="en-US"/>
              <a:t>的路径。对w应用相同的推理则得到一条从x到w和从w到x的路径。这些路</a:t>
            </a:r>
            <a:endParaRPr lang="zh-CN" altLang="en-US"/>
          </a:p>
          <a:p>
            <a:r>
              <a:rPr lang="zh-CN" altLang="en-US"/>
              <a:t>径则意味着那些从v到w和从w到v(经过x)的路径。</a:t>
            </a:r>
            <a:endParaRPr lang="zh-CN" altLang="en-US"/>
          </a:p>
          <a:p>
            <a:endParaRPr lang="zh-CN" altLang="en-US"/>
          </a:p>
          <a:p>
            <a:r>
              <a:rPr lang="zh-CN" altLang="en-US"/>
              <a:t>由于v是x在G，的深度优先生成树中的一个后裔，因此存在G</a:t>
            </a:r>
            <a:r>
              <a:rPr lang="en-US" altLang="zh-CN" baseline="-25000"/>
              <a:t>r</a:t>
            </a:r>
            <a:r>
              <a:rPr lang="zh-CN" altLang="en-US"/>
              <a:t>中一条从x到v的路径，从而存在G中一条</a:t>
            </a:r>
            <a:endParaRPr lang="zh-CN" altLang="en-US"/>
          </a:p>
          <a:p>
            <a:r>
              <a:rPr lang="zh-CN" altLang="en-US"/>
              <a:t>从v到x的路径。此外，由于x是根节点，因此x从第一次深度优先搜索得到更高的后序编号。于是，在第</a:t>
            </a:r>
            <a:endParaRPr lang="zh-CN" altLang="en-US"/>
          </a:p>
          <a:p>
            <a:r>
              <a:rPr lang="zh-CN" altLang="en-US"/>
              <a:t>一次深度优先搜索期间所有处理</a:t>
            </a:r>
            <a:r>
              <a:rPr lang="en-US" altLang="zh-CN"/>
              <a:t>v</a:t>
            </a:r>
            <a:r>
              <a:rPr lang="zh-CN" altLang="en-US"/>
              <a:t>的工作都在x的工作结束前完成。既然存在一条从</a:t>
            </a:r>
            <a:r>
              <a:rPr lang="en-US" altLang="zh-CN"/>
              <a:t>v</a:t>
            </a:r>
            <a:r>
              <a:rPr lang="zh-CN" altLang="en-US"/>
              <a:t>到x的路径</a:t>
            </a:r>
            <a:r>
              <a:rPr lang="en-US" altLang="zh-CN"/>
              <a:t>,</a:t>
            </a:r>
            <a:r>
              <a:rPr lang="zh-CN" altLang="en-US"/>
              <a:t>因此</a:t>
            </a:r>
            <a:r>
              <a:rPr lang="en-US" altLang="zh-CN"/>
              <a:t>v</a:t>
            </a:r>
            <a:r>
              <a:rPr lang="zh-CN" altLang="en-US"/>
              <a:t>必</a:t>
            </a:r>
            <a:endParaRPr lang="zh-CN" altLang="en-US"/>
          </a:p>
          <a:p>
            <a:r>
              <a:rPr lang="zh-CN" altLang="en-US"/>
              <a:t>然是r在G的生成树中的一个后裔</a:t>
            </a:r>
            <a:r>
              <a:rPr lang="en-US" altLang="zh-CN"/>
              <a:t>——</a:t>
            </a:r>
            <a:r>
              <a:rPr lang="zh-CN" altLang="en-US"/>
              <a:t>否则v将在x之后结束。这意味着G中从x到</a:t>
            </a:r>
            <a:r>
              <a:rPr lang="en-US" altLang="zh-CN"/>
              <a:t>v</a:t>
            </a:r>
            <a:r>
              <a:rPr lang="zh-CN" altLang="en-US"/>
              <a:t>有一条路径，证明完成。</a:t>
            </a:r>
            <a:endParaRPr lang="zh-CN" altLang="en-US"/>
          </a:p>
        </p:txBody>
      </p:sp>
    </p:spTree>
  </p:cSld>
  <p:clrMapOvr>
    <a:masterClrMapping/>
  </p:clrMapOvr>
</p:sld>
</file>

<file path=ppt/slides/slide7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a:sym typeface="+mn-ea"/>
              </a:rPr>
              <a:t>9.7 NP-完全性介绍</a:t>
            </a:r>
            <a:endParaRPr>
              <a:sym typeface="+mn-ea"/>
            </a:endParaRPr>
          </a:p>
        </p:txBody>
      </p:sp>
      <p:sp>
        <p:nvSpPr>
          <p:cNvPr id="8" name="内容占位符 7"/>
          <p:cNvSpPr/>
          <p:nvPr>
            <p:ph idx="1"/>
          </p:nvPr>
        </p:nvSpPr>
        <p:spPr/>
        <p:txBody>
          <a:bodyPr>
            <a:normAutofit/>
          </a:bodyPr>
          <a:p>
            <a:r>
              <a:rPr lang="zh-CN" altLang="en-US"/>
              <a:t>略</a:t>
            </a:r>
            <a:r>
              <a:rPr lang="en-US" altLang="zh-CN"/>
              <a:t>...</a:t>
            </a:r>
            <a:endParaRPr lang="en-US" altLang="zh-CN"/>
          </a:p>
        </p:txBody>
      </p:sp>
    </p:spTree>
  </p:cSld>
  <p:clrMapOvr>
    <a:masterClrMapping/>
  </p:clrMapOvr>
</p:sld>
</file>

<file path=ppt/slides/slide7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a:sym typeface="+mn-ea"/>
              </a:rPr>
              <a:t>总结</a:t>
            </a:r>
            <a:endParaRPr lang="zh-CN" altLang="en-US">
              <a:sym typeface="+mn-ea"/>
            </a:endParaRPr>
          </a:p>
        </p:txBody>
      </p:sp>
      <p:sp>
        <p:nvSpPr>
          <p:cNvPr id="8" name="内容占位符 7"/>
          <p:cNvSpPr/>
          <p:nvPr>
            <p:ph idx="1"/>
          </p:nvPr>
        </p:nvSpPr>
        <p:spPr/>
        <p:txBody>
          <a:bodyPr>
            <a:normAutofit/>
          </a:bodyPr>
          <a:p>
            <a:pPr marL="285750" indent="-285750">
              <a:buFont typeface="Arial" panose="020B0604020202020204" pitchFamily="34" charset="0"/>
              <a:buChar char="•"/>
            </a:pPr>
            <a:r>
              <a:rPr lang="zh-CN" altLang="en-US"/>
              <a:t>图的定义</a:t>
            </a:r>
            <a:endParaRPr lang="zh-CN" altLang="en-US"/>
          </a:p>
          <a:p>
            <a:pPr marL="285750" indent="-285750">
              <a:buFont typeface="Arial" panose="020B0604020202020204" pitchFamily="34" charset="0"/>
              <a:buChar char="•"/>
            </a:pPr>
            <a:r>
              <a:rPr lang="zh-CN" altLang="en-US"/>
              <a:t>图的底层数据存储：二维数组，邻接表（数组</a:t>
            </a:r>
            <a:r>
              <a:rPr lang="en-US" altLang="zh-CN"/>
              <a:t>+</a:t>
            </a:r>
            <a:r>
              <a:rPr lang="zh-CN" altLang="en-US"/>
              <a:t>链表）</a:t>
            </a:r>
            <a:endParaRPr lang="zh-CN" altLang="en-US"/>
          </a:p>
          <a:p>
            <a:pPr marL="285750" indent="-285750">
              <a:buFont typeface="Arial" panose="020B0604020202020204" pitchFamily="34" charset="0"/>
              <a:buChar char="•"/>
            </a:pPr>
            <a:endParaRPr lang="zh-CN" altLang="en-US"/>
          </a:p>
          <a:p>
            <a:pPr marL="285750" indent="-285750">
              <a:buFont typeface="Arial" panose="020B0604020202020204" pitchFamily="34" charset="0"/>
              <a:buChar char="•"/>
            </a:pPr>
            <a:r>
              <a:rPr lang="zh-CN" altLang="en-US"/>
              <a:t>最短路径算法</a:t>
            </a:r>
            <a:endParaRPr lang="zh-CN" altLang="en-US"/>
          </a:p>
          <a:p>
            <a:pPr marL="742950" lvl="1" indent="-285750">
              <a:buFont typeface="Arial" panose="020B0604020202020204" pitchFamily="34" charset="0"/>
              <a:buChar char="•"/>
            </a:pPr>
            <a:r>
              <a:rPr lang="zh-CN" altLang="en-US" sz="1600"/>
              <a:t>无权最短路径</a:t>
            </a:r>
            <a:endParaRPr lang="zh-CN" altLang="en-US" sz="1600"/>
          </a:p>
          <a:p>
            <a:pPr marL="742950" lvl="1" indent="-285750">
              <a:buFont typeface="Arial" panose="020B0604020202020204" pitchFamily="34" charset="0"/>
              <a:buChar char="•"/>
            </a:pPr>
            <a:r>
              <a:rPr lang="en-US" altLang="zh-CN" sz="1600"/>
              <a:t>Dijkstra</a:t>
            </a:r>
            <a:r>
              <a:rPr lang="zh-CN" altLang="en-US" sz="1600"/>
              <a:t>算法（赋权图）</a:t>
            </a:r>
            <a:endParaRPr lang="zh-CN" altLang="en-US" sz="1600"/>
          </a:p>
          <a:p>
            <a:pPr marL="742950" lvl="1" indent="-285750">
              <a:buFont typeface="Arial" panose="020B0604020202020204" pitchFamily="34" charset="0"/>
              <a:buChar char="•"/>
            </a:pPr>
            <a:endParaRPr lang="zh-CN" altLang="en-US" sz="1600"/>
          </a:p>
          <a:p>
            <a:pPr marL="285750" indent="-285750">
              <a:buFont typeface="Arial" panose="020B0604020202020204" pitchFamily="34" charset="0"/>
              <a:buChar char="•"/>
            </a:pPr>
            <a:r>
              <a:rPr lang="zh-CN" altLang="en-US"/>
              <a:t>最小生成树</a:t>
            </a:r>
            <a:endParaRPr lang="zh-CN" altLang="en-US"/>
          </a:p>
          <a:p>
            <a:pPr marL="742950" lvl="1" indent="-285750">
              <a:buFont typeface="Arial" panose="020B0604020202020204" pitchFamily="34" charset="0"/>
              <a:buChar char="•"/>
            </a:pPr>
            <a:r>
              <a:rPr lang="en-US" altLang="zh-CN" sz="1600"/>
              <a:t>Prim</a:t>
            </a:r>
            <a:r>
              <a:rPr lang="zh-CN" altLang="en-US" sz="1600"/>
              <a:t>算法</a:t>
            </a:r>
            <a:endParaRPr lang="zh-CN" altLang="en-US" sz="1600"/>
          </a:p>
          <a:p>
            <a:pPr marL="742950" lvl="1" indent="-285750">
              <a:buFont typeface="Arial" panose="020B0604020202020204" pitchFamily="34" charset="0"/>
              <a:buChar char="•"/>
            </a:pPr>
            <a:r>
              <a:rPr lang="en-US" altLang="zh-CN" sz="1600"/>
              <a:t>Kruskal</a:t>
            </a:r>
            <a:r>
              <a:rPr lang="zh-CN" altLang="en-US" sz="1600"/>
              <a:t>算法</a:t>
            </a:r>
            <a:endParaRPr lang="zh-CN" altLang="en-US" sz="1600"/>
          </a:p>
          <a:p>
            <a:pPr marL="742950" lvl="1" indent="-285750">
              <a:buFont typeface="Arial" panose="020B0604020202020204" pitchFamily="34" charset="0"/>
              <a:buChar char="•"/>
            </a:pPr>
            <a:endParaRPr lang="zh-CN" altLang="en-US" sz="1600"/>
          </a:p>
          <a:p>
            <a:pPr marL="285750" indent="-285750">
              <a:buFont typeface="Arial" panose="020B0604020202020204" pitchFamily="34" charset="0"/>
              <a:buChar char="•"/>
            </a:pPr>
            <a:r>
              <a:rPr lang="zh-CN" altLang="en-US"/>
              <a:t>广度优先搜索算法</a:t>
            </a:r>
            <a:endParaRPr lang="zh-CN" altLang="en-US"/>
          </a:p>
          <a:p>
            <a:pPr marL="285750" indent="-285750">
              <a:buFont typeface="Arial" panose="020B0604020202020204" pitchFamily="34" charset="0"/>
              <a:buChar char="•"/>
            </a:pPr>
            <a:r>
              <a:rPr lang="zh-CN" altLang="en-US"/>
              <a:t>深度优先搜索算法</a:t>
            </a:r>
            <a:endParaRPr lang="zh-CN" altLang="en-US"/>
          </a:p>
          <a:p>
            <a:pPr marL="285750" indent="-285750">
              <a:buFont typeface="Arial" panose="020B0604020202020204" pitchFamily="34" charset="0"/>
              <a:buChar char="•"/>
            </a:pPr>
            <a:endParaRPr lang="zh-CN" altLang="en-US"/>
          </a:p>
          <a:p>
            <a:endParaRPr lang="en-US" altLang="zh-CN"/>
          </a:p>
        </p:txBody>
      </p:sp>
    </p:spTree>
  </p:cSld>
  <p:clrMapOvr>
    <a:masterClrMapping/>
  </p:clrMapOvr>
</p:sld>
</file>

<file path=ppt/slides/slide7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a:sym typeface="+mn-ea"/>
              </a:rPr>
              <a:t>第</a:t>
            </a:r>
            <a:r>
              <a:rPr lang="en-US" altLang="zh-CN">
                <a:sym typeface="+mn-ea"/>
              </a:rPr>
              <a:t>10</a:t>
            </a:r>
            <a:r>
              <a:rPr lang="zh-CN" altLang="en-US">
                <a:sym typeface="+mn-ea"/>
              </a:rPr>
              <a:t>章</a:t>
            </a:r>
            <a:r>
              <a:rPr lang="en-US" altLang="zh-CN">
                <a:sym typeface="+mn-ea"/>
              </a:rPr>
              <a:t> </a:t>
            </a:r>
            <a:r>
              <a:rPr lang="zh-CN" altLang="en-US">
                <a:sym typeface="+mn-ea"/>
              </a:rPr>
              <a:t>算法设计技巧</a:t>
            </a:r>
            <a:endParaRPr lang="zh-CN" altLang="en-US">
              <a:sym typeface="+mn-ea"/>
            </a:endParaRPr>
          </a:p>
        </p:txBody>
      </p:sp>
      <p:sp>
        <p:nvSpPr>
          <p:cNvPr id="8" name="内容占位符 7"/>
          <p:cNvSpPr/>
          <p:nvPr>
            <p:ph idx="1"/>
          </p:nvPr>
        </p:nvSpPr>
        <p:spPr/>
        <p:txBody>
          <a:bodyPr>
            <a:normAutofit lnSpcReduction="20000"/>
          </a:bodyPr>
          <a:p>
            <a:r>
              <a:rPr lang="en-US" altLang="zh-CN"/>
              <a:t>迄今我们已经涉及到一些算法的有效的实现。我们看到，当一个算法给定时，实际的数据结构无须指定。</a:t>
            </a:r>
            <a:endParaRPr lang="en-US" altLang="zh-CN"/>
          </a:p>
          <a:p>
            <a:r>
              <a:rPr lang="en-US" altLang="zh-CN"/>
              <a:t>为使运行时间尽可能地少，需要由编程人员来选择适当的数据结构。</a:t>
            </a:r>
            <a:endParaRPr lang="en-US" altLang="zh-CN"/>
          </a:p>
          <a:p>
            <a:endParaRPr lang="en-US" altLang="zh-CN"/>
          </a:p>
          <a:p>
            <a:r>
              <a:rPr lang="en-US" altLang="zh-CN"/>
              <a:t>本章我们将把注意力</a:t>
            </a:r>
            <a:r>
              <a:rPr lang="en-US" altLang="zh-CN">
                <a:solidFill>
                  <a:srgbClr val="FF0000"/>
                </a:solidFill>
              </a:rPr>
              <a:t>从算法的实现转向算法的设计</a:t>
            </a:r>
            <a:r>
              <a:rPr lang="en-US" altLang="zh-CN"/>
              <a:t>。到现在为止我们已经看到的大部分算法都是直接的</a:t>
            </a:r>
            <a:endParaRPr lang="en-US" altLang="zh-CN"/>
          </a:p>
          <a:p>
            <a:r>
              <a:rPr lang="en-US" altLang="zh-CN"/>
              <a:t>和简单的。第9章包含的一些算法要深奥得多，有些需要(在有些情形下很长的)论证以证明它们确实是</a:t>
            </a:r>
            <a:endParaRPr lang="en-US" altLang="zh-CN"/>
          </a:p>
          <a:p>
            <a:r>
              <a:rPr lang="en-US" altLang="zh-CN"/>
              <a:t>正确的。在这一章，我们将集中讨论用于求解问题的</a:t>
            </a:r>
            <a:r>
              <a:rPr lang="en-US" altLang="zh-CN">
                <a:solidFill>
                  <a:srgbClr val="FF0000"/>
                </a:solidFill>
              </a:rPr>
              <a:t>五种通常类型的算法</a:t>
            </a:r>
            <a:r>
              <a:rPr lang="en-US" altLang="zh-CN"/>
              <a:t>。对于许多问题，很可能这些</a:t>
            </a:r>
            <a:endParaRPr lang="en-US" altLang="zh-CN"/>
          </a:p>
          <a:p>
            <a:r>
              <a:rPr lang="en-US" altLang="zh-CN"/>
              <a:t>方法中至少有一种方法是可以解决问题的。特别地，对于每种类型的算法我们将</a:t>
            </a:r>
            <a:endParaRPr lang="en-US" altLang="zh-CN"/>
          </a:p>
          <a:p>
            <a:pPr marL="285750" indent="-285750">
              <a:buFont typeface="Wingdings" panose="05000000000000000000" charset="0"/>
              <a:buChar char="l"/>
            </a:pPr>
            <a:r>
              <a:rPr lang="en-US" altLang="zh-CN"/>
              <a:t>看到一般的处理方法。</a:t>
            </a:r>
            <a:endParaRPr lang="en-US" altLang="zh-CN"/>
          </a:p>
          <a:p>
            <a:pPr marL="285750" indent="-285750">
              <a:buFont typeface="Wingdings" panose="05000000000000000000" charset="0"/>
              <a:buChar char="l"/>
            </a:pPr>
            <a:r>
              <a:rPr lang="en-US" altLang="zh-CN"/>
              <a:t>考查几个例子(本章末尾的练习题提供了更多的例子)。</a:t>
            </a:r>
            <a:endParaRPr lang="en-US" altLang="zh-CN"/>
          </a:p>
          <a:p>
            <a:pPr marL="285750" indent="-285750">
              <a:buFont typeface="Wingdings" panose="05000000000000000000" charset="0"/>
              <a:buChar char="l"/>
            </a:pPr>
            <a:r>
              <a:rPr lang="en-US" altLang="zh-CN"/>
              <a:t>在适当的地方概括地讨论时间和空间复杂性。</a:t>
            </a:r>
            <a:endParaRPr lang="en-US" altLang="zh-CN"/>
          </a:p>
        </p:txBody>
      </p:sp>
    </p:spTree>
  </p:cSld>
  <p:clrMapOvr>
    <a:masterClrMapping/>
  </p:clrMapOvr>
</p:sld>
</file>

<file path=ppt/slides/slide7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a:sym typeface="+mn-ea"/>
              </a:rPr>
              <a:t>10.1</a:t>
            </a:r>
            <a:r>
              <a:rPr lang="en-US">
                <a:sym typeface="+mn-ea"/>
              </a:rPr>
              <a:t> </a:t>
            </a:r>
            <a:r>
              <a:rPr>
                <a:sym typeface="+mn-ea"/>
              </a:rPr>
              <a:t>贪婪算法</a:t>
            </a:r>
            <a:endParaRPr>
              <a:sym typeface="+mn-ea"/>
            </a:endParaRPr>
          </a:p>
        </p:txBody>
      </p:sp>
      <p:sp>
        <p:nvSpPr>
          <p:cNvPr id="8" name="内容占位符 7"/>
          <p:cNvSpPr/>
          <p:nvPr>
            <p:ph idx="1"/>
          </p:nvPr>
        </p:nvSpPr>
        <p:spPr/>
        <p:txBody>
          <a:bodyPr>
            <a:normAutofit lnSpcReduction="20000"/>
          </a:bodyPr>
          <a:p>
            <a:r>
              <a:rPr lang="en-US" altLang="zh-CN"/>
              <a:t>我们将要考查的第一种类型的算法是</a:t>
            </a:r>
            <a:r>
              <a:rPr lang="en-US" altLang="zh-CN">
                <a:solidFill>
                  <a:srgbClr val="FF0000"/>
                </a:solidFill>
              </a:rPr>
              <a:t>贪婪算法</a:t>
            </a:r>
            <a:r>
              <a:rPr lang="en-US" altLang="zh-CN"/>
              <a:t>(greedy algorithm)。在第9章我们已经看到三个贪婪算</a:t>
            </a:r>
            <a:endParaRPr lang="en-US" altLang="zh-CN"/>
          </a:p>
          <a:p>
            <a:r>
              <a:rPr lang="en-US" altLang="zh-CN"/>
              <a:t>法：Dijkstra算法、Prim算法和Kruskal算法。贪婪算法</a:t>
            </a:r>
            <a:r>
              <a:rPr lang="en-US" altLang="zh-CN">
                <a:solidFill>
                  <a:srgbClr val="FF0000"/>
                </a:solidFill>
              </a:rPr>
              <a:t>分阶段地工作</a:t>
            </a:r>
            <a:r>
              <a:rPr lang="en-US" altLang="zh-CN"/>
              <a:t>。</a:t>
            </a:r>
            <a:r>
              <a:rPr lang="en-US" altLang="zh-CN">
                <a:solidFill>
                  <a:srgbClr val="FF0000"/>
                </a:solidFill>
              </a:rPr>
              <a:t>在每一个阶段，可以认为所作</a:t>
            </a:r>
            <a:endParaRPr lang="en-US" altLang="zh-CN">
              <a:solidFill>
                <a:srgbClr val="FF0000"/>
              </a:solidFill>
            </a:endParaRPr>
          </a:p>
          <a:p>
            <a:r>
              <a:rPr lang="en-US" altLang="zh-CN">
                <a:solidFill>
                  <a:srgbClr val="FF0000"/>
                </a:solidFill>
              </a:rPr>
              <a:t>决定是好的，而不考虑将来的后果。</a:t>
            </a:r>
            <a:r>
              <a:rPr lang="en-US" altLang="zh-CN"/>
              <a:t>一般地说，这意味着选择的是某个局部的最优。这种“眼下能够拿</a:t>
            </a:r>
            <a:endParaRPr lang="en-US" altLang="zh-CN"/>
          </a:p>
          <a:p>
            <a:r>
              <a:rPr lang="en-US" altLang="zh-CN"/>
              <a:t>到的就拿”的策略即是这类算法名称的来源。当算法终止时，我们希望局部最优就是全局最优。如果是</a:t>
            </a:r>
            <a:endParaRPr lang="en-US" altLang="zh-CN"/>
          </a:p>
          <a:p>
            <a:r>
              <a:rPr lang="en-US" altLang="zh-CN"/>
              <a:t>这样的话，那么算法就是正确的；否则，算法得到的是一个</a:t>
            </a:r>
            <a:r>
              <a:rPr lang="en-US" altLang="zh-CN">
                <a:solidFill>
                  <a:srgbClr val="FF0000"/>
                </a:solidFill>
              </a:rPr>
              <a:t>次最优解</a:t>
            </a:r>
            <a:r>
              <a:rPr lang="en-US" altLang="zh-CN"/>
              <a:t>(suboptimal solution)。如果不</a:t>
            </a:r>
            <a:endParaRPr lang="en-US" altLang="zh-CN"/>
          </a:p>
          <a:p>
            <a:r>
              <a:rPr lang="en-US" altLang="zh-CN"/>
              <a:t>要求绝对最佳答案，那么有时用简单的贪婪算法生成近似答案，而不是使用一般说来产生准确答案所</a:t>
            </a:r>
            <a:endParaRPr lang="en-US" altLang="zh-CN"/>
          </a:p>
          <a:p>
            <a:r>
              <a:rPr lang="en-US" altLang="zh-CN"/>
              <a:t>需要的复杂算法。</a:t>
            </a:r>
            <a:endParaRPr lang="en-US" altLang="zh-CN"/>
          </a:p>
        </p:txBody>
      </p:sp>
    </p:spTree>
  </p:cSld>
  <p:clrMapOvr>
    <a:masterClrMapping/>
  </p:clrMapOvr>
</p:sld>
</file>

<file path=ppt/slides/slide7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a:sym typeface="+mn-ea"/>
              </a:rPr>
              <a:t>10.1</a:t>
            </a:r>
            <a:r>
              <a:rPr lang="en-US">
                <a:sym typeface="+mn-ea"/>
              </a:rPr>
              <a:t> </a:t>
            </a:r>
            <a:r>
              <a:rPr>
                <a:sym typeface="+mn-ea"/>
              </a:rPr>
              <a:t>贪婪算法</a:t>
            </a:r>
            <a:endParaRPr>
              <a:sym typeface="+mn-ea"/>
            </a:endParaRPr>
          </a:p>
        </p:txBody>
      </p:sp>
      <p:sp>
        <p:nvSpPr>
          <p:cNvPr id="8" name="内容占位符 7"/>
          <p:cNvSpPr/>
          <p:nvPr>
            <p:ph idx="1"/>
          </p:nvPr>
        </p:nvSpPr>
        <p:spPr/>
        <p:txBody>
          <a:bodyPr>
            <a:normAutofit lnSpcReduction="20000"/>
          </a:bodyPr>
          <a:p>
            <a:r>
              <a:rPr lang="en-US" altLang="zh-CN"/>
              <a:t>有几个现实的贪婪算法的例子。最明显的是</a:t>
            </a:r>
            <a:r>
              <a:rPr lang="en-US" altLang="zh-CN">
                <a:solidFill>
                  <a:srgbClr val="FF0000"/>
                </a:solidFill>
              </a:rPr>
              <a:t>找零钱问题</a:t>
            </a:r>
            <a:r>
              <a:rPr lang="en-US" altLang="zh-CN"/>
              <a:t>。为了使用美国货币找零钱，我们重复地配发最</a:t>
            </a:r>
            <a:endParaRPr lang="en-US" altLang="zh-CN"/>
          </a:p>
          <a:p>
            <a:r>
              <a:rPr lang="en-US" altLang="zh-CN"/>
              <a:t>大额货币。于是，为了找出十七美元六十一美分的零钱，我们拿出一张十美元钞，一张五美元钞，两张</a:t>
            </a:r>
            <a:endParaRPr lang="en-US" altLang="zh-CN"/>
          </a:p>
          <a:p>
            <a:r>
              <a:rPr lang="en-US" altLang="zh-CN"/>
              <a:t>一美元钞，两个二十五分币，一个十分币，以及一个分币。这么做，我们</a:t>
            </a:r>
            <a:r>
              <a:rPr lang="en-US" altLang="zh-CN">
                <a:solidFill>
                  <a:srgbClr val="FF0000"/>
                </a:solidFill>
              </a:rPr>
              <a:t>保证使用最少的钞票和硬币</a:t>
            </a:r>
            <a:r>
              <a:rPr lang="en-US" altLang="zh-CN"/>
              <a:t>。</a:t>
            </a:r>
            <a:endParaRPr lang="en-US" altLang="zh-CN"/>
          </a:p>
          <a:p>
            <a:r>
              <a:rPr lang="en-US" altLang="zh-CN"/>
              <a:t>这个算法不是对所有的货币系统都行得通，但幸运的是，我们可以证明它对美国货币系统是正确的。事</a:t>
            </a:r>
            <a:endParaRPr lang="en-US" altLang="zh-CN"/>
          </a:p>
          <a:p>
            <a:r>
              <a:rPr lang="en-US" altLang="zh-CN"/>
              <a:t>实上，即使允许使用两美元钞和五十美分币该算法仍然是可行的。</a:t>
            </a:r>
            <a:endParaRPr lang="en-US" altLang="zh-CN"/>
          </a:p>
          <a:p>
            <a:endParaRPr lang="en-US" altLang="zh-CN"/>
          </a:p>
          <a:p>
            <a:endParaRPr lang="en-US" altLang="zh-CN"/>
          </a:p>
          <a:p>
            <a:r>
              <a:rPr lang="en-US" altLang="zh-CN"/>
              <a:t>交通问题有一个例子，在这个例子中，进行局部最优选择不总是行得通的。例如，在迈阿密的某些交通</a:t>
            </a:r>
            <a:endParaRPr lang="en-US" altLang="zh-CN"/>
          </a:p>
          <a:p>
            <a:r>
              <a:rPr lang="en-US" altLang="zh-CN"/>
              <a:t>高峰期间，即使一些主要马路看起来空荡荡的，你最好还是把车停在这些街道以外，因为交通将会沿着</a:t>
            </a:r>
            <a:endParaRPr lang="en-US" altLang="zh-CN"/>
          </a:p>
          <a:p>
            <a:r>
              <a:rPr lang="en-US" altLang="zh-CN"/>
              <a:t>马路阻塞一英里长，你也就被堵在那里动弹不得。有时甚至更糟，为了回避所有的交通隘口，最好是朝</a:t>
            </a:r>
            <a:endParaRPr lang="en-US" altLang="zh-CN"/>
          </a:p>
          <a:p>
            <a:r>
              <a:rPr lang="en-US" altLang="zh-CN"/>
              <a:t>着你的目的地相反的方向临时绕道行驶。</a:t>
            </a:r>
            <a:endParaRPr lang="en-US" altLang="zh-CN"/>
          </a:p>
        </p:txBody>
      </p:sp>
    </p:spTree>
  </p:cSld>
  <p:clrMapOvr>
    <a:masterClrMapping/>
  </p:clrMapOvr>
</p:sld>
</file>

<file path=ppt/slides/slide7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a:sym typeface="+mn-ea"/>
              </a:rPr>
              <a:t>10.1</a:t>
            </a:r>
            <a:r>
              <a:rPr lang="en-US">
                <a:sym typeface="+mn-ea"/>
              </a:rPr>
              <a:t> </a:t>
            </a:r>
            <a:r>
              <a:rPr>
                <a:sym typeface="+mn-ea"/>
              </a:rPr>
              <a:t>贪婪算法</a:t>
            </a:r>
            <a:endParaRPr>
              <a:sym typeface="+mn-ea"/>
            </a:endParaRPr>
          </a:p>
        </p:txBody>
      </p:sp>
      <p:sp>
        <p:nvSpPr>
          <p:cNvPr id="8" name="内容占位符 7"/>
          <p:cNvSpPr/>
          <p:nvPr>
            <p:ph idx="1"/>
          </p:nvPr>
        </p:nvSpPr>
        <p:spPr/>
        <p:txBody>
          <a:bodyPr>
            <a:normAutofit lnSpcReduction="20000"/>
          </a:bodyPr>
          <a:p>
            <a:r>
              <a:rPr lang="en-US" altLang="zh-CN"/>
              <a:t>本节其余部分，我们将</a:t>
            </a:r>
            <a:r>
              <a:rPr lang="en-US" altLang="zh-CN">
                <a:solidFill>
                  <a:srgbClr val="FF0000"/>
                </a:solidFill>
              </a:rPr>
              <a:t>考查几个使用贪婪算法的应用</a:t>
            </a:r>
            <a:r>
              <a:rPr lang="en-US" altLang="zh-CN"/>
              <a:t>。第一个应用是简单的调度问题。实际上，所有的</a:t>
            </a:r>
            <a:endParaRPr lang="en-US" altLang="zh-CN"/>
          </a:p>
          <a:p>
            <a:r>
              <a:rPr lang="en-US" altLang="zh-CN"/>
              <a:t>调度问题或者是NP-完全的(或类似的难度)，或者是贪婪算法可解的。第二个应用处理文件压缩，它是</a:t>
            </a:r>
            <a:endParaRPr lang="en-US" altLang="zh-CN"/>
          </a:p>
          <a:p>
            <a:r>
              <a:rPr lang="en-US" altLang="zh-CN"/>
              <a:t>计算机科学最早的成果之一。最后，我们将介绍一个贪婪近似算法的例子。</a:t>
            </a:r>
            <a:endParaRPr lang="en-US" altLang="zh-CN"/>
          </a:p>
        </p:txBody>
      </p:sp>
    </p:spTree>
  </p:cSld>
  <p:clrMapOvr>
    <a:masterClrMapping/>
  </p:clrMapOvr>
</p:sld>
</file>

<file path=ppt/slides/slide7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a:sym typeface="+mn-ea"/>
              </a:rPr>
              <a:t>10.1.1</a:t>
            </a:r>
            <a:r>
              <a:rPr lang="en-US">
                <a:sym typeface="+mn-ea"/>
              </a:rPr>
              <a:t> </a:t>
            </a:r>
            <a:r>
              <a:rPr>
                <a:sym typeface="+mn-ea"/>
              </a:rPr>
              <a:t>一个简单的调度问题</a:t>
            </a:r>
            <a:endParaRPr>
              <a:sym typeface="+mn-ea"/>
            </a:endParaRPr>
          </a:p>
        </p:txBody>
      </p:sp>
      <p:sp>
        <p:nvSpPr>
          <p:cNvPr id="8" name="内容占位符 7"/>
          <p:cNvSpPr/>
          <p:nvPr>
            <p:ph idx="1"/>
          </p:nvPr>
        </p:nvSpPr>
        <p:spPr/>
        <p:txBody>
          <a:bodyPr>
            <a:normAutofit lnSpcReduction="20000"/>
          </a:bodyPr>
          <a:p>
            <a:r>
              <a:rPr lang="en-US" altLang="zh-CN"/>
              <a:t>今有作业j</a:t>
            </a:r>
            <a:r>
              <a:rPr lang="en-US" altLang="zh-CN" baseline="-25000"/>
              <a:t>1</a:t>
            </a:r>
            <a:r>
              <a:rPr lang="en-US" altLang="zh-CN"/>
              <a:t>，j</a:t>
            </a:r>
            <a:r>
              <a:rPr lang="en-US" altLang="zh-CN" baseline="-25000"/>
              <a:t>2</a:t>
            </a:r>
            <a:r>
              <a:rPr lang="en-US" altLang="zh-CN"/>
              <a:t>，...，j</a:t>
            </a:r>
            <a:r>
              <a:rPr lang="en-US" altLang="zh-CN" baseline="-25000"/>
              <a:t>N</a:t>
            </a:r>
            <a:r>
              <a:rPr lang="en-US" altLang="zh-CN"/>
              <a:t>，已知对应的运行时间分别为t</a:t>
            </a:r>
            <a:r>
              <a:rPr lang="en-US" altLang="zh-CN" baseline="-25000"/>
              <a:t>1</a:t>
            </a:r>
            <a:r>
              <a:rPr lang="en-US" altLang="zh-CN"/>
              <a:t>，t</a:t>
            </a:r>
            <a:r>
              <a:rPr lang="en-US" altLang="zh-CN" baseline="-25000"/>
              <a:t>2</a:t>
            </a:r>
            <a:r>
              <a:rPr lang="en-US" altLang="zh-CN"/>
              <a:t>，...，t</a:t>
            </a:r>
            <a:r>
              <a:rPr lang="en-US" altLang="zh-CN" baseline="-25000"/>
              <a:t>N</a:t>
            </a:r>
            <a:r>
              <a:rPr lang="en-US" altLang="zh-CN"/>
              <a:t>，而处理器只有一个。为了把作</a:t>
            </a:r>
            <a:endParaRPr lang="en-US" altLang="zh-CN"/>
          </a:p>
          <a:p>
            <a:r>
              <a:rPr lang="en-US" altLang="zh-CN"/>
              <a:t>业平均完成的时间最小化，调度这些作业最好的方式是什么?整个这一节我们将假设使用</a:t>
            </a:r>
            <a:r>
              <a:rPr lang="en-US" altLang="zh-CN">
                <a:solidFill>
                  <a:srgbClr val="FF0000"/>
                </a:solidFill>
              </a:rPr>
              <a:t>非预占调度</a:t>
            </a:r>
            <a:endParaRPr lang="en-US" altLang="zh-CN"/>
          </a:p>
          <a:p>
            <a:r>
              <a:rPr lang="en-US" altLang="zh-CN"/>
              <a:t>(nonpreemptive scheduling) ：一旦开始一个作业，就必须把该作业运行到完成。</a:t>
            </a:r>
            <a:endParaRPr lang="en-US" altLang="zh-CN"/>
          </a:p>
          <a:p>
            <a:endParaRPr lang="en-US" altLang="zh-CN"/>
          </a:p>
          <a:p>
            <a:r>
              <a:rPr lang="en-US" altLang="zh-CN"/>
              <a:t>作为一个例子，设我们有四个作业和相关的运行时间，如图10-1所示。</a:t>
            </a:r>
            <a:endParaRPr lang="en-US" altLang="zh-CN"/>
          </a:p>
        </p:txBody>
      </p:sp>
      <p:pic>
        <p:nvPicPr>
          <p:cNvPr id="3" name="图片 2"/>
          <p:cNvPicPr>
            <a:picLocks noChangeAspect="1"/>
          </p:cNvPicPr>
          <p:nvPr/>
        </p:nvPicPr>
        <p:blipFill>
          <a:blip r:embed="rId1"/>
          <a:stretch>
            <a:fillRect/>
          </a:stretch>
        </p:blipFill>
        <p:spPr>
          <a:xfrm>
            <a:off x="5002530" y="3611245"/>
            <a:ext cx="1847850" cy="1609725"/>
          </a:xfrm>
          <a:prstGeom prst="rect">
            <a:avLst/>
          </a:prstGeom>
        </p:spPr>
      </p:pic>
      <p:pic>
        <p:nvPicPr>
          <p:cNvPr id="4" name="图片 3"/>
          <p:cNvPicPr>
            <a:picLocks noChangeAspect="1"/>
          </p:cNvPicPr>
          <p:nvPr/>
        </p:nvPicPr>
        <p:blipFill>
          <a:blip r:embed="rId2"/>
          <a:stretch>
            <a:fillRect/>
          </a:stretch>
        </p:blipFill>
        <p:spPr>
          <a:xfrm>
            <a:off x="5002530" y="5735955"/>
            <a:ext cx="1971675" cy="381000"/>
          </a:xfrm>
          <a:prstGeom prst="rect">
            <a:avLst/>
          </a:prstGeom>
        </p:spPr>
      </p:pic>
    </p:spTree>
  </p:cSld>
  <p:clrMapOvr>
    <a:masterClrMapping/>
  </p:clrMapOvr>
</p:sld>
</file>

<file path=ppt/slides/slide7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a:sym typeface="+mn-ea"/>
              </a:rPr>
              <a:t>10.1.1</a:t>
            </a:r>
            <a:r>
              <a:rPr lang="en-US">
                <a:sym typeface="+mn-ea"/>
              </a:rPr>
              <a:t> </a:t>
            </a:r>
            <a:r>
              <a:rPr>
                <a:sym typeface="+mn-ea"/>
              </a:rPr>
              <a:t>一个简单的调度问题</a:t>
            </a:r>
            <a:endParaRPr>
              <a:sym typeface="+mn-ea"/>
            </a:endParaRPr>
          </a:p>
        </p:txBody>
      </p:sp>
      <p:sp>
        <p:nvSpPr>
          <p:cNvPr id="8" name="内容占位符 7"/>
          <p:cNvSpPr/>
          <p:nvPr>
            <p:ph idx="1"/>
          </p:nvPr>
        </p:nvSpPr>
        <p:spPr/>
        <p:txBody>
          <a:bodyPr>
            <a:normAutofit lnSpcReduction="20000"/>
          </a:bodyPr>
          <a:p>
            <a:r>
              <a:rPr lang="en-US" altLang="zh-CN"/>
              <a:t>一个可能的调度在图10-2中给出。因为j</a:t>
            </a:r>
            <a:r>
              <a:rPr lang="en-US" altLang="zh-CN" baseline="-25000"/>
              <a:t>1</a:t>
            </a:r>
            <a:r>
              <a:rPr lang="en-US" altLang="zh-CN"/>
              <a:t>用15个时间单位，j</a:t>
            </a:r>
            <a:r>
              <a:rPr lang="en-US" altLang="zh-CN" baseline="-25000"/>
              <a:t>2</a:t>
            </a:r>
            <a:r>
              <a:rPr lang="en-US" altLang="zh-CN"/>
              <a:t>到23完成，j</a:t>
            </a:r>
            <a:r>
              <a:rPr lang="en-US" altLang="zh-CN" baseline="-25000"/>
              <a:t>3</a:t>
            </a:r>
            <a:r>
              <a:rPr lang="en-US" altLang="zh-CN"/>
              <a:t>到26而j</a:t>
            </a:r>
            <a:r>
              <a:rPr lang="en-US" altLang="zh-CN" baseline="-25000"/>
              <a:t>4</a:t>
            </a:r>
            <a:r>
              <a:rPr lang="en-US" altLang="zh-CN"/>
              <a:t>到36完成，所以平</a:t>
            </a:r>
            <a:endParaRPr lang="en-US" altLang="zh-CN"/>
          </a:p>
          <a:p>
            <a:r>
              <a:rPr lang="en-US" altLang="zh-CN"/>
              <a:t>均完成时间为25。</a:t>
            </a:r>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p:txBody>
      </p:sp>
      <p:pic>
        <p:nvPicPr>
          <p:cNvPr id="4" name="图片 3"/>
          <p:cNvPicPr>
            <a:picLocks noChangeAspect="1"/>
          </p:cNvPicPr>
          <p:nvPr/>
        </p:nvPicPr>
        <p:blipFill>
          <a:blip r:embed="rId1"/>
          <a:stretch>
            <a:fillRect/>
          </a:stretch>
        </p:blipFill>
        <p:spPr>
          <a:xfrm>
            <a:off x="3309620" y="2843530"/>
            <a:ext cx="5572125" cy="1171575"/>
          </a:xfrm>
          <a:prstGeom prst="rect">
            <a:avLst/>
          </a:prstGeom>
        </p:spPr>
      </p:pic>
      <p:pic>
        <p:nvPicPr>
          <p:cNvPr id="5" name="图片 4"/>
          <p:cNvPicPr>
            <a:picLocks noChangeAspect="1"/>
          </p:cNvPicPr>
          <p:nvPr/>
        </p:nvPicPr>
        <p:blipFill>
          <a:blip r:embed="rId2"/>
          <a:stretch>
            <a:fillRect/>
          </a:stretch>
        </p:blipFill>
        <p:spPr>
          <a:xfrm>
            <a:off x="5144770" y="4995545"/>
            <a:ext cx="1647825" cy="352425"/>
          </a:xfrm>
          <a:prstGeom prst="rect">
            <a:avLst/>
          </a:prstGeom>
        </p:spPr>
      </p:pic>
    </p:spTree>
  </p:cSld>
  <p:clrMapOvr>
    <a:masterClrMapping/>
  </p:clrMapOvr>
</p:sld>
</file>

<file path=ppt/slides/slide7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a:sym typeface="+mn-ea"/>
              </a:rPr>
              <a:t>10.1.1</a:t>
            </a:r>
            <a:r>
              <a:rPr lang="en-US">
                <a:sym typeface="+mn-ea"/>
              </a:rPr>
              <a:t> </a:t>
            </a:r>
            <a:r>
              <a:rPr>
                <a:sym typeface="+mn-ea"/>
              </a:rPr>
              <a:t>一个简单的调度问题</a:t>
            </a:r>
            <a:endParaRPr>
              <a:sym typeface="+mn-ea"/>
            </a:endParaRPr>
          </a:p>
        </p:txBody>
      </p:sp>
      <p:sp>
        <p:nvSpPr>
          <p:cNvPr id="8" name="内容占位符 7"/>
          <p:cNvSpPr/>
          <p:nvPr>
            <p:ph idx="1"/>
          </p:nvPr>
        </p:nvSpPr>
        <p:spPr/>
        <p:txBody>
          <a:bodyPr>
            <a:normAutofit lnSpcReduction="20000"/>
          </a:bodyPr>
          <a:p>
            <a:r>
              <a:rPr lang="en-US" altLang="zh-CN">
                <a:sym typeface="+mn-ea"/>
              </a:rPr>
              <a:t>一个更好的调度由图10-3表示，它产生的平均完成时间为17.75。</a:t>
            </a:r>
            <a:endParaRPr lang="en-US" altLang="zh-CN"/>
          </a:p>
          <a:p>
            <a:endParaRPr lang="en-US" altLang="zh-CN"/>
          </a:p>
        </p:txBody>
      </p:sp>
      <p:pic>
        <p:nvPicPr>
          <p:cNvPr id="3" name="图片 2"/>
          <p:cNvPicPr>
            <a:picLocks noChangeAspect="1"/>
          </p:cNvPicPr>
          <p:nvPr/>
        </p:nvPicPr>
        <p:blipFill>
          <a:blip r:embed="rId1"/>
          <a:stretch>
            <a:fillRect/>
          </a:stretch>
        </p:blipFill>
        <p:spPr>
          <a:xfrm>
            <a:off x="3204845" y="2804795"/>
            <a:ext cx="5781675" cy="1247775"/>
          </a:xfrm>
          <a:prstGeom prst="rect">
            <a:avLst/>
          </a:prstGeom>
        </p:spPr>
      </p:pic>
      <p:pic>
        <p:nvPicPr>
          <p:cNvPr id="6" name="图片 5"/>
          <p:cNvPicPr>
            <a:picLocks noChangeAspect="1"/>
          </p:cNvPicPr>
          <p:nvPr/>
        </p:nvPicPr>
        <p:blipFill>
          <a:blip r:embed="rId2"/>
          <a:stretch>
            <a:fillRect/>
          </a:stretch>
        </p:blipFill>
        <p:spPr>
          <a:xfrm>
            <a:off x="4995545" y="4767580"/>
            <a:ext cx="2200275" cy="342900"/>
          </a:xfrm>
          <a:prstGeom prst="rect">
            <a:avLst/>
          </a:prstGeom>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a:bodyPr>
          <a:lstStyle/>
          <a:p>
            <a:r>
              <a:rPr lang="zh-CN" dirty="0"/>
              <a:t>算法</a:t>
            </a:r>
            <a:r>
              <a:rPr lang="en-US" altLang="zh-CN" dirty="0"/>
              <a:t>1</a:t>
            </a:r>
            <a:r>
              <a:rPr lang="zh-CN" altLang="en-US" dirty="0"/>
              <a:t>：</a:t>
            </a:r>
            <a:endParaRPr lang="zh-CN" altLang="en-US" dirty="0"/>
          </a:p>
        </p:txBody>
      </p:sp>
      <p:sp>
        <p:nvSpPr>
          <p:cNvPr id="2" name="标题 1"/>
          <p:cNvSpPr>
            <a:spLocks noGrp="1"/>
          </p:cNvSpPr>
          <p:nvPr>
            <p:ph type="title"/>
          </p:nvPr>
        </p:nvSpPr>
        <p:spPr/>
        <p:txBody>
          <a:bodyPr/>
          <a:lstStyle/>
          <a:p>
            <a:r>
              <a:rPr dirty="0"/>
              <a:t>2.</a:t>
            </a:r>
            <a:r>
              <a:rPr lang="en-US" dirty="0"/>
              <a:t>4.3 </a:t>
            </a:r>
            <a:r>
              <a:rPr lang="zh-CN" altLang="en-US" dirty="0"/>
              <a:t>最大子序列和问题的解</a:t>
            </a:r>
            <a:endParaRPr lang="zh-CN" altLang="en-US" dirty="0"/>
          </a:p>
        </p:txBody>
      </p:sp>
      <p:pic>
        <p:nvPicPr>
          <p:cNvPr id="7" name="图片 6"/>
          <p:cNvPicPr>
            <a:picLocks noChangeAspect="1"/>
          </p:cNvPicPr>
          <p:nvPr/>
        </p:nvPicPr>
        <p:blipFill>
          <a:blip r:embed="rId1"/>
          <a:stretch>
            <a:fillRect/>
          </a:stretch>
        </p:blipFill>
        <p:spPr>
          <a:xfrm>
            <a:off x="2672080" y="1818005"/>
            <a:ext cx="6848475" cy="4095750"/>
          </a:xfrm>
          <a:prstGeom prst="rect">
            <a:avLst/>
          </a:prstGeom>
        </p:spPr>
      </p:pic>
    </p:spTree>
  </p:cSld>
  <p:clrMapOvr>
    <a:masterClrMapping/>
  </p:clrMapOvr>
</p:sld>
</file>

<file path=ppt/slides/slide7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a:sym typeface="+mn-ea"/>
              </a:rPr>
              <a:t>10.1.1</a:t>
            </a:r>
            <a:r>
              <a:rPr lang="en-US">
                <a:sym typeface="+mn-ea"/>
              </a:rPr>
              <a:t> </a:t>
            </a:r>
            <a:r>
              <a:rPr>
                <a:sym typeface="+mn-ea"/>
              </a:rPr>
              <a:t>一个简单的调度问题</a:t>
            </a:r>
            <a:endParaRPr>
              <a:sym typeface="+mn-ea"/>
            </a:endParaRPr>
          </a:p>
        </p:txBody>
      </p:sp>
      <p:sp>
        <p:nvSpPr>
          <p:cNvPr id="8" name="内容占位符 7"/>
          <p:cNvSpPr/>
          <p:nvPr>
            <p:ph idx="1"/>
          </p:nvPr>
        </p:nvSpPr>
        <p:spPr/>
        <p:txBody>
          <a:bodyPr>
            <a:normAutofit lnSpcReduction="20000"/>
          </a:bodyPr>
          <a:p>
            <a:r>
              <a:rPr lang="en-US" altLang="zh-CN"/>
              <a:t>图10-3给出的调度是按照</a:t>
            </a:r>
            <a:r>
              <a:rPr lang="en-US" altLang="zh-CN">
                <a:solidFill>
                  <a:srgbClr val="FF0000"/>
                </a:solidFill>
              </a:rPr>
              <a:t>最短的作业最先进行</a:t>
            </a:r>
            <a:r>
              <a:rPr lang="en-US" altLang="zh-CN"/>
              <a:t>来安排的。我们可以证明这将总会产生一个</a:t>
            </a:r>
            <a:r>
              <a:rPr lang="en-US" altLang="zh-CN">
                <a:solidFill>
                  <a:srgbClr val="FF0000"/>
                </a:solidFill>
              </a:rPr>
              <a:t>最优的调度</a:t>
            </a:r>
            <a:r>
              <a:rPr lang="en-US" altLang="zh-CN"/>
              <a:t>。</a:t>
            </a:r>
            <a:endParaRPr lang="en-US" altLang="zh-CN"/>
          </a:p>
          <a:p>
            <a:r>
              <a:rPr lang="en-US" altLang="zh-CN"/>
              <a:t>令调度表中的作业是j</a:t>
            </a:r>
            <a:r>
              <a:rPr lang="en-US" altLang="zh-CN" baseline="-25000"/>
              <a:t>i1</a:t>
            </a:r>
            <a:r>
              <a:rPr lang="en-US" altLang="zh-CN"/>
              <a:t>，j</a:t>
            </a:r>
            <a:r>
              <a:rPr lang="en-US" altLang="zh-CN" baseline="-25000"/>
              <a:t>i2</a:t>
            </a:r>
            <a:r>
              <a:rPr lang="en-US" altLang="zh-CN"/>
              <a:t>，...</a:t>
            </a:r>
            <a:r>
              <a:rPr lang="zh-CN" altLang="en-US"/>
              <a:t>，</a:t>
            </a:r>
            <a:r>
              <a:rPr lang="en-US" altLang="zh-CN"/>
              <a:t>j</a:t>
            </a:r>
            <a:r>
              <a:rPr lang="en-US" altLang="zh-CN" baseline="-25000"/>
              <a:t>iN</a:t>
            </a:r>
            <a:r>
              <a:rPr lang="en-US" altLang="zh-CN"/>
              <a:t>。第一个作业以时间t</a:t>
            </a:r>
            <a:r>
              <a:rPr lang="en-US" altLang="zh-CN" baseline="-25000"/>
              <a:t>i1</a:t>
            </a:r>
            <a:r>
              <a:rPr lang="en-US" altLang="zh-CN"/>
              <a:t>完成。第二个作业在t</a:t>
            </a:r>
            <a:r>
              <a:rPr lang="en-US" altLang="zh-CN" baseline="-25000"/>
              <a:t>i1</a:t>
            </a:r>
            <a:r>
              <a:rPr lang="en-US" altLang="zh-CN"/>
              <a:t>+t</a:t>
            </a:r>
            <a:r>
              <a:rPr lang="en-US" altLang="zh-CN" baseline="-25000"/>
              <a:t>i2</a:t>
            </a:r>
            <a:r>
              <a:rPr lang="en-US" altLang="zh-CN"/>
              <a:t>后完成而第</a:t>
            </a:r>
            <a:endParaRPr lang="en-US" altLang="zh-CN"/>
          </a:p>
          <a:p>
            <a:r>
              <a:rPr lang="en-US" altLang="zh-CN"/>
              <a:t>三个作业在t</a:t>
            </a:r>
            <a:r>
              <a:rPr lang="en-US" altLang="zh-CN" baseline="-25000"/>
              <a:t>i1</a:t>
            </a:r>
            <a:r>
              <a:rPr lang="en-US" altLang="zh-CN"/>
              <a:t>+t</a:t>
            </a:r>
            <a:r>
              <a:rPr lang="en-US" altLang="zh-CN" baseline="-25000"/>
              <a:t>i2</a:t>
            </a:r>
            <a:r>
              <a:rPr lang="en-US" altLang="zh-CN"/>
              <a:t>+t</a:t>
            </a:r>
            <a:r>
              <a:rPr lang="en-US" altLang="zh-CN" baseline="-25000"/>
              <a:t>i3</a:t>
            </a:r>
            <a:r>
              <a:rPr lang="en-US" altLang="zh-CN"/>
              <a:t>后完成。由此我们看到，该调度总的代价C为</a:t>
            </a:r>
            <a:endParaRPr lang="en-US" altLang="zh-CN"/>
          </a:p>
        </p:txBody>
      </p:sp>
      <p:pic>
        <p:nvPicPr>
          <p:cNvPr id="4" name="图片 3"/>
          <p:cNvPicPr>
            <a:picLocks noChangeAspect="1"/>
          </p:cNvPicPr>
          <p:nvPr/>
        </p:nvPicPr>
        <p:blipFill>
          <a:blip r:embed="rId1"/>
          <a:stretch>
            <a:fillRect/>
          </a:stretch>
        </p:blipFill>
        <p:spPr>
          <a:xfrm>
            <a:off x="4398010" y="3176270"/>
            <a:ext cx="3086100" cy="1352550"/>
          </a:xfrm>
          <a:prstGeom prst="rect">
            <a:avLst/>
          </a:prstGeom>
        </p:spPr>
      </p:pic>
    </p:spTree>
  </p:cSld>
  <p:clrMapOvr>
    <a:masterClrMapping/>
  </p:clrMapOvr>
</p:sld>
</file>

<file path=ppt/slides/slide7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a:sym typeface="+mn-ea"/>
              </a:rPr>
              <a:t>10.1.1</a:t>
            </a:r>
            <a:r>
              <a:rPr lang="en-US">
                <a:sym typeface="+mn-ea"/>
              </a:rPr>
              <a:t> </a:t>
            </a:r>
            <a:r>
              <a:rPr>
                <a:sym typeface="+mn-ea"/>
              </a:rPr>
              <a:t>一个简单的调度问题</a:t>
            </a:r>
            <a:endParaRPr>
              <a:sym typeface="+mn-ea"/>
            </a:endParaRPr>
          </a:p>
        </p:txBody>
      </p:sp>
      <p:sp>
        <p:nvSpPr>
          <p:cNvPr id="8" name="内容占位符 7"/>
          <p:cNvSpPr/>
          <p:nvPr>
            <p:ph idx="1"/>
          </p:nvPr>
        </p:nvSpPr>
        <p:spPr/>
        <p:txBody>
          <a:bodyPr>
            <a:normAutofit lnSpcReduction="20000"/>
          </a:bodyPr>
          <a:p>
            <a:r>
              <a:rPr lang="en-US" altLang="zh-CN"/>
              <a:t>注意，在方程(10.2)中第一个求和与作业的排序无关，因此只有第二个求和影响到总开销。设在一个排</a:t>
            </a:r>
            <a:endParaRPr lang="en-US" altLang="zh-CN"/>
          </a:p>
          <a:p>
            <a:r>
              <a:rPr lang="en-US" altLang="zh-CN"/>
              <a:t>序中存在x&gt;y使得t</a:t>
            </a:r>
            <a:r>
              <a:rPr lang="en-US" altLang="zh-CN" baseline="-25000"/>
              <a:t>ix</a:t>
            </a:r>
            <a:r>
              <a:rPr lang="en-US" altLang="zh-CN"/>
              <a:t>&lt;t</a:t>
            </a:r>
            <a:r>
              <a:rPr lang="en-US" altLang="zh-CN" baseline="-25000"/>
              <a:t>iy</a:t>
            </a:r>
            <a:r>
              <a:rPr lang="en-US" altLang="zh-CN"/>
              <a:t>。此时，计算表明，交换j</a:t>
            </a:r>
            <a:r>
              <a:rPr lang="en-US" altLang="zh-CN" baseline="-25000"/>
              <a:t>ix</a:t>
            </a:r>
            <a:r>
              <a:rPr lang="en-US" altLang="zh-CN"/>
              <a:t>和j</a:t>
            </a:r>
            <a:r>
              <a:rPr lang="en-US" altLang="zh-CN" baseline="-25000"/>
              <a:t>iy</a:t>
            </a:r>
            <a:r>
              <a:rPr lang="en-US" altLang="zh-CN"/>
              <a:t>，第二个和增加，从而降低了总的代价。因</a:t>
            </a:r>
            <a:endParaRPr lang="en-US" altLang="zh-CN"/>
          </a:p>
          <a:p>
            <a:r>
              <a:rPr lang="en-US" altLang="zh-CN"/>
              <a:t>此，所用时间不是单调非减的任何的作业调度必然是次最优的。剩下的只有那些其作业按照最小运行时</a:t>
            </a:r>
            <a:endParaRPr lang="en-US" altLang="zh-CN"/>
          </a:p>
          <a:p>
            <a:r>
              <a:rPr lang="en-US" altLang="zh-CN"/>
              <a:t>间最先安排的调度是所有调度方案中最优的。</a:t>
            </a:r>
            <a:endParaRPr lang="en-US" altLang="zh-CN"/>
          </a:p>
          <a:p>
            <a:endParaRPr lang="en-US" altLang="zh-CN"/>
          </a:p>
          <a:p>
            <a:endParaRPr lang="en-US" altLang="zh-CN"/>
          </a:p>
          <a:p>
            <a:r>
              <a:rPr lang="en-US" altLang="zh-CN"/>
              <a:t>这个结果指出为什么</a:t>
            </a:r>
            <a:r>
              <a:rPr lang="en-US" altLang="zh-CN">
                <a:solidFill>
                  <a:srgbClr val="FF0000"/>
                </a:solidFill>
              </a:rPr>
              <a:t>操作系统调度程序一般把优先权赋予那些更短的作业的原因</a:t>
            </a:r>
            <a:r>
              <a:rPr lang="en-US" altLang="zh-CN"/>
              <a:t>。</a:t>
            </a:r>
            <a:endParaRPr lang="en-US" altLang="zh-CN"/>
          </a:p>
        </p:txBody>
      </p:sp>
    </p:spTree>
  </p:cSld>
  <p:clrMapOvr>
    <a:masterClrMapping/>
  </p:clrMapOvr>
</p:sld>
</file>

<file path=ppt/slides/slide7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a:sym typeface="+mn-ea"/>
              </a:rPr>
              <a:t>多处理器的情况</a:t>
            </a:r>
            <a:endParaRPr>
              <a:sym typeface="+mn-ea"/>
            </a:endParaRPr>
          </a:p>
        </p:txBody>
      </p:sp>
      <p:sp>
        <p:nvSpPr>
          <p:cNvPr id="8" name="内容占位符 7"/>
          <p:cNvSpPr/>
          <p:nvPr>
            <p:ph idx="1"/>
          </p:nvPr>
        </p:nvSpPr>
        <p:spPr/>
        <p:txBody>
          <a:bodyPr>
            <a:normAutofit lnSpcReduction="20000"/>
          </a:bodyPr>
          <a:p>
            <a:r>
              <a:rPr lang="en-US" altLang="zh-CN"/>
              <a:t>我们可以把这个问题扩展到多个处理器的情形。我们还是有作业j</a:t>
            </a:r>
            <a:r>
              <a:rPr lang="en-US" altLang="zh-CN" baseline="-25000"/>
              <a:t>1</a:t>
            </a:r>
            <a:r>
              <a:rPr lang="en-US" altLang="zh-CN"/>
              <a:t>，j</a:t>
            </a:r>
            <a:r>
              <a:rPr lang="en-US" altLang="zh-CN" baseline="-25000"/>
              <a:t>2</a:t>
            </a:r>
            <a:r>
              <a:rPr lang="en-US" altLang="zh-CN"/>
              <a:t>，…</a:t>
            </a:r>
            <a:r>
              <a:rPr lang="zh-CN" altLang="en-US"/>
              <a:t>，</a:t>
            </a:r>
            <a:r>
              <a:rPr lang="en-US" altLang="zh-CN"/>
              <a:t>j</a:t>
            </a:r>
            <a:r>
              <a:rPr lang="en-US" altLang="zh-CN" baseline="-25000"/>
              <a:t>N</a:t>
            </a:r>
            <a:r>
              <a:rPr lang="en-US" altLang="zh-CN"/>
              <a:t>，对应的运行时间分别</a:t>
            </a:r>
            <a:endParaRPr lang="en-US" altLang="zh-CN"/>
          </a:p>
          <a:p>
            <a:r>
              <a:rPr lang="en-US" altLang="zh-CN"/>
              <a:t>为t</a:t>
            </a:r>
            <a:r>
              <a:rPr lang="en-US" altLang="zh-CN" baseline="-25000"/>
              <a:t>1</a:t>
            </a:r>
            <a:r>
              <a:rPr lang="en-US" altLang="zh-CN"/>
              <a:t>，t</a:t>
            </a:r>
            <a:r>
              <a:rPr lang="en-US" altLang="zh-CN" baseline="-25000"/>
              <a:t>2</a:t>
            </a:r>
            <a:r>
              <a:rPr lang="en-US" altLang="zh-CN"/>
              <a:t>，…，t</a:t>
            </a:r>
            <a:r>
              <a:rPr lang="en-US" altLang="zh-CN" baseline="-25000"/>
              <a:t>N</a:t>
            </a:r>
            <a:r>
              <a:rPr lang="en-US" altLang="zh-CN"/>
              <a:t>，另外处理器的个数为P。不失一般性，我们将假设</a:t>
            </a:r>
            <a:r>
              <a:rPr lang="en-US" altLang="zh-CN">
                <a:solidFill>
                  <a:srgbClr val="FF0000"/>
                </a:solidFill>
              </a:rPr>
              <a:t>作业是有序的，最短的最先运行</a:t>
            </a:r>
            <a:r>
              <a:rPr lang="en-US" altLang="zh-CN"/>
              <a:t>。</a:t>
            </a:r>
            <a:endParaRPr lang="en-US" altLang="zh-CN"/>
          </a:p>
          <a:p>
            <a:r>
              <a:rPr lang="en-US" altLang="zh-CN"/>
              <a:t>作为一个例子，设P=3，而作业则如图10-4所示。</a:t>
            </a:r>
            <a:endParaRPr lang="en-US" altLang="zh-CN"/>
          </a:p>
        </p:txBody>
      </p:sp>
      <p:pic>
        <p:nvPicPr>
          <p:cNvPr id="3" name="图片 2"/>
          <p:cNvPicPr>
            <a:picLocks noChangeAspect="1"/>
          </p:cNvPicPr>
          <p:nvPr/>
        </p:nvPicPr>
        <p:blipFill>
          <a:blip r:embed="rId1"/>
          <a:stretch>
            <a:fillRect/>
          </a:stretch>
        </p:blipFill>
        <p:spPr>
          <a:xfrm>
            <a:off x="4662170" y="2950845"/>
            <a:ext cx="2133600" cy="2762250"/>
          </a:xfrm>
          <a:prstGeom prst="rect">
            <a:avLst/>
          </a:prstGeom>
        </p:spPr>
      </p:pic>
      <p:pic>
        <p:nvPicPr>
          <p:cNvPr id="4" name="图片 3"/>
          <p:cNvPicPr>
            <a:picLocks noChangeAspect="1"/>
          </p:cNvPicPr>
          <p:nvPr/>
        </p:nvPicPr>
        <p:blipFill>
          <a:blip r:embed="rId2"/>
          <a:stretch>
            <a:fillRect/>
          </a:stretch>
        </p:blipFill>
        <p:spPr>
          <a:xfrm>
            <a:off x="4665345" y="6043295"/>
            <a:ext cx="1819275" cy="266700"/>
          </a:xfrm>
          <a:prstGeom prst="rect">
            <a:avLst/>
          </a:prstGeom>
        </p:spPr>
      </p:pic>
    </p:spTree>
  </p:cSld>
  <p:clrMapOvr>
    <a:masterClrMapping/>
  </p:clrMapOvr>
</p:sld>
</file>

<file path=ppt/slides/slide7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a:sym typeface="+mn-ea"/>
              </a:rPr>
              <a:t>多处理器的情况</a:t>
            </a:r>
            <a:endParaRPr>
              <a:sym typeface="+mn-ea"/>
            </a:endParaRPr>
          </a:p>
        </p:txBody>
      </p:sp>
      <p:sp>
        <p:nvSpPr>
          <p:cNvPr id="8" name="内容占位符 7"/>
          <p:cNvSpPr/>
          <p:nvPr>
            <p:ph idx="1"/>
          </p:nvPr>
        </p:nvSpPr>
        <p:spPr/>
        <p:txBody>
          <a:bodyPr>
            <a:normAutofit lnSpcReduction="20000"/>
          </a:bodyPr>
          <a:p>
            <a:r>
              <a:rPr lang="en-US" altLang="zh-CN"/>
              <a:t>图10-5显示一个最优的安排，它把平均完成时间优化到最小。作业j</a:t>
            </a:r>
            <a:r>
              <a:rPr lang="en-US" altLang="zh-CN" baseline="-25000"/>
              <a:t>1</a:t>
            </a:r>
            <a:r>
              <a:rPr lang="en-US" altLang="zh-CN"/>
              <a:t>，j</a:t>
            </a:r>
            <a:r>
              <a:rPr lang="en-US" altLang="zh-CN" baseline="-25000"/>
              <a:t>4</a:t>
            </a:r>
            <a:r>
              <a:rPr lang="en-US" altLang="zh-CN"/>
              <a:t>和j</a:t>
            </a:r>
            <a:r>
              <a:rPr lang="en-US" altLang="zh-CN" baseline="-25000"/>
              <a:t>7</a:t>
            </a:r>
            <a:r>
              <a:rPr lang="en-US" altLang="zh-CN"/>
              <a:t>在处理器1上运行。处理</a:t>
            </a:r>
            <a:endParaRPr lang="en-US" altLang="zh-CN"/>
          </a:p>
          <a:p>
            <a:r>
              <a:rPr lang="en-US" altLang="zh-CN"/>
              <a:t>器2处理作业j</a:t>
            </a:r>
            <a:r>
              <a:rPr lang="en-US" altLang="zh-CN" baseline="-25000"/>
              <a:t>2</a:t>
            </a:r>
            <a:r>
              <a:rPr lang="en-US" altLang="zh-CN"/>
              <a:t>，j</a:t>
            </a:r>
            <a:r>
              <a:rPr lang="en-US" altLang="zh-CN" baseline="-25000"/>
              <a:t>5</a:t>
            </a:r>
            <a:r>
              <a:rPr lang="en-US" altLang="zh-CN"/>
              <a:t>和j</a:t>
            </a:r>
            <a:r>
              <a:rPr lang="en-US" altLang="zh-CN" baseline="-25000"/>
              <a:t>8</a:t>
            </a:r>
            <a:r>
              <a:rPr lang="en-US" altLang="zh-CN"/>
              <a:t>，而处理器3运行其余的作业。总的完成时间为165,平均是165/9=18.33.</a:t>
            </a:r>
            <a:endParaRPr lang="en-US" altLang="zh-CN"/>
          </a:p>
        </p:txBody>
      </p:sp>
      <p:pic>
        <p:nvPicPr>
          <p:cNvPr id="5" name="图片 4"/>
          <p:cNvPicPr>
            <a:picLocks noChangeAspect="1"/>
          </p:cNvPicPr>
          <p:nvPr/>
        </p:nvPicPr>
        <p:blipFill>
          <a:blip r:embed="rId1"/>
          <a:stretch>
            <a:fillRect/>
          </a:stretch>
        </p:blipFill>
        <p:spPr>
          <a:xfrm>
            <a:off x="3038475" y="2593975"/>
            <a:ext cx="6115050" cy="2743200"/>
          </a:xfrm>
          <a:prstGeom prst="rect">
            <a:avLst/>
          </a:prstGeom>
        </p:spPr>
      </p:pic>
      <p:pic>
        <p:nvPicPr>
          <p:cNvPr id="6" name="图片 5"/>
          <p:cNvPicPr>
            <a:picLocks noChangeAspect="1"/>
          </p:cNvPicPr>
          <p:nvPr/>
        </p:nvPicPr>
        <p:blipFill>
          <a:blip r:embed="rId2"/>
          <a:stretch>
            <a:fillRect/>
          </a:stretch>
        </p:blipFill>
        <p:spPr>
          <a:xfrm>
            <a:off x="4370070" y="5877560"/>
            <a:ext cx="2971800" cy="323850"/>
          </a:xfrm>
          <a:prstGeom prst="rect">
            <a:avLst/>
          </a:prstGeom>
        </p:spPr>
      </p:pic>
    </p:spTree>
  </p:cSld>
  <p:clrMapOvr>
    <a:masterClrMapping/>
  </p:clrMapOvr>
</p:sld>
</file>

<file path=ppt/slides/slide7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a:sym typeface="+mn-ea"/>
              </a:rPr>
              <a:t>多处理器的情况</a:t>
            </a:r>
            <a:endParaRPr>
              <a:sym typeface="+mn-ea"/>
            </a:endParaRPr>
          </a:p>
        </p:txBody>
      </p:sp>
      <p:sp>
        <p:nvSpPr>
          <p:cNvPr id="8" name="内容占位符 7"/>
          <p:cNvSpPr/>
          <p:nvPr>
            <p:ph idx="1"/>
          </p:nvPr>
        </p:nvSpPr>
        <p:spPr/>
        <p:txBody>
          <a:bodyPr>
            <a:normAutofit lnSpcReduction="20000"/>
          </a:bodyPr>
          <a:p>
            <a:r>
              <a:rPr lang="en-US" altLang="zh-CN"/>
              <a:t>解决多处理器情形的算法是按顺序开始作业，处理器之间轮换分配作业。不难证明没有哪个其他的顺序</a:t>
            </a:r>
            <a:endParaRPr lang="en-US" altLang="zh-CN"/>
          </a:p>
          <a:p>
            <a:r>
              <a:rPr lang="en-US" altLang="zh-CN"/>
              <a:t>能够做得更好，虽然处理器个数P能够整除作业数N时存在许多最优的顺序。对于每一个0≤i&lt;N/P，把</a:t>
            </a:r>
            <a:endParaRPr lang="en-US" altLang="zh-CN"/>
          </a:p>
          <a:p>
            <a:r>
              <a:rPr lang="en-US" altLang="zh-CN"/>
              <a:t>从j</a:t>
            </a:r>
            <a:r>
              <a:rPr lang="en-US" altLang="zh-CN" baseline="-25000"/>
              <a:t>iP+1</a:t>
            </a:r>
            <a:r>
              <a:rPr lang="en-US" altLang="zh-CN"/>
              <a:t>直到j</a:t>
            </a:r>
            <a:r>
              <a:rPr lang="en-US" altLang="zh-CN" baseline="-25000"/>
              <a:t>(i+1)P</a:t>
            </a:r>
            <a:r>
              <a:rPr lang="en-US" altLang="zh-CN"/>
              <a:t>的每一个作业放到不同的处理器上，我们可以得到这样的最优顺序。在我们的例子中，</a:t>
            </a:r>
            <a:endParaRPr lang="en-US" altLang="zh-CN"/>
          </a:p>
          <a:p>
            <a:r>
              <a:rPr lang="en-US" altLang="zh-CN"/>
              <a:t>图10-6指出了第二个最优解。</a:t>
            </a:r>
            <a:endParaRPr lang="en-US" altLang="zh-CN"/>
          </a:p>
        </p:txBody>
      </p:sp>
      <p:pic>
        <p:nvPicPr>
          <p:cNvPr id="3" name="图片 2"/>
          <p:cNvPicPr>
            <a:picLocks noChangeAspect="1"/>
          </p:cNvPicPr>
          <p:nvPr/>
        </p:nvPicPr>
        <p:blipFill>
          <a:blip r:embed="rId1"/>
          <a:stretch>
            <a:fillRect/>
          </a:stretch>
        </p:blipFill>
        <p:spPr>
          <a:xfrm>
            <a:off x="3143250" y="3134995"/>
            <a:ext cx="5905500" cy="2705100"/>
          </a:xfrm>
          <a:prstGeom prst="rect">
            <a:avLst/>
          </a:prstGeom>
        </p:spPr>
      </p:pic>
      <p:pic>
        <p:nvPicPr>
          <p:cNvPr id="4" name="图片 3"/>
          <p:cNvPicPr>
            <a:picLocks noChangeAspect="1"/>
          </p:cNvPicPr>
          <p:nvPr/>
        </p:nvPicPr>
        <p:blipFill>
          <a:blip r:embed="rId2"/>
          <a:stretch>
            <a:fillRect/>
          </a:stretch>
        </p:blipFill>
        <p:spPr>
          <a:xfrm>
            <a:off x="4349750" y="6108065"/>
            <a:ext cx="3152775" cy="314325"/>
          </a:xfrm>
          <a:prstGeom prst="rect">
            <a:avLst/>
          </a:prstGeom>
        </p:spPr>
      </p:pic>
    </p:spTree>
  </p:cSld>
  <p:clrMapOvr>
    <a:masterClrMapping/>
  </p:clrMapOvr>
</p:sld>
</file>

<file path=ppt/slides/slide7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a:sym typeface="+mn-ea"/>
              </a:rPr>
              <a:t>多处理器的情况</a:t>
            </a:r>
            <a:endParaRPr>
              <a:sym typeface="+mn-ea"/>
            </a:endParaRPr>
          </a:p>
        </p:txBody>
      </p:sp>
      <p:sp>
        <p:nvSpPr>
          <p:cNvPr id="8" name="内容占位符 7"/>
          <p:cNvSpPr/>
          <p:nvPr>
            <p:ph idx="1"/>
          </p:nvPr>
        </p:nvSpPr>
        <p:spPr/>
        <p:txBody>
          <a:bodyPr>
            <a:normAutofit lnSpcReduction="20000"/>
          </a:bodyPr>
          <a:p>
            <a:r>
              <a:rPr lang="en-US" altLang="zh-CN"/>
              <a:t>即使P不恰好整除N，哪怕所有的作业时间是互异的，也还是</a:t>
            </a:r>
            <a:r>
              <a:rPr lang="en-US" altLang="zh-CN">
                <a:solidFill>
                  <a:srgbClr val="FF0000"/>
                </a:solidFill>
              </a:rPr>
              <a:t>有许多最优解</a:t>
            </a:r>
            <a:r>
              <a:rPr lang="en-US" altLang="zh-CN"/>
              <a:t>。</a:t>
            </a:r>
            <a:endParaRPr lang="en-US" altLang="zh-CN"/>
          </a:p>
        </p:txBody>
      </p:sp>
    </p:spTree>
  </p:cSld>
  <p:clrMapOvr>
    <a:masterClrMapping/>
  </p:clrMapOvr>
</p:sld>
</file>

<file path=ppt/slides/slide7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a:sym typeface="+mn-ea"/>
              </a:rPr>
              <a:t>将最后完成时间最小化</a:t>
            </a:r>
            <a:endParaRPr lang="en-US" altLang="zh-CN">
              <a:sym typeface="+mn-ea"/>
            </a:endParaRPr>
          </a:p>
        </p:txBody>
      </p:sp>
      <p:sp>
        <p:nvSpPr>
          <p:cNvPr id="8" name="内容占位符 7"/>
          <p:cNvSpPr/>
          <p:nvPr>
            <p:ph idx="1"/>
          </p:nvPr>
        </p:nvSpPr>
        <p:spPr/>
        <p:txBody>
          <a:bodyPr>
            <a:normAutofit lnSpcReduction="20000"/>
          </a:bodyPr>
          <a:p>
            <a:r>
              <a:rPr lang="en-US" altLang="zh-CN"/>
              <a:t>在本小节最后，考虑一个非常类似的问题。假设我们</a:t>
            </a:r>
            <a:r>
              <a:rPr lang="en-US" altLang="zh-CN">
                <a:solidFill>
                  <a:srgbClr val="FF0000"/>
                </a:solidFill>
              </a:rPr>
              <a:t>只关注最后的作业的结束时间</a:t>
            </a:r>
            <a:r>
              <a:rPr lang="en-US" altLang="zh-CN"/>
              <a:t>。在上面的两个例子</a:t>
            </a:r>
            <a:endParaRPr lang="en-US" altLang="zh-CN"/>
          </a:p>
          <a:p>
            <a:r>
              <a:rPr lang="en-US" altLang="zh-CN"/>
              <a:t>中，它们的完成时间分别是40和38。图10-7指出最小的最后完成时间是34，而这个结果显然不能再改进</a:t>
            </a:r>
            <a:endParaRPr lang="en-US" altLang="zh-CN"/>
          </a:p>
          <a:p>
            <a:r>
              <a:rPr lang="en-US" altLang="zh-CN"/>
              <a:t>了，因为每一个处理器都在一直忙着。</a:t>
            </a:r>
            <a:endParaRPr lang="en-US" altLang="zh-CN"/>
          </a:p>
        </p:txBody>
      </p:sp>
      <p:pic>
        <p:nvPicPr>
          <p:cNvPr id="3" name="图片 2"/>
          <p:cNvPicPr>
            <a:picLocks noChangeAspect="1"/>
          </p:cNvPicPr>
          <p:nvPr/>
        </p:nvPicPr>
        <p:blipFill>
          <a:blip r:embed="rId1"/>
          <a:stretch>
            <a:fillRect/>
          </a:stretch>
        </p:blipFill>
        <p:spPr>
          <a:xfrm>
            <a:off x="3409950" y="2954020"/>
            <a:ext cx="5372100" cy="2657475"/>
          </a:xfrm>
          <a:prstGeom prst="rect">
            <a:avLst/>
          </a:prstGeom>
        </p:spPr>
      </p:pic>
      <p:pic>
        <p:nvPicPr>
          <p:cNvPr id="4" name="图片 3"/>
          <p:cNvPicPr>
            <a:picLocks noChangeAspect="1"/>
          </p:cNvPicPr>
          <p:nvPr/>
        </p:nvPicPr>
        <p:blipFill>
          <a:blip r:embed="rId2"/>
          <a:stretch>
            <a:fillRect/>
          </a:stretch>
        </p:blipFill>
        <p:spPr>
          <a:xfrm>
            <a:off x="4502150" y="6108065"/>
            <a:ext cx="2847975" cy="314325"/>
          </a:xfrm>
          <a:prstGeom prst="rect">
            <a:avLst/>
          </a:prstGeom>
        </p:spPr>
      </p:pic>
    </p:spTree>
  </p:cSld>
  <p:clrMapOvr>
    <a:masterClrMapping/>
  </p:clrMapOvr>
</p:sld>
</file>

<file path=ppt/slides/slide7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a:sym typeface="+mn-ea"/>
              </a:rPr>
              <a:t>将最后完成时间最小化</a:t>
            </a:r>
            <a:endParaRPr lang="en-US" altLang="zh-CN">
              <a:sym typeface="+mn-ea"/>
            </a:endParaRPr>
          </a:p>
        </p:txBody>
      </p:sp>
      <p:sp>
        <p:nvSpPr>
          <p:cNvPr id="8" name="内容占位符 7"/>
          <p:cNvSpPr/>
          <p:nvPr>
            <p:ph idx="1"/>
          </p:nvPr>
        </p:nvSpPr>
        <p:spPr/>
        <p:txBody>
          <a:bodyPr>
            <a:normAutofit lnSpcReduction="20000"/>
          </a:bodyPr>
          <a:p>
            <a:r>
              <a:rPr lang="en-US" altLang="zh-CN"/>
              <a:t>虽然这个调度没有最小平均完成时间，但是它有个优点，即整个序列的完成时间更早。</a:t>
            </a:r>
            <a:endParaRPr lang="en-US" altLang="zh-CN"/>
          </a:p>
          <a:p>
            <a:endParaRPr lang="en-US" altLang="zh-CN"/>
          </a:p>
          <a:p>
            <a:r>
              <a:rPr lang="en-US" altLang="zh-CN"/>
              <a:t>如果同一个用户拥有所有这些作业，那么该调度是更可取的调度方法。虽然这些问题非常相似，但是这</a:t>
            </a:r>
            <a:endParaRPr lang="en-US" altLang="zh-CN"/>
          </a:p>
          <a:p>
            <a:r>
              <a:rPr lang="en-US" altLang="zh-CN"/>
              <a:t>个新问题实际上是NP-完全的；它恰是背包问题或装箱问题的另一种表述方式，我们后面在本节还将遇</a:t>
            </a:r>
            <a:endParaRPr lang="en-US" altLang="zh-CN"/>
          </a:p>
          <a:p>
            <a:r>
              <a:rPr lang="en-US" altLang="zh-CN"/>
              <a:t>到它。因此，将最后完成时间最小化显然要比把平均完成时间最小化</a:t>
            </a:r>
            <a:r>
              <a:rPr lang="en-US" altLang="zh-CN">
                <a:solidFill>
                  <a:srgbClr val="FF0000"/>
                </a:solidFill>
              </a:rPr>
              <a:t>困难得多</a:t>
            </a:r>
            <a:r>
              <a:rPr lang="en-US" altLang="zh-CN"/>
              <a:t>。</a:t>
            </a:r>
            <a:endParaRPr lang="en-US" altLang="zh-CN"/>
          </a:p>
        </p:txBody>
      </p:sp>
    </p:spTree>
  </p:cSld>
  <p:clrMapOvr>
    <a:masterClrMapping/>
  </p:clrMapOvr>
</p:sld>
</file>

<file path=ppt/slides/slide7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a:sym typeface="+mn-ea"/>
              </a:rPr>
              <a:t>10.1.2 Huffman编码</a:t>
            </a:r>
            <a:endParaRPr lang="en-US" altLang="zh-CN">
              <a:sym typeface="+mn-ea"/>
            </a:endParaRPr>
          </a:p>
        </p:txBody>
      </p:sp>
      <p:sp>
        <p:nvSpPr>
          <p:cNvPr id="8" name="内容占位符 7"/>
          <p:cNvSpPr/>
          <p:nvPr>
            <p:ph idx="1"/>
          </p:nvPr>
        </p:nvSpPr>
        <p:spPr/>
        <p:txBody>
          <a:bodyPr>
            <a:normAutofit/>
          </a:bodyPr>
          <a:p>
            <a:r>
              <a:rPr lang="en-US" altLang="zh-CN"/>
              <a:t>在这一节，我们考虑</a:t>
            </a:r>
            <a:r>
              <a:rPr lang="en-US" altLang="zh-CN">
                <a:solidFill>
                  <a:srgbClr val="FF0000"/>
                </a:solidFill>
              </a:rPr>
              <a:t>贪婪算法</a:t>
            </a:r>
            <a:r>
              <a:rPr lang="en-US" altLang="zh-CN"/>
              <a:t>的第二个应用，称为</a:t>
            </a:r>
            <a:r>
              <a:rPr lang="en-US" altLang="zh-CN">
                <a:solidFill>
                  <a:srgbClr val="FF0000"/>
                </a:solidFill>
              </a:rPr>
              <a:t>文件压缩</a:t>
            </a:r>
            <a:r>
              <a:rPr lang="en-US" altLang="zh-CN"/>
              <a:t>(file compression)。</a:t>
            </a:r>
            <a:endParaRPr lang="en-US" altLang="zh-CN"/>
          </a:p>
          <a:p>
            <a:endParaRPr lang="en-US" altLang="zh-CN"/>
          </a:p>
          <a:p>
            <a:r>
              <a:rPr lang="en-US" altLang="zh-CN"/>
              <a:t>标准的</a:t>
            </a:r>
            <a:r>
              <a:rPr lang="en-US" altLang="zh-CN">
                <a:solidFill>
                  <a:srgbClr val="FF0000"/>
                </a:solidFill>
              </a:rPr>
              <a:t>ASCII字符集</a:t>
            </a:r>
            <a:r>
              <a:rPr lang="en-US" altLang="zh-CN"/>
              <a:t>由大约100个“可打印”字符组成。为了把这些字符区分开来，需要            个</a:t>
            </a:r>
            <a:endParaRPr lang="en-US" altLang="zh-CN"/>
          </a:p>
          <a:p>
            <a:r>
              <a:rPr lang="en-US" altLang="zh-CN">
                <a:sym typeface="+mn-ea"/>
              </a:rPr>
              <a:t>比特(bit</a:t>
            </a:r>
            <a:r>
              <a:rPr lang="en-US" altLang="zh-CN"/>
              <a:t>——二进制位)。但7个比特可以表示128个字符，因此ASCII字符还可以再加上一些其他的“非</a:t>
            </a:r>
            <a:endParaRPr lang="en-US" altLang="zh-CN"/>
          </a:p>
          <a:p>
            <a:r>
              <a:rPr lang="en-US" altLang="zh-CN"/>
              <a:t>打印”字符。我们加上第8个比特位作为</a:t>
            </a:r>
            <a:r>
              <a:rPr lang="en-US" altLang="zh-CN">
                <a:solidFill>
                  <a:srgbClr val="FF0000"/>
                </a:solidFill>
              </a:rPr>
              <a:t>奇偶校验位</a:t>
            </a:r>
            <a:r>
              <a:rPr lang="en-US" altLang="zh-CN"/>
              <a:t>。不过，重要的问题在于，如果字符集的大小是C，</a:t>
            </a:r>
            <a:endParaRPr lang="en-US" altLang="zh-CN"/>
          </a:p>
          <a:p>
            <a:r>
              <a:rPr lang="en-US" altLang="zh-CN"/>
              <a:t>那么在标准的编码中就需要       个比特。</a:t>
            </a:r>
            <a:br>
              <a:rPr lang="en-US" altLang="zh-CN"/>
            </a:br>
            <a:endParaRPr lang="en-US" altLang="zh-CN"/>
          </a:p>
          <a:p>
            <a:endParaRPr lang="en-US" altLang="zh-CN"/>
          </a:p>
        </p:txBody>
      </p:sp>
      <p:pic>
        <p:nvPicPr>
          <p:cNvPr id="3" name="图片 2"/>
          <p:cNvPicPr>
            <a:picLocks noChangeAspect="1"/>
          </p:cNvPicPr>
          <p:nvPr/>
        </p:nvPicPr>
        <p:blipFill>
          <a:blip r:embed="rId1"/>
          <a:stretch>
            <a:fillRect/>
          </a:stretch>
        </p:blipFill>
        <p:spPr>
          <a:xfrm>
            <a:off x="9725025" y="2514600"/>
            <a:ext cx="1152525" cy="276225"/>
          </a:xfrm>
          <a:prstGeom prst="rect">
            <a:avLst/>
          </a:prstGeom>
        </p:spPr>
      </p:pic>
      <p:pic>
        <p:nvPicPr>
          <p:cNvPr id="4" name="图片 3"/>
          <p:cNvPicPr>
            <a:picLocks noChangeAspect="1"/>
          </p:cNvPicPr>
          <p:nvPr/>
        </p:nvPicPr>
        <p:blipFill>
          <a:blip r:embed="rId2"/>
          <a:stretch>
            <a:fillRect/>
          </a:stretch>
        </p:blipFill>
        <p:spPr>
          <a:xfrm>
            <a:off x="3740150" y="3765550"/>
            <a:ext cx="647700" cy="257175"/>
          </a:xfrm>
          <a:prstGeom prst="rect">
            <a:avLst/>
          </a:prstGeom>
        </p:spPr>
      </p:pic>
    </p:spTree>
  </p:cSld>
  <p:clrMapOvr>
    <a:masterClrMapping/>
  </p:clrMapOvr>
</p:sld>
</file>

<file path=ppt/slides/slide7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a:sym typeface="+mn-ea"/>
              </a:rPr>
              <a:t>10.1.2 Huffman编码</a:t>
            </a:r>
            <a:endParaRPr lang="en-US" altLang="zh-CN">
              <a:sym typeface="+mn-ea"/>
            </a:endParaRPr>
          </a:p>
        </p:txBody>
      </p:sp>
      <p:sp>
        <p:nvSpPr>
          <p:cNvPr id="8" name="内容占位符 7"/>
          <p:cNvSpPr/>
          <p:nvPr>
            <p:ph idx="1"/>
          </p:nvPr>
        </p:nvSpPr>
        <p:spPr/>
        <p:txBody>
          <a:bodyPr>
            <a:normAutofit/>
          </a:bodyPr>
          <a:p>
            <a:r>
              <a:rPr lang="en-US" altLang="zh-CN"/>
              <a:t>设我们有一个文件，它只包含字符a，e，i，s，t，加上一些空格和neuline(换行)。进一步设该文件有10个a、15个e、12个i、3个s、4个t、13个空格以及一个newline。如图10-8中的表所示，这个文件需要</a:t>
            </a:r>
            <a:endParaRPr lang="en-US" altLang="zh-CN"/>
          </a:p>
          <a:p>
            <a:r>
              <a:rPr lang="en-US" altLang="zh-CN"/>
              <a:t>174个比特来表示，因为有58个字符，而每个字符需要3个比特。</a:t>
            </a:r>
            <a:endParaRPr lang="en-US" altLang="zh-CN"/>
          </a:p>
        </p:txBody>
      </p:sp>
      <p:pic>
        <p:nvPicPr>
          <p:cNvPr id="3" name="图片 2"/>
          <p:cNvPicPr>
            <a:picLocks noChangeAspect="1"/>
          </p:cNvPicPr>
          <p:nvPr/>
        </p:nvPicPr>
        <p:blipFill>
          <a:blip r:embed="rId1"/>
          <a:stretch>
            <a:fillRect/>
          </a:stretch>
        </p:blipFill>
        <p:spPr>
          <a:xfrm>
            <a:off x="4102100" y="2895600"/>
            <a:ext cx="3705225" cy="2590800"/>
          </a:xfrm>
          <a:prstGeom prst="rect">
            <a:avLst/>
          </a:prstGeom>
        </p:spPr>
      </p:pic>
      <p:pic>
        <p:nvPicPr>
          <p:cNvPr id="4" name="图片 3"/>
          <p:cNvPicPr>
            <a:picLocks noChangeAspect="1"/>
          </p:cNvPicPr>
          <p:nvPr/>
        </p:nvPicPr>
        <p:blipFill>
          <a:blip r:embed="rId2"/>
          <a:stretch>
            <a:fillRect/>
          </a:stretch>
        </p:blipFill>
        <p:spPr>
          <a:xfrm>
            <a:off x="4843145" y="5702935"/>
            <a:ext cx="2505075" cy="390525"/>
          </a:xfrm>
          <a:prstGeom prst="rect">
            <a:avLst/>
          </a:prstGeom>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lnSpcReduction="10000"/>
          </a:bodyPr>
          <a:lstStyle/>
          <a:p>
            <a:r>
              <a:rPr dirty="0"/>
              <a:t>事实上，考虑到这些循环的实际大小，更精确的分析指出答案是</a:t>
            </a:r>
            <a:r>
              <a:rPr b="1" dirty="0">
                <a:latin typeface="宋体" panose="02010600030101010101" pitchFamily="2" charset="-122"/>
                <a:ea typeface="宋体" panose="02010600030101010101" pitchFamily="2" charset="-122"/>
              </a:rPr>
              <a:t>Θ</a:t>
            </a:r>
            <a:r>
              <a:rPr dirty="0"/>
              <a:t>(N</a:t>
            </a:r>
            <a:r>
              <a:rPr lang="en-US" baseline="30000" dirty="0"/>
              <a:t>3</a:t>
            </a:r>
            <a:r>
              <a:rPr dirty="0"/>
              <a:t>)，而我们上面的估计高出</a:t>
            </a:r>
            <a:r>
              <a:rPr lang="zh-CN" dirty="0"/>
              <a:t>一</a:t>
            </a:r>
            <a:r>
              <a:rPr dirty="0"/>
              <a:t>个因</a:t>
            </a:r>
            <a:endParaRPr dirty="0"/>
          </a:p>
          <a:p>
            <a:r>
              <a:rPr dirty="0"/>
              <a:t>子6(不过这并无大碍，因为常数不影响数量级)。一般说来，在这类问题中上述结论是正确的。精确的</a:t>
            </a:r>
            <a:endParaRPr dirty="0"/>
          </a:p>
          <a:p>
            <a:r>
              <a:rPr dirty="0"/>
              <a:t>分析由和</a:t>
            </a:r>
            <a:r>
              <a:rPr lang="en-US" dirty="0"/>
              <a:t>     	        </a:t>
            </a:r>
            <a:r>
              <a:rPr dirty="0"/>
              <a:t>得到，该和指出程序的第6行被执行的次数。使用1.2.3节中的公式可以对该</a:t>
            </a:r>
            <a:endParaRPr dirty="0"/>
          </a:p>
          <a:p>
            <a:r>
              <a:rPr dirty="0"/>
              <a:t>和从内到外求值。特别地，我们将用到前N个整数求和以及前N个平方数求和的公式。首先我们有</a:t>
            </a:r>
            <a:endParaRPr dirty="0"/>
          </a:p>
          <a:p>
            <a:endParaRPr dirty="0"/>
          </a:p>
          <a:p>
            <a:endParaRPr dirty="0"/>
          </a:p>
          <a:p>
            <a:endParaRPr dirty="0"/>
          </a:p>
          <a:p>
            <a:endParaRPr dirty="0"/>
          </a:p>
          <a:p>
            <a:r>
              <a:rPr lang="zh-CN" dirty="0"/>
              <a:t>接着我们得到</a:t>
            </a:r>
            <a:endParaRPr lang="zh-CN" dirty="0"/>
          </a:p>
        </p:txBody>
      </p:sp>
      <p:sp>
        <p:nvSpPr>
          <p:cNvPr id="2" name="标题 1"/>
          <p:cNvSpPr>
            <a:spLocks noGrp="1"/>
          </p:cNvSpPr>
          <p:nvPr>
            <p:ph type="title"/>
          </p:nvPr>
        </p:nvSpPr>
        <p:spPr/>
        <p:txBody>
          <a:bodyPr/>
          <a:lstStyle/>
          <a:p>
            <a:r>
              <a:rPr dirty="0"/>
              <a:t>2.</a:t>
            </a:r>
            <a:r>
              <a:rPr lang="en-US" dirty="0"/>
              <a:t>4.3 </a:t>
            </a:r>
            <a:r>
              <a:rPr lang="zh-CN" altLang="en-US" dirty="0"/>
              <a:t>最大子序列和问题的解</a:t>
            </a:r>
            <a:endParaRPr lang="zh-CN" altLang="en-US" dirty="0"/>
          </a:p>
        </p:txBody>
      </p:sp>
      <p:graphicFrame>
        <p:nvGraphicFramePr>
          <p:cNvPr id="5" name="对象 4">
            <a:hlinkClick r:id="" action="ppaction://ole?verb="/>
          </p:cNvPr>
          <p:cNvGraphicFramePr>
            <a:graphicFrameLocks noChangeAspect="1"/>
          </p:cNvGraphicFramePr>
          <p:nvPr/>
        </p:nvGraphicFramePr>
        <p:xfrm>
          <a:off x="1875790" y="2312035"/>
          <a:ext cx="1802130" cy="474980"/>
        </p:xfrm>
        <a:graphic>
          <a:graphicData uri="http://schemas.openxmlformats.org/presentationml/2006/ole">
            <mc:AlternateContent xmlns:mc="http://schemas.openxmlformats.org/markup-compatibility/2006">
              <mc:Choice xmlns:v="urn:schemas-microsoft-com:vml" Requires="v">
                <p:oleObj spid="_x0000_s5121" name="" r:id="rId1" imgW="1155700" imgH="304800" progId="Equation.KSEE3">
                  <p:embed/>
                </p:oleObj>
              </mc:Choice>
              <mc:Fallback>
                <p:oleObj name="" r:id="rId1" imgW="1155700" imgH="304800" progId="Equation.KSEE3">
                  <p:embed/>
                  <p:pic>
                    <p:nvPicPr>
                      <p:cNvPr id="0" name="图片 5120"/>
                      <p:cNvPicPr/>
                      <p:nvPr/>
                    </p:nvPicPr>
                    <p:blipFill>
                      <a:blip r:embed="rId2"/>
                      <a:stretch>
                        <a:fillRect/>
                      </a:stretch>
                    </p:blipFill>
                    <p:spPr>
                      <a:xfrm>
                        <a:off x="1875790" y="2312035"/>
                        <a:ext cx="1802130" cy="474980"/>
                      </a:xfrm>
                      <a:prstGeom prst="rect">
                        <a:avLst/>
                      </a:prstGeom>
                    </p:spPr>
                  </p:pic>
                </p:oleObj>
              </mc:Fallback>
            </mc:AlternateContent>
          </a:graphicData>
        </a:graphic>
      </p:graphicFrame>
      <p:pic>
        <p:nvPicPr>
          <p:cNvPr id="6" name="图片 5"/>
          <p:cNvPicPr>
            <a:picLocks noChangeAspect="1"/>
          </p:cNvPicPr>
          <p:nvPr/>
        </p:nvPicPr>
        <p:blipFill>
          <a:blip r:embed="rId3"/>
          <a:stretch>
            <a:fillRect/>
          </a:stretch>
        </p:blipFill>
        <p:spPr>
          <a:xfrm>
            <a:off x="4442460" y="3372485"/>
            <a:ext cx="2245995" cy="798195"/>
          </a:xfrm>
          <a:prstGeom prst="rect">
            <a:avLst/>
          </a:prstGeom>
        </p:spPr>
      </p:pic>
      <p:pic>
        <p:nvPicPr>
          <p:cNvPr id="7" name="图片 6"/>
          <p:cNvPicPr>
            <a:picLocks noChangeAspect="1"/>
          </p:cNvPicPr>
          <p:nvPr/>
        </p:nvPicPr>
        <p:blipFill>
          <a:blip r:embed="rId4"/>
          <a:stretch>
            <a:fillRect/>
          </a:stretch>
        </p:blipFill>
        <p:spPr>
          <a:xfrm>
            <a:off x="3741420" y="5212715"/>
            <a:ext cx="3648075" cy="695325"/>
          </a:xfrm>
          <a:prstGeom prst="rect">
            <a:avLst/>
          </a:prstGeom>
        </p:spPr>
      </p:pic>
    </p:spTree>
  </p:cSld>
  <p:clrMapOvr>
    <a:masterClrMapping/>
  </p:clrMapOvr>
</p:sld>
</file>

<file path=ppt/slides/slide7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a:sym typeface="+mn-ea"/>
              </a:rPr>
              <a:t>10.1.2 Huffman编码</a:t>
            </a:r>
            <a:endParaRPr lang="en-US" altLang="zh-CN">
              <a:sym typeface="+mn-ea"/>
            </a:endParaRPr>
          </a:p>
        </p:txBody>
      </p:sp>
      <p:sp>
        <p:nvSpPr>
          <p:cNvPr id="8" name="内容占位符 7"/>
          <p:cNvSpPr/>
          <p:nvPr>
            <p:ph idx="1"/>
          </p:nvPr>
        </p:nvSpPr>
        <p:spPr/>
        <p:txBody>
          <a:bodyPr>
            <a:normAutofit/>
          </a:bodyPr>
          <a:p>
            <a:r>
              <a:rPr lang="en-US" altLang="zh-CN"/>
              <a:t>在现实当中，文件可能是相当大的。许多非常大的文件是某个程序的输出数据，而在使用频率最大和最</a:t>
            </a:r>
            <a:endParaRPr lang="en-US" altLang="zh-CN"/>
          </a:p>
          <a:p>
            <a:r>
              <a:rPr lang="en-US" altLang="zh-CN"/>
              <a:t>小的字符之间通常存在很大的差别。例如，许多巨大的文件都含有很多很多的数字、空格和newline， </a:t>
            </a:r>
            <a:endParaRPr lang="en-US" altLang="zh-CN"/>
          </a:p>
          <a:p>
            <a:r>
              <a:rPr lang="en-US" altLang="zh-CN"/>
              <a:t>但是q和x却很少。如果我们在慢速的电话线上传输这些信息，那么我们就会希望</a:t>
            </a:r>
            <a:r>
              <a:rPr lang="en-US" altLang="zh-CN">
                <a:solidFill>
                  <a:srgbClr val="FF0000"/>
                </a:solidFill>
              </a:rPr>
              <a:t>减少文件的大小</a:t>
            </a:r>
            <a:r>
              <a:rPr lang="en-US" altLang="zh-CN"/>
              <a:t>。还有，</a:t>
            </a:r>
            <a:endParaRPr lang="en-US" altLang="zh-CN"/>
          </a:p>
          <a:p>
            <a:r>
              <a:rPr lang="en-US" altLang="zh-CN"/>
              <a:t>由于实际上每一台机器上的磁盘空间都是非常珍贵的，因此人们就会想到是否有可能提供一种更好的编</a:t>
            </a:r>
            <a:endParaRPr lang="en-US" altLang="zh-CN"/>
          </a:p>
          <a:p>
            <a:r>
              <a:rPr lang="en-US" altLang="zh-CN"/>
              <a:t>码降低总的所需比特数。</a:t>
            </a:r>
            <a:endParaRPr lang="en-US" altLang="zh-CN"/>
          </a:p>
          <a:p>
            <a:endParaRPr lang="en-US" altLang="zh-CN"/>
          </a:p>
          <a:p>
            <a:r>
              <a:rPr lang="en-US" altLang="zh-CN"/>
              <a:t>答案是肯定的，一种简单的策略可以使一般的大型文件</a:t>
            </a:r>
            <a:r>
              <a:rPr lang="en-US" altLang="zh-CN">
                <a:solidFill>
                  <a:srgbClr val="FF0000"/>
                </a:solidFill>
              </a:rPr>
              <a:t>节省25%</a:t>
            </a:r>
            <a:r>
              <a:rPr lang="en-US" altLang="zh-CN"/>
              <a:t>，而使许多大型的数据文件</a:t>
            </a:r>
            <a:r>
              <a:rPr lang="en-US" altLang="zh-CN">
                <a:solidFill>
                  <a:srgbClr val="FF0000"/>
                </a:solidFill>
              </a:rPr>
              <a:t>节省多达</a:t>
            </a:r>
            <a:endParaRPr lang="en-US" altLang="zh-CN">
              <a:solidFill>
                <a:srgbClr val="FF0000"/>
              </a:solidFill>
            </a:endParaRPr>
          </a:p>
          <a:p>
            <a:r>
              <a:rPr lang="en-US" altLang="zh-CN">
                <a:solidFill>
                  <a:srgbClr val="FF0000"/>
                </a:solidFill>
              </a:rPr>
              <a:t>50%-60%</a:t>
            </a:r>
            <a:r>
              <a:rPr lang="en-US" altLang="zh-CN"/>
              <a:t>。这种一般的策略就是让代码的长度从字符到字符是变化不等的，同时保证经常出现的字符其</a:t>
            </a:r>
            <a:endParaRPr lang="en-US" altLang="zh-CN"/>
          </a:p>
          <a:p>
            <a:r>
              <a:rPr lang="en-US" altLang="zh-CN"/>
              <a:t>代码短。注意，如果所有的字符都以相同的频率出现，那么要节省空间是不可能的。</a:t>
            </a:r>
            <a:endParaRPr lang="en-US" altLang="zh-CN"/>
          </a:p>
        </p:txBody>
      </p:sp>
    </p:spTree>
  </p:cSld>
  <p:clrMapOvr>
    <a:masterClrMapping/>
  </p:clrMapOvr>
</p:sld>
</file>

<file path=ppt/slides/slide7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a:sym typeface="+mn-ea"/>
              </a:rPr>
              <a:t>10.1.2 Huffman编码</a:t>
            </a:r>
            <a:endParaRPr lang="en-US" altLang="zh-CN">
              <a:sym typeface="+mn-ea"/>
            </a:endParaRPr>
          </a:p>
        </p:txBody>
      </p:sp>
      <p:sp>
        <p:nvSpPr>
          <p:cNvPr id="8" name="内容占位符 7"/>
          <p:cNvSpPr/>
          <p:nvPr>
            <p:ph idx="1"/>
          </p:nvPr>
        </p:nvSpPr>
        <p:spPr/>
        <p:txBody>
          <a:bodyPr>
            <a:normAutofit/>
          </a:bodyPr>
          <a:p>
            <a:r>
              <a:rPr lang="en-US" altLang="zh-CN"/>
              <a:t>代表字母的二进制代码可以用二叉树来表示，如图10-9所示。</a:t>
            </a:r>
            <a:endParaRPr lang="en-US" altLang="zh-CN"/>
          </a:p>
        </p:txBody>
      </p:sp>
      <p:pic>
        <p:nvPicPr>
          <p:cNvPr id="3" name="图片 2"/>
          <p:cNvPicPr>
            <a:picLocks noChangeAspect="1"/>
          </p:cNvPicPr>
          <p:nvPr/>
        </p:nvPicPr>
        <p:blipFill>
          <a:blip r:embed="rId1"/>
          <a:stretch>
            <a:fillRect/>
          </a:stretch>
        </p:blipFill>
        <p:spPr>
          <a:xfrm>
            <a:off x="2919095" y="2505075"/>
            <a:ext cx="6353175" cy="1847850"/>
          </a:xfrm>
          <a:prstGeom prst="rect">
            <a:avLst/>
          </a:prstGeom>
        </p:spPr>
      </p:pic>
      <p:pic>
        <p:nvPicPr>
          <p:cNvPr id="4" name="图片 3"/>
          <p:cNvPicPr>
            <a:picLocks noChangeAspect="1"/>
          </p:cNvPicPr>
          <p:nvPr/>
        </p:nvPicPr>
        <p:blipFill>
          <a:blip r:embed="rId2"/>
          <a:stretch>
            <a:fillRect/>
          </a:stretch>
        </p:blipFill>
        <p:spPr>
          <a:xfrm>
            <a:off x="4767580" y="4889500"/>
            <a:ext cx="2657475" cy="381000"/>
          </a:xfrm>
          <a:prstGeom prst="rect">
            <a:avLst/>
          </a:prstGeom>
        </p:spPr>
      </p:pic>
    </p:spTree>
  </p:cSld>
  <p:clrMapOvr>
    <a:masterClrMapping/>
  </p:clrMapOvr>
</p:sld>
</file>

<file path=ppt/slides/slide7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a:sym typeface="+mn-ea"/>
              </a:rPr>
              <a:t>10.1.2 Huffman编码</a:t>
            </a:r>
            <a:endParaRPr lang="en-US" altLang="zh-CN">
              <a:sym typeface="+mn-ea"/>
            </a:endParaRPr>
          </a:p>
        </p:txBody>
      </p:sp>
      <p:sp>
        <p:nvSpPr>
          <p:cNvPr id="8" name="内容占位符 7"/>
          <p:cNvSpPr/>
          <p:nvPr>
            <p:ph idx="1"/>
          </p:nvPr>
        </p:nvSpPr>
        <p:spPr/>
        <p:txBody>
          <a:bodyPr>
            <a:normAutofit/>
          </a:bodyPr>
          <a:p>
            <a:r>
              <a:rPr lang="en-US" altLang="zh-CN"/>
              <a:t>图10-9中的树</a:t>
            </a:r>
            <a:r>
              <a:rPr lang="en-US" altLang="zh-CN">
                <a:solidFill>
                  <a:srgbClr val="FF0000"/>
                </a:solidFill>
              </a:rPr>
              <a:t>只在树叶上有数据</a:t>
            </a:r>
            <a:r>
              <a:rPr lang="en-US" altLang="zh-CN"/>
              <a:t>。每个字符通过从根节点开始用0指示左分支用1指示右分支而以</a:t>
            </a:r>
            <a:r>
              <a:rPr lang="en-US" altLang="zh-CN">
                <a:solidFill>
                  <a:srgbClr val="FF0000"/>
                </a:solidFill>
              </a:rPr>
              <a:t>记录路</a:t>
            </a:r>
            <a:endParaRPr lang="en-US" altLang="zh-CN">
              <a:solidFill>
                <a:srgbClr val="FF0000"/>
              </a:solidFill>
            </a:endParaRPr>
          </a:p>
          <a:p>
            <a:r>
              <a:rPr lang="en-US" altLang="zh-CN">
                <a:solidFill>
                  <a:srgbClr val="FF0000"/>
                </a:solidFill>
              </a:rPr>
              <a:t>径</a:t>
            </a:r>
            <a:r>
              <a:rPr lang="en-US" altLang="zh-CN"/>
              <a:t>的方法表示出来。例如，s通过从根向左走，然后向右，最后再向右而达到，于是它被编码成011。这</a:t>
            </a:r>
            <a:endParaRPr lang="en-US" altLang="zh-CN"/>
          </a:p>
          <a:p>
            <a:r>
              <a:rPr lang="en-US" altLang="zh-CN"/>
              <a:t>种数据结构有时叫做</a:t>
            </a:r>
            <a:r>
              <a:rPr lang="en-US" altLang="zh-CN">
                <a:solidFill>
                  <a:srgbClr val="FF0000"/>
                </a:solidFill>
              </a:rPr>
              <a:t>trie树</a:t>
            </a:r>
            <a:r>
              <a:rPr lang="en-US" altLang="zh-CN"/>
              <a:t>。如果字符c</a:t>
            </a:r>
            <a:r>
              <a:rPr lang="en-US" altLang="zh-CN" baseline="-25000"/>
              <a:t>i</a:t>
            </a:r>
            <a:r>
              <a:rPr lang="en-US" altLang="zh-CN"/>
              <a:t>在深度d</a:t>
            </a:r>
            <a:r>
              <a:rPr lang="en-US" altLang="zh-CN" baseline="-25000"/>
              <a:t>i</a:t>
            </a:r>
            <a:r>
              <a:rPr lang="en-US" altLang="zh-CN"/>
              <a:t>处并且出现f</a:t>
            </a:r>
            <a:r>
              <a:rPr lang="en-US" altLang="zh-CN" baseline="-25000"/>
              <a:t>i</a:t>
            </a:r>
            <a:r>
              <a:rPr lang="en-US" altLang="zh-CN"/>
              <a:t>次，那么该字符代码的值(cost)就等于</a:t>
            </a:r>
            <a:endParaRPr lang="en-US" altLang="zh-CN"/>
          </a:p>
          <a:p>
            <a:r>
              <a:rPr lang="en-US" altLang="zh-CN"/>
              <a:t>      </a:t>
            </a:r>
            <a:r>
              <a:rPr lang="zh-CN" altLang="en-US"/>
              <a:t>。</a:t>
            </a:r>
            <a:endParaRPr lang="zh-CN" altLang="en-US"/>
          </a:p>
          <a:p>
            <a:endParaRPr lang="zh-CN" altLang="en-US"/>
          </a:p>
          <a:p>
            <a:r>
              <a:rPr lang="en-US" altLang="zh-CN">
                <a:sym typeface="+mn-ea"/>
              </a:rPr>
              <a:t>可以利用newline是仅有的一个儿子而得到一种比图10-9给出的代码更好的代码。通过把newline符号放</a:t>
            </a:r>
            <a:endParaRPr lang="en-US" altLang="zh-CN">
              <a:sym typeface="+mn-ea"/>
            </a:endParaRPr>
          </a:p>
          <a:p>
            <a:r>
              <a:rPr lang="en-US" altLang="zh-CN">
                <a:sym typeface="+mn-ea"/>
              </a:rPr>
              <a:t>到它的更高一层的父节点上，我们得到图10-10中新的树。这棵新树的值是173，但该值仍然远没有达到</a:t>
            </a:r>
            <a:endParaRPr lang="en-US" altLang="zh-CN">
              <a:sym typeface="+mn-ea"/>
            </a:endParaRPr>
          </a:p>
          <a:p>
            <a:r>
              <a:rPr lang="en-US" altLang="zh-CN">
                <a:sym typeface="+mn-ea"/>
              </a:rPr>
              <a:t>最优。</a:t>
            </a:r>
            <a:endParaRPr lang="en-US" altLang="zh-CN"/>
          </a:p>
          <a:p>
            <a:endParaRPr lang="zh-CN" altLang="en-US"/>
          </a:p>
        </p:txBody>
      </p:sp>
      <p:graphicFrame>
        <p:nvGraphicFramePr>
          <p:cNvPr id="5" name="对象 4">
            <a:hlinkClick r:id="" action="ppaction://ole?verb="/>
          </p:cNvPr>
          <p:cNvGraphicFramePr>
            <a:graphicFrameLocks noChangeAspect="1"/>
          </p:cNvGraphicFramePr>
          <p:nvPr/>
        </p:nvGraphicFramePr>
        <p:xfrm>
          <a:off x="921385" y="2878455"/>
          <a:ext cx="628650" cy="359410"/>
        </p:xfrm>
        <a:graphic>
          <a:graphicData uri="http://schemas.openxmlformats.org/presentationml/2006/ole">
            <mc:AlternateContent xmlns:mc="http://schemas.openxmlformats.org/markup-compatibility/2006">
              <mc:Choice xmlns:v="urn:schemas-microsoft-com:vml" Requires="v">
                <p:oleObj spid="_x0000_s1025" name="" r:id="rId1" imgW="444500" imgH="254000" progId="Equation.KSEE3">
                  <p:embed/>
                </p:oleObj>
              </mc:Choice>
              <mc:Fallback>
                <p:oleObj name="" r:id="rId1" imgW="444500" imgH="254000" progId="Equation.KSEE3">
                  <p:embed/>
                  <p:pic>
                    <p:nvPicPr>
                      <p:cNvPr id="0" name="图片 1024"/>
                      <p:cNvPicPr/>
                      <p:nvPr/>
                    </p:nvPicPr>
                    <p:blipFill>
                      <a:blip r:embed="rId2"/>
                      <a:stretch>
                        <a:fillRect/>
                      </a:stretch>
                    </p:blipFill>
                    <p:spPr>
                      <a:xfrm>
                        <a:off x="921385" y="2878455"/>
                        <a:ext cx="628650" cy="359410"/>
                      </a:xfrm>
                      <a:prstGeom prst="rect">
                        <a:avLst/>
                      </a:prstGeom>
                    </p:spPr>
                  </p:pic>
                </p:oleObj>
              </mc:Fallback>
            </mc:AlternateContent>
          </a:graphicData>
        </a:graphic>
      </p:graphicFrame>
      <p:pic>
        <p:nvPicPr>
          <p:cNvPr id="6" name="图片 5"/>
          <p:cNvPicPr>
            <a:picLocks noChangeAspect="1"/>
          </p:cNvPicPr>
          <p:nvPr/>
        </p:nvPicPr>
        <p:blipFill>
          <a:blip r:embed="rId3"/>
          <a:stretch>
            <a:fillRect/>
          </a:stretch>
        </p:blipFill>
        <p:spPr>
          <a:xfrm>
            <a:off x="2776220" y="4505960"/>
            <a:ext cx="6638925" cy="1762125"/>
          </a:xfrm>
          <a:prstGeom prst="rect">
            <a:avLst/>
          </a:prstGeom>
        </p:spPr>
      </p:pic>
      <p:pic>
        <p:nvPicPr>
          <p:cNvPr id="7" name="图片 6"/>
          <p:cNvPicPr>
            <a:picLocks noChangeAspect="1"/>
          </p:cNvPicPr>
          <p:nvPr/>
        </p:nvPicPr>
        <p:blipFill>
          <a:blip r:embed="rId4"/>
          <a:stretch>
            <a:fillRect/>
          </a:stretch>
        </p:blipFill>
        <p:spPr>
          <a:xfrm>
            <a:off x="5191760" y="6395085"/>
            <a:ext cx="2457450" cy="390525"/>
          </a:xfrm>
          <a:prstGeom prst="rect">
            <a:avLst/>
          </a:prstGeom>
        </p:spPr>
      </p:pic>
    </p:spTree>
  </p:cSld>
  <p:clrMapOvr>
    <a:masterClrMapping/>
  </p:clrMapOvr>
</p:sld>
</file>

<file path=ppt/slides/slide7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a:sym typeface="+mn-ea"/>
              </a:rPr>
              <a:t>10.1.2 Huffman编码</a:t>
            </a:r>
            <a:endParaRPr lang="en-US" altLang="zh-CN">
              <a:sym typeface="+mn-ea"/>
            </a:endParaRPr>
          </a:p>
        </p:txBody>
      </p:sp>
      <p:sp>
        <p:nvSpPr>
          <p:cNvPr id="8" name="内容占位符 7"/>
          <p:cNvSpPr/>
          <p:nvPr>
            <p:ph idx="1"/>
          </p:nvPr>
        </p:nvSpPr>
        <p:spPr/>
        <p:txBody>
          <a:bodyPr>
            <a:normAutofit lnSpcReduction="20000"/>
          </a:bodyPr>
          <a:p>
            <a:r>
              <a:rPr lang="en-US" altLang="zh-CN"/>
              <a:t>注意，图10-10中的树是一棵</a:t>
            </a:r>
            <a:r>
              <a:rPr lang="en-US" altLang="zh-CN">
                <a:solidFill>
                  <a:srgbClr val="FF0000"/>
                </a:solidFill>
              </a:rPr>
              <a:t>满树</a:t>
            </a:r>
            <a:r>
              <a:rPr lang="en-US" altLang="zh-CN"/>
              <a:t>(full tree)：所有的节点或者是树叶，或者有两个儿子。一种最优的</a:t>
            </a:r>
            <a:endParaRPr lang="en-US" altLang="zh-CN"/>
          </a:p>
          <a:p>
            <a:r>
              <a:rPr lang="en-US" altLang="zh-CN"/>
              <a:t>编码将总具有这个性质，否则正如我们已经看到的，具有一个儿子的节点可以向上移动一层。</a:t>
            </a:r>
            <a:endParaRPr lang="en-US" altLang="zh-CN"/>
          </a:p>
          <a:p>
            <a:endParaRPr lang="en-US" altLang="zh-CN"/>
          </a:p>
          <a:p>
            <a:r>
              <a:rPr lang="en-US" altLang="zh-CN"/>
              <a:t>如果字符都只放在树叶上，那么任何比特序列总能够被</a:t>
            </a:r>
            <a:r>
              <a:rPr lang="en-US" altLang="zh-CN">
                <a:solidFill>
                  <a:srgbClr val="FF0000"/>
                </a:solidFill>
              </a:rPr>
              <a:t>毫无歧义地译码</a:t>
            </a:r>
            <a:r>
              <a:rPr lang="en-US" altLang="zh-CN"/>
              <a:t>。例如，编码串是</a:t>
            </a:r>
            <a:endParaRPr lang="en-US" altLang="zh-CN"/>
          </a:p>
          <a:p>
            <a:r>
              <a:rPr lang="en-US" altLang="zh-CN"/>
              <a:t>0100111100010110001000111</a:t>
            </a:r>
            <a:r>
              <a:rPr lang="zh-CN" altLang="en-US"/>
              <a:t>。</a:t>
            </a:r>
            <a:r>
              <a:rPr lang="en-US" altLang="zh-CN"/>
              <a:t>0不是字符代码，01也不是字符代码，但010是i，于是第一个字符是i。</a:t>
            </a:r>
            <a:endParaRPr lang="en-US" altLang="zh-CN"/>
          </a:p>
          <a:p>
            <a:r>
              <a:rPr lang="en-US" altLang="zh-CN"/>
              <a:t>然后跟着的是011，它是字符s。其后的11是newline。剩下的代码分别是a，空格，t，i，e和newline。</a:t>
            </a:r>
            <a:endParaRPr lang="en-US" altLang="zh-CN"/>
          </a:p>
          <a:p>
            <a:r>
              <a:rPr lang="en-US" altLang="zh-CN"/>
              <a:t>因此，这些字符代码的长度是否不同并不要紧，只要没有字符代码是别的字符代码的前缀即可。这样一</a:t>
            </a:r>
            <a:endParaRPr lang="en-US" altLang="zh-CN"/>
          </a:p>
          <a:p>
            <a:r>
              <a:rPr lang="en-US" altLang="zh-CN"/>
              <a:t>种编码叫做</a:t>
            </a:r>
            <a:r>
              <a:rPr lang="en-US" altLang="zh-CN">
                <a:solidFill>
                  <a:srgbClr val="FF0000"/>
                </a:solidFill>
              </a:rPr>
              <a:t>前缀码</a:t>
            </a:r>
            <a:r>
              <a:rPr lang="en-US" altLang="zh-CN"/>
              <a:t>(character code)。相反，如果一个字符放在非树叶节点上，那就不再能够保证</a:t>
            </a:r>
            <a:r>
              <a:rPr lang="en-US" altLang="zh-CN">
                <a:solidFill>
                  <a:srgbClr val="FF0000"/>
                </a:solidFill>
              </a:rPr>
              <a:t>译码</a:t>
            </a:r>
            <a:endParaRPr lang="en-US" altLang="zh-CN">
              <a:solidFill>
                <a:srgbClr val="FF0000"/>
              </a:solidFill>
            </a:endParaRPr>
          </a:p>
          <a:p>
            <a:r>
              <a:rPr lang="en-US" altLang="zh-CN">
                <a:solidFill>
                  <a:srgbClr val="FF0000"/>
                </a:solidFill>
              </a:rPr>
              <a:t>没有二义性</a:t>
            </a:r>
            <a:r>
              <a:rPr lang="en-US" altLang="zh-CN"/>
              <a:t>。</a:t>
            </a:r>
            <a:endParaRPr lang="en-US" altLang="zh-CN"/>
          </a:p>
        </p:txBody>
      </p:sp>
    </p:spTree>
  </p:cSld>
  <p:clrMapOvr>
    <a:masterClrMapping/>
  </p:clrMapOvr>
</p:sld>
</file>

<file path=ppt/slides/slide7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a:sym typeface="+mn-ea"/>
              </a:rPr>
              <a:t>10.1.2 Huffman编码</a:t>
            </a:r>
            <a:endParaRPr lang="en-US" altLang="zh-CN">
              <a:sym typeface="+mn-ea"/>
            </a:endParaRPr>
          </a:p>
        </p:txBody>
      </p:sp>
      <p:sp>
        <p:nvSpPr>
          <p:cNvPr id="8" name="内容占位符 7"/>
          <p:cNvSpPr/>
          <p:nvPr>
            <p:ph idx="1"/>
          </p:nvPr>
        </p:nvSpPr>
        <p:spPr/>
        <p:txBody>
          <a:bodyPr>
            <a:normAutofit lnSpcReduction="20000"/>
          </a:bodyPr>
          <a:p>
            <a:r>
              <a:rPr lang="en-US" altLang="zh-CN"/>
              <a:t>宗上所述，我们看到，基本的问题在于找到(如上定义的)</a:t>
            </a:r>
            <a:r>
              <a:rPr lang="en-US" altLang="zh-CN">
                <a:solidFill>
                  <a:srgbClr val="FF0000"/>
                </a:solidFill>
              </a:rPr>
              <a:t>总价值最小的满二叉树</a:t>
            </a:r>
            <a:r>
              <a:rPr lang="en-US" altLang="zh-CN"/>
              <a:t>，其中</a:t>
            </a:r>
            <a:r>
              <a:rPr lang="en-US" altLang="zh-CN">
                <a:solidFill>
                  <a:srgbClr val="FF0000"/>
                </a:solidFill>
              </a:rPr>
              <a:t>所有的字符都位</a:t>
            </a:r>
            <a:endParaRPr lang="en-US" altLang="zh-CN">
              <a:solidFill>
                <a:srgbClr val="FF0000"/>
              </a:solidFill>
            </a:endParaRPr>
          </a:p>
          <a:p>
            <a:r>
              <a:rPr lang="en-US" altLang="zh-CN">
                <a:solidFill>
                  <a:srgbClr val="FF0000"/>
                </a:solidFill>
              </a:rPr>
              <a:t>于树叶上</a:t>
            </a:r>
            <a:r>
              <a:rPr lang="en-US" altLang="zh-CN"/>
              <a:t>。图10-11中的树显示该例简单字母表的最优树。从图10-12可以看到，这种编码只用了146个</a:t>
            </a:r>
            <a:endParaRPr lang="en-US" altLang="zh-CN"/>
          </a:p>
          <a:p>
            <a:r>
              <a:rPr lang="en-US" altLang="zh-CN"/>
              <a:t>比特。</a:t>
            </a:r>
            <a:endParaRPr lang="en-US" altLang="zh-CN"/>
          </a:p>
        </p:txBody>
      </p:sp>
      <p:pic>
        <p:nvPicPr>
          <p:cNvPr id="3" name="图片 2"/>
          <p:cNvPicPr>
            <a:picLocks noChangeAspect="1"/>
          </p:cNvPicPr>
          <p:nvPr/>
        </p:nvPicPr>
        <p:blipFill>
          <a:blip r:embed="rId1"/>
          <a:stretch>
            <a:fillRect/>
          </a:stretch>
        </p:blipFill>
        <p:spPr>
          <a:xfrm>
            <a:off x="3004820" y="2761615"/>
            <a:ext cx="6181725" cy="2590800"/>
          </a:xfrm>
          <a:prstGeom prst="rect">
            <a:avLst/>
          </a:prstGeom>
        </p:spPr>
      </p:pic>
      <p:pic>
        <p:nvPicPr>
          <p:cNvPr id="4" name="图片 3"/>
          <p:cNvPicPr>
            <a:picLocks noChangeAspect="1"/>
          </p:cNvPicPr>
          <p:nvPr/>
        </p:nvPicPr>
        <p:blipFill>
          <a:blip r:embed="rId2"/>
          <a:stretch>
            <a:fillRect/>
          </a:stretch>
        </p:blipFill>
        <p:spPr>
          <a:xfrm>
            <a:off x="5150485" y="5825490"/>
            <a:ext cx="2286000" cy="400050"/>
          </a:xfrm>
          <a:prstGeom prst="rect">
            <a:avLst/>
          </a:prstGeom>
        </p:spPr>
      </p:pic>
    </p:spTree>
  </p:cSld>
  <p:clrMapOvr>
    <a:masterClrMapping/>
  </p:clrMapOvr>
</p:sld>
</file>

<file path=ppt/slides/slide7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a:sym typeface="+mn-ea"/>
              </a:rPr>
              <a:t>10.1.2 Huffman编码</a:t>
            </a:r>
            <a:endParaRPr lang="en-US" altLang="zh-CN">
              <a:sym typeface="+mn-ea"/>
            </a:endParaRPr>
          </a:p>
        </p:txBody>
      </p:sp>
      <p:pic>
        <p:nvPicPr>
          <p:cNvPr id="5" name="内容占位符 4"/>
          <p:cNvPicPr>
            <a:picLocks noChangeAspect="1"/>
          </p:cNvPicPr>
          <p:nvPr>
            <p:ph idx="1"/>
          </p:nvPr>
        </p:nvPicPr>
        <p:blipFill>
          <a:blip r:embed="rId1"/>
          <a:stretch>
            <a:fillRect/>
          </a:stretch>
        </p:blipFill>
        <p:spPr>
          <a:xfrm>
            <a:off x="3890645" y="2200275"/>
            <a:ext cx="4410075" cy="2638425"/>
          </a:xfrm>
          <a:prstGeom prst="rect">
            <a:avLst/>
          </a:prstGeom>
        </p:spPr>
      </p:pic>
      <p:pic>
        <p:nvPicPr>
          <p:cNvPr id="6" name="图片 5"/>
          <p:cNvPicPr>
            <a:picLocks noChangeAspect="1"/>
          </p:cNvPicPr>
          <p:nvPr/>
        </p:nvPicPr>
        <p:blipFill>
          <a:blip r:embed="rId2"/>
          <a:stretch>
            <a:fillRect/>
          </a:stretch>
        </p:blipFill>
        <p:spPr>
          <a:xfrm>
            <a:off x="5048250" y="5505450"/>
            <a:ext cx="2095500" cy="333375"/>
          </a:xfrm>
          <a:prstGeom prst="rect">
            <a:avLst/>
          </a:prstGeom>
        </p:spPr>
      </p:pic>
    </p:spTree>
  </p:cSld>
  <p:clrMapOvr>
    <a:masterClrMapping/>
  </p:clrMapOvr>
</p:sld>
</file>

<file path=ppt/slides/slide7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a:sym typeface="+mn-ea"/>
              </a:rPr>
              <a:t>10.1.2 Huffman编码</a:t>
            </a:r>
            <a:endParaRPr lang="en-US" altLang="zh-CN">
              <a:sym typeface="+mn-ea"/>
            </a:endParaRPr>
          </a:p>
        </p:txBody>
      </p:sp>
      <p:sp>
        <p:nvSpPr>
          <p:cNvPr id="3" name="内容占位符 2"/>
          <p:cNvSpPr/>
          <p:nvPr>
            <p:ph idx="1"/>
          </p:nvPr>
        </p:nvSpPr>
        <p:spPr/>
        <p:txBody>
          <a:bodyPr/>
          <a:p>
            <a:r>
              <a:rPr lang="zh-CN" altLang="en-US"/>
              <a:t>注意，存在许多最优的编码。这些编码可以通过交换编码树中的儿子节点得到。此时，主要的未解决的</a:t>
            </a:r>
            <a:endParaRPr lang="zh-CN" altLang="en-US"/>
          </a:p>
          <a:p>
            <a:r>
              <a:rPr lang="zh-CN" altLang="en-US"/>
              <a:t>问题是如何构造编码树。1952年Huffman给出了一个算法。因此，这种编码系统通常称为</a:t>
            </a:r>
            <a:r>
              <a:rPr lang="zh-CN" altLang="en-US">
                <a:solidFill>
                  <a:srgbClr val="FF0000"/>
                </a:solidFill>
              </a:rPr>
              <a:t>哈夫曼编码</a:t>
            </a:r>
            <a:endParaRPr lang="zh-CN" altLang="en-US">
              <a:solidFill>
                <a:srgbClr val="FF0000"/>
              </a:solidFill>
            </a:endParaRPr>
          </a:p>
          <a:p>
            <a:r>
              <a:rPr lang="zh-CN" altLang="en-US"/>
              <a:t>(Huffman code) 。</a:t>
            </a:r>
            <a:endParaRPr lang="zh-CN" altLang="en-US"/>
          </a:p>
        </p:txBody>
      </p:sp>
    </p:spTree>
  </p:cSld>
  <p:clrMapOvr>
    <a:masterClrMapping/>
  </p:clrMapOvr>
</p:sld>
</file>

<file path=ppt/slides/slide7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a:sym typeface="+mn-ea"/>
              </a:rPr>
              <a:t>哈夫曼算法</a:t>
            </a:r>
            <a:endParaRPr lang="en-US" altLang="zh-CN">
              <a:sym typeface="+mn-ea"/>
            </a:endParaRPr>
          </a:p>
        </p:txBody>
      </p:sp>
      <p:sp>
        <p:nvSpPr>
          <p:cNvPr id="3" name="内容占位符 2"/>
          <p:cNvSpPr/>
          <p:nvPr>
            <p:ph idx="1"/>
          </p:nvPr>
        </p:nvSpPr>
        <p:spPr/>
        <p:txBody>
          <a:bodyPr>
            <a:normAutofit/>
          </a:bodyPr>
          <a:p>
            <a:r>
              <a:rPr lang="zh-CN" altLang="en-US"/>
              <a:t>本小节我们将假设字符的个数为C。</a:t>
            </a:r>
            <a:r>
              <a:rPr lang="zh-CN" altLang="en-US">
                <a:solidFill>
                  <a:srgbClr val="FF0000"/>
                </a:solidFill>
              </a:rPr>
              <a:t>哈夫曼算法</a:t>
            </a:r>
            <a:r>
              <a:rPr lang="zh-CN" altLang="en-US"/>
              <a:t>(Huffman's algorithm)可以描述如下：算法对一个由</a:t>
            </a:r>
            <a:endParaRPr lang="zh-CN" altLang="en-US"/>
          </a:p>
          <a:p>
            <a:r>
              <a:rPr lang="zh-CN" altLang="en-US"/>
              <a:t>树组成的森林进行。一棵树的权等于它的树叶的频率的和。</a:t>
            </a:r>
            <a:r>
              <a:rPr lang="zh-CN" altLang="en-US">
                <a:solidFill>
                  <a:srgbClr val="FF0000"/>
                </a:solidFill>
              </a:rPr>
              <a:t>任意选取最小权的两棵树T</a:t>
            </a:r>
            <a:r>
              <a:rPr lang="en-US" altLang="zh-CN">
                <a:solidFill>
                  <a:srgbClr val="FF0000"/>
                </a:solidFill>
              </a:rPr>
              <a:t>1</a:t>
            </a:r>
            <a:r>
              <a:rPr lang="zh-CN" altLang="en-US">
                <a:solidFill>
                  <a:srgbClr val="FF0000"/>
                </a:solidFill>
              </a:rPr>
              <a:t>和T2</a:t>
            </a:r>
            <a:r>
              <a:rPr lang="zh-CN" altLang="en-US"/>
              <a:t>，并任意形</a:t>
            </a:r>
            <a:endParaRPr lang="zh-CN" altLang="en-US"/>
          </a:p>
          <a:p>
            <a:r>
              <a:rPr lang="zh-CN" altLang="en-US"/>
              <a:t>成以T</a:t>
            </a:r>
            <a:r>
              <a:rPr lang="en-US" altLang="zh-CN"/>
              <a:t>1</a:t>
            </a:r>
            <a:r>
              <a:rPr lang="zh-CN" altLang="en-US"/>
              <a:t>和T</a:t>
            </a:r>
            <a:r>
              <a:rPr lang="zh-CN" altLang="en-US"/>
              <a:t>2为子树的新树，将这样的过程进行C-1次。在算法的开始，存在C棵单节点树——每个字符一</a:t>
            </a:r>
            <a:endParaRPr lang="zh-CN" altLang="en-US"/>
          </a:p>
          <a:p>
            <a:r>
              <a:rPr lang="zh-CN" altLang="en-US"/>
              <a:t>棵。在算法结束时得到一棵树，这棵树就是</a:t>
            </a:r>
            <a:r>
              <a:rPr lang="zh-CN" altLang="en-US">
                <a:solidFill>
                  <a:srgbClr val="FF0000"/>
                </a:solidFill>
              </a:rPr>
              <a:t>最优哈夫曼编码树</a:t>
            </a:r>
            <a:r>
              <a:rPr lang="zh-CN" altLang="en-US"/>
              <a:t>。</a:t>
            </a:r>
            <a:endParaRPr lang="zh-CN" altLang="en-US"/>
          </a:p>
          <a:p>
            <a:endParaRPr lang="zh-CN" altLang="en-US"/>
          </a:p>
          <a:p>
            <a:endParaRPr lang="zh-CN" altLang="en-US"/>
          </a:p>
        </p:txBody>
      </p:sp>
    </p:spTree>
  </p:cSld>
  <p:clrMapOvr>
    <a:masterClrMapping/>
  </p:clrMapOvr>
</p:sld>
</file>

<file path=ppt/slides/slide7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a:sym typeface="+mn-ea"/>
              </a:rPr>
              <a:t>哈夫曼算法</a:t>
            </a:r>
            <a:endParaRPr lang="en-US" altLang="zh-CN">
              <a:sym typeface="+mn-ea"/>
            </a:endParaRPr>
          </a:p>
        </p:txBody>
      </p:sp>
      <p:sp>
        <p:nvSpPr>
          <p:cNvPr id="3" name="内容占位符 2"/>
          <p:cNvSpPr/>
          <p:nvPr>
            <p:ph idx="1"/>
          </p:nvPr>
        </p:nvSpPr>
        <p:spPr/>
        <p:txBody>
          <a:bodyPr>
            <a:normAutofit/>
          </a:bodyPr>
          <a:p>
            <a:r>
              <a:rPr lang="zh-CN" altLang="en-US"/>
              <a:t>我们通过一个具体例子来搞清算法的操作。图10-13表示的是初始的森林；每棵树的权在根处以小号数</a:t>
            </a:r>
            <a:endParaRPr lang="zh-CN" altLang="en-US"/>
          </a:p>
          <a:p>
            <a:r>
              <a:rPr lang="zh-CN" altLang="en-US"/>
              <a:t>字标出。将两棵权最低的树合并到一起，由此建立了图10-14中的森林。我们将新的根命名为T</a:t>
            </a:r>
            <a:r>
              <a:rPr lang="zh-CN" altLang="en-US"/>
              <a:t>1，这样</a:t>
            </a:r>
            <a:endParaRPr lang="zh-CN" altLang="en-US"/>
          </a:p>
          <a:p>
            <a:r>
              <a:rPr lang="zh-CN" altLang="en-US"/>
              <a:t>可以确切无误地表述进一步的合并。图中我们令s是左儿子，这里，令其为左儿子还是右儿子是任意的；</a:t>
            </a:r>
            <a:endParaRPr lang="zh-CN" altLang="en-US"/>
          </a:p>
          <a:p>
            <a:r>
              <a:rPr lang="zh-CN" altLang="en-US"/>
              <a:t>注意可以使用哈夫曼算法描述中两个任意性。新树的总的权正是那些老树的权的和，当然也就很容易计</a:t>
            </a:r>
            <a:endParaRPr lang="zh-CN" altLang="en-US"/>
          </a:p>
          <a:p>
            <a:r>
              <a:rPr lang="zh-CN" altLang="en-US"/>
              <a:t>算。由于建立新树只需得出一个新节点，建立左指针和右指针并把权记录下来，因此创建新树很简单。</a:t>
            </a:r>
            <a:endParaRPr lang="zh-CN" altLang="en-US"/>
          </a:p>
        </p:txBody>
      </p:sp>
      <p:pic>
        <p:nvPicPr>
          <p:cNvPr id="4" name="图片 3"/>
          <p:cNvPicPr>
            <a:picLocks noChangeAspect="1"/>
          </p:cNvPicPr>
          <p:nvPr/>
        </p:nvPicPr>
        <p:blipFill>
          <a:blip r:embed="rId1"/>
          <a:stretch>
            <a:fillRect/>
          </a:stretch>
        </p:blipFill>
        <p:spPr>
          <a:xfrm>
            <a:off x="2995295" y="3942715"/>
            <a:ext cx="6200775" cy="581025"/>
          </a:xfrm>
          <a:prstGeom prst="rect">
            <a:avLst/>
          </a:prstGeom>
        </p:spPr>
      </p:pic>
      <p:pic>
        <p:nvPicPr>
          <p:cNvPr id="5" name="图片 4"/>
          <p:cNvPicPr>
            <a:picLocks noChangeAspect="1"/>
          </p:cNvPicPr>
          <p:nvPr/>
        </p:nvPicPr>
        <p:blipFill>
          <a:blip r:embed="rId2"/>
          <a:stretch>
            <a:fillRect/>
          </a:stretch>
        </p:blipFill>
        <p:spPr>
          <a:xfrm>
            <a:off x="4507865" y="4631055"/>
            <a:ext cx="2781300" cy="361950"/>
          </a:xfrm>
          <a:prstGeom prst="rect">
            <a:avLst/>
          </a:prstGeom>
        </p:spPr>
      </p:pic>
      <p:pic>
        <p:nvPicPr>
          <p:cNvPr id="6" name="图片 5"/>
          <p:cNvPicPr>
            <a:picLocks noChangeAspect="1"/>
          </p:cNvPicPr>
          <p:nvPr/>
        </p:nvPicPr>
        <p:blipFill>
          <a:blip r:embed="rId3"/>
          <a:stretch>
            <a:fillRect/>
          </a:stretch>
        </p:blipFill>
        <p:spPr>
          <a:xfrm>
            <a:off x="3065145" y="4993005"/>
            <a:ext cx="6010275" cy="1066800"/>
          </a:xfrm>
          <a:prstGeom prst="rect">
            <a:avLst/>
          </a:prstGeom>
        </p:spPr>
      </p:pic>
      <p:pic>
        <p:nvPicPr>
          <p:cNvPr id="7" name="图片 6"/>
          <p:cNvPicPr>
            <a:picLocks noChangeAspect="1"/>
          </p:cNvPicPr>
          <p:nvPr/>
        </p:nvPicPr>
        <p:blipFill>
          <a:blip r:embed="rId4"/>
          <a:stretch>
            <a:fillRect/>
          </a:stretch>
        </p:blipFill>
        <p:spPr>
          <a:xfrm>
            <a:off x="4498340" y="6243955"/>
            <a:ext cx="3143250" cy="323850"/>
          </a:xfrm>
          <a:prstGeom prst="rect">
            <a:avLst/>
          </a:prstGeom>
        </p:spPr>
      </p:pic>
    </p:spTree>
  </p:cSld>
  <p:clrMapOvr>
    <a:masterClrMapping/>
  </p:clrMapOvr>
</p:sld>
</file>

<file path=ppt/slides/slide7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a:sym typeface="+mn-ea"/>
              </a:rPr>
              <a:t>哈夫曼算法</a:t>
            </a:r>
            <a:endParaRPr lang="en-US" altLang="zh-CN">
              <a:sym typeface="+mn-ea"/>
            </a:endParaRPr>
          </a:p>
        </p:txBody>
      </p:sp>
      <p:sp>
        <p:nvSpPr>
          <p:cNvPr id="3" name="内容占位符 2"/>
          <p:cNvSpPr/>
          <p:nvPr>
            <p:ph idx="1"/>
          </p:nvPr>
        </p:nvSpPr>
        <p:spPr/>
        <p:txBody>
          <a:bodyPr>
            <a:normAutofit/>
          </a:bodyPr>
          <a:p>
            <a:r>
              <a:rPr lang="en-US" altLang="zh-CN"/>
              <a:t>现在有六棵树，我们再选取两棵权最小的树。这两棵树是T1和t，然后将它们合并成一棵新树，树根在</a:t>
            </a:r>
            <a:endParaRPr lang="en-US" altLang="zh-CN"/>
          </a:p>
          <a:p>
            <a:r>
              <a:rPr lang="en-US" altLang="zh-CN"/>
              <a:t>T2，权是8，见图10-15。第三步将T2和a合并建立T</a:t>
            </a:r>
            <a:r>
              <a:rPr lang="en-US" altLang="zh-CN"/>
              <a:t>3，其权为10+8=18。</a:t>
            </a:r>
            <a:endParaRPr lang="en-US" altLang="zh-CN"/>
          </a:p>
        </p:txBody>
      </p:sp>
      <p:pic>
        <p:nvPicPr>
          <p:cNvPr id="8" name="图片 7"/>
          <p:cNvPicPr>
            <a:picLocks noChangeAspect="1"/>
          </p:cNvPicPr>
          <p:nvPr/>
        </p:nvPicPr>
        <p:blipFill>
          <a:blip r:embed="rId1"/>
          <a:stretch>
            <a:fillRect/>
          </a:stretch>
        </p:blipFill>
        <p:spPr>
          <a:xfrm>
            <a:off x="3086100" y="2987675"/>
            <a:ext cx="6019800" cy="1362075"/>
          </a:xfrm>
          <a:prstGeom prst="rect">
            <a:avLst/>
          </a:prstGeom>
        </p:spPr>
      </p:pic>
      <p:pic>
        <p:nvPicPr>
          <p:cNvPr id="9" name="图片 8"/>
          <p:cNvPicPr>
            <a:picLocks noChangeAspect="1"/>
          </p:cNvPicPr>
          <p:nvPr/>
        </p:nvPicPr>
        <p:blipFill>
          <a:blip r:embed="rId2"/>
          <a:stretch>
            <a:fillRect/>
          </a:stretch>
        </p:blipFill>
        <p:spPr>
          <a:xfrm>
            <a:off x="4236720" y="5520055"/>
            <a:ext cx="3209925" cy="304800"/>
          </a:xfrm>
          <a:prstGeom prst="rect">
            <a:avLst/>
          </a:prstGeom>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lnSpcReduction="10000"/>
          </a:bodyPr>
          <a:lstStyle/>
          <a:p>
            <a:r>
              <a:rPr lang="zh-CN" dirty="0"/>
              <a:t>这个和数是对前</a:t>
            </a:r>
            <a:r>
              <a:rPr lang="en-US" altLang="zh-CN" dirty="0"/>
              <a:t>N-i</a:t>
            </a:r>
            <a:r>
              <a:rPr lang="zh-CN" altLang="en-US" dirty="0"/>
              <a:t>个整数求和而算得。为完成全部计算，我们有</a:t>
            </a:r>
            <a:endParaRPr lang="zh-CN" altLang="en-US" dirty="0"/>
          </a:p>
        </p:txBody>
      </p:sp>
      <p:sp>
        <p:nvSpPr>
          <p:cNvPr id="2" name="标题 1"/>
          <p:cNvSpPr>
            <a:spLocks noGrp="1"/>
          </p:cNvSpPr>
          <p:nvPr>
            <p:ph type="title"/>
          </p:nvPr>
        </p:nvSpPr>
        <p:spPr/>
        <p:txBody>
          <a:bodyPr/>
          <a:lstStyle/>
          <a:p>
            <a:r>
              <a:rPr dirty="0"/>
              <a:t>2.</a:t>
            </a:r>
            <a:r>
              <a:rPr lang="en-US" dirty="0"/>
              <a:t>4.3 </a:t>
            </a:r>
            <a:r>
              <a:rPr lang="zh-CN" altLang="en-US" dirty="0"/>
              <a:t>最大子序列和问题的解</a:t>
            </a:r>
            <a:endParaRPr lang="zh-CN" altLang="en-US" dirty="0"/>
          </a:p>
        </p:txBody>
      </p:sp>
      <p:pic>
        <p:nvPicPr>
          <p:cNvPr id="4" name="图片 3"/>
          <p:cNvPicPr>
            <a:picLocks noChangeAspect="1"/>
          </p:cNvPicPr>
          <p:nvPr/>
        </p:nvPicPr>
        <p:blipFill>
          <a:blip r:embed="rId1"/>
          <a:stretch>
            <a:fillRect/>
          </a:stretch>
        </p:blipFill>
        <p:spPr>
          <a:xfrm>
            <a:off x="1776095" y="2224405"/>
            <a:ext cx="8639175" cy="2409825"/>
          </a:xfrm>
          <a:prstGeom prst="rect">
            <a:avLst/>
          </a:prstGeom>
        </p:spPr>
      </p:pic>
    </p:spTree>
  </p:cSld>
  <p:clrMapOvr>
    <a:masterClrMapping/>
  </p:clrMapOvr>
</p:sld>
</file>

<file path=ppt/slides/slide7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a:sym typeface="+mn-ea"/>
              </a:rPr>
              <a:t>哈夫曼算法</a:t>
            </a:r>
            <a:endParaRPr lang="en-US" altLang="zh-CN">
              <a:sym typeface="+mn-ea"/>
            </a:endParaRPr>
          </a:p>
        </p:txBody>
      </p:sp>
      <p:sp>
        <p:nvSpPr>
          <p:cNvPr id="3" name="内容占位符 2"/>
          <p:cNvSpPr/>
          <p:nvPr>
            <p:ph idx="1"/>
          </p:nvPr>
        </p:nvSpPr>
        <p:spPr/>
        <p:txBody>
          <a:bodyPr>
            <a:normAutofit/>
          </a:bodyPr>
          <a:p>
            <a:r>
              <a:rPr lang="en-US" altLang="zh-CN"/>
              <a:t>图10-16显示这次操作的结果。</a:t>
            </a:r>
            <a:endParaRPr lang="en-US" altLang="zh-CN"/>
          </a:p>
        </p:txBody>
      </p:sp>
      <p:pic>
        <p:nvPicPr>
          <p:cNvPr id="4" name="图片 3"/>
          <p:cNvPicPr>
            <a:picLocks noChangeAspect="1"/>
          </p:cNvPicPr>
          <p:nvPr/>
        </p:nvPicPr>
        <p:blipFill>
          <a:blip r:embed="rId1"/>
          <a:stretch>
            <a:fillRect/>
          </a:stretch>
        </p:blipFill>
        <p:spPr>
          <a:xfrm>
            <a:off x="2981325" y="2414270"/>
            <a:ext cx="6229350" cy="2028825"/>
          </a:xfrm>
          <a:prstGeom prst="rect">
            <a:avLst/>
          </a:prstGeom>
        </p:spPr>
      </p:pic>
      <p:pic>
        <p:nvPicPr>
          <p:cNvPr id="5" name="图片 4"/>
          <p:cNvPicPr>
            <a:picLocks noChangeAspect="1"/>
          </p:cNvPicPr>
          <p:nvPr/>
        </p:nvPicPr>
        <p:blipFill>
          <a:blip r:embed="rId2"/>
          <a:stretch>
            <a:fillRect/>
          </a:stretch>
        </p:blipFill>
        <p:spPr>
          <a:xfrm>
            <a:off x="4595495" y="5490845"/>
            <a:ext cx="3000375" cy="257175"/>
          </a:xfrm>
          <a:prstGeom prst="rect">
            <a:avLst/>
          </a:prstGeom>
        </p:spPr>
      </p:pic>
    </p:spTree>
  </p:cSld>
  <p:clrMapOvr>
    <a:masterClrMapping/>
  </p:clrMapOvr>
</p:sld>
</file>

<file path=ppt/slides/slide7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a:sym typeface="+mn-ea"/>
              </a:rPr>
              <a:t>哈夫曼算法</a:t>
            </a:r>
            <a:endParaRPr lang="en-US" altLang="zh-CN">
              <a:sym typeface="+mn-ea"/>
            </a:endParaRPr>
          </a:p>
        </p:txBody>
      </p:sp>
      <p:sp>
        <p:nvSpPr>
          <p:cNvPr id="3" name="内容占位符 2"/>
          <p:cNvSpPr/>
          <p:nvPr>
            <p:ph idx="1"/>
          </p:nvPr>
        </p:nvSpPr>
        <p:spPr/>
        <p:txBody>
          <a:bodyPr>
            <a:normAutofit/>
          </a:bodyPr>
          <a:p>
            <a:r>
              <a:rPr lang="en-US" altLang="zh-CN"/>
              <a:t>在第三次合并完成后，最低权的两棵树是代表i和空格的两个单节点树。图10-17指出这两棵树如何合并</a:t>
            </a:r>
            <a:endParaRPr lang="en-US" altLang="zh-CN"/>
          </a:p>
          <a:p>
            <a:r>
              <a:rPr lang="en-US" altLang="zh-CN"/>
              <a:t>成根在T4的新树。第五步合并根为e和T</a:t>
            </a:r>
            <a:r>
              <a:rPr lang="en-US" altLang="zh-CN"/>
              <a:t>3的树，因为这两棵树的权最小。</a:t>
            </a:r>
            <a:endParaRPr lang="en-US" altLang="zh-CN"/>
          </a:p>
        </p:txBody>
      </p:sp>
      <p:pic>
        <p:nvPicPr>
          <p:cNvPr id="6" name="图片 5"/>
          <p:cNvPicPr>
            <a:picLocks noChangeAspect="1"/>
          </p:cNvPicPr>
          <p:nvPr/>
        </p:nvPicPr>
        <p:blipFill>
          <a:blip r:embed="rId1"/>
          <a:stretch>
            <a:fillRect/>
          </a:stretch>
        </p:blipFill>
        <p:spPr>
          <a:xfrm>
            <a:off x="3052445" y="2684145"/>
            <a:ext cx="6086475" cy="1885950"/>
          </a:xfrm>
          <a:prstGeom prst="rect">
            <a:avLst/>
          </a:prstGeom>
        </p:spPr>
      </p:pic>
      <p:pic>
        <p:nvPicPr>
          <p:cNvPr id="7" name="图片 6"/>
          <p:cNvPicPr>
            <a:picLocks noChangeAspect="1"/>
          </p:cNvPicPr>
          <p:nvPr/>
        </p:nvPicPr>
        <p:blipFill>
          <a:blip r:embed="rId2"/>
          <a:stretch>
            <a:fillRect/>
          </a:stretch>
        </p:blipFill>
        <p:spPr>
          <a:xfrm>
            <a:off x="4605020" y="5445125"/>
            <a:ext cx="2981325" cy="285750"/>
          </a:xfrm>
          <a:prstGeom prst="rect">
            <a:avLst/>
          </a:prstGeom>
        </p:spPr>
      </p:pic>
    </p:spTree>
  </p:cSld>
  <p:clrMapOvr>
    <a:masterClrMapping/>
  </p:clrMapOvr>
</p:sld>
</file>

<file path=ppt/slides/slide7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a:sym typeface="+mn-ea"/>
              </a:rPr>
              <a:t>哈夫曼算法</a:t>
            </a:r>
            <a:endParaRPr lang="en-US" altLang="zh-CN">
              <a:sym typeface="+mn-ea"/>
            </a:endParaRPr>
          </a:p>
        </p:txBody>
      </p:sp>
      <p:sp>
        <p:nvSpPr>
          <p:cNvPr id="3" name="内容占位符 2"/>
          <p:cNvSpPr/>
          <p:nvPr>
            <p:ph idx="1"/>
          </p:nvPr>
        </p:nvSpPr>
        <p:spPr/>
        <p:txBody>
          <a:bodyPr>
            <a:normAutofit/>
          </a:bodyPr>
          <a:p>
            <a:r>
              <a:rPr lang="en-US" altLang="zh-CN"/>
              <a:t>该步结果如图10-18所示。</a:t>
            </a:r>
            <a:endParaRPr lang="en-US" altLang="zh-CN"/>
          </a:p>
        </p:txBody>
      </p:sp>
      <p:pic>
        <p:nvPicPr>
          <p:cNvPr id="4" name="图片 3"/>
          <p:cNvPicPr>
            <a:picLocks noChangeAspect="1"/>
          </p:cNvPicPr>
          <p:nvPr/>
        </p:nvPicPr>
        <p:blipFill>
          <a:blip r:embed="rId1"/>
          <a:stretch>
            <a:fillRect/>
          </a:stretch>
        </p:blipFill>
        <p:spPr>
          <a:xfrm>
            <a:off x="3033395" y="2539365"/>
            <a:ext cx="6124575" cy="2457450"/>
          </a:xfrm>
          <a:prstGeom prst="rect">
            <a:avLst/>
          </a:prstGeom>
        </p:spPr>
      </p:pic>
      <p:pic>
        <p:nvPicPr>
          <p:cNvPr id="5" name="图片 4"/>
          <p:cNvPicPr>
            <a:picLocks noChangeAspect="1"/>
          </p:cNvPicPr>
          <p:nvPr/>
        </p:nvPicPr>
        <p:blipFill>
          <a:blip r:embed="rId2"/>
          <a:stretch>
            <a:fillRect/>
          </a:stretch>
        </p:blipFill>
        <p:spPr>
          <a:xfrm>
            <a:off x="4565015" y="5679440"/>
            <a:ext cx="3457575" cy="409575"/>
          </a:xfrm>
          <a:prstGeom prst="rect">
            <a:avLst/>
          </a:prstGeom>
        </p:spPr>
      </p:pic>
    </p:spTree>
  </p:cSld>
  <p:clrMapOvr>
    <a:masterClrMapping/>
  </p:clrMapOvr>
</p:sld>
</file>

<file path=ppt/slides/slide7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a:sym typeface="+mn-ea"/>
              </a:rPr>
              <a:t>哈夫曼算法</a:t>
            </a:r>
            <a:endParaRPr lang="en-US" altLang="zh-CN">
              <a:sym typeface="+mn-ea"/>
            </a:endParaRPr>
          </a:p>
        </p:txBody>
      </p:sp>
      <p:sp>
        <p:nvSpPr>
          <p:cNvPr id="3" name="内容占位符 2"/>
          <p:cNvSpPr/>
          <p:nvPr>
            <p:ph idx="1"/>
          </p:nvPr>
        </p:nvSpPr>
        <p:spPr/>
        <p:txBody>
          <a:bodyPr>
            <a:normAutofit/>
          </a:bodyPr>
          <a:p>
            <a:r>
              <a:rPr lang="en-US" altLang="zh-CN"/>
              <a:t>最后，将两个剩下的树合并得到图10-11所示的最优树。图10-19画出这棵最优树，其根在T</a:t>
            </a:r>
            <a:r>
              <a:rPr lang="en-US" altLang="zh-CN"/>
              <a:t>6。</a:t>
            </a:r>
            <a:endParaRPr lang="en-US" altLang="zh-CN"/>
          </a:p>
        </p:txBody>
      </p:sp>
      <p:pic>
        <p:nvPicPr>
          <p:cNvPr id="6" name="图片 5"/>
          <p:cNvPicPr>
            <a:picLocks noChangeAspect="1"/>
          </p:cNvPicPr>
          <p:nvPr/>
        </p:nvPicPr>
        <p:blipFill>
          <a:blip r:embed="rId1"/>
          <a:stretch>
            <a:fillRect/>
          </a:stretch>
        </p:blipFill>
        <p:spPr>
          <a:xfrm>
            <a:off x="2943225" y="2661285"/>
            <a:ext cx="6305550" cy="2790825"/>
          </a:xfrm>
          <a:prstGeom prst="rect">
            <a:avLst/>
          </a:prstGeom>
        </p:spPr>
      </p:pic>
      <p:pic>
        <p:nvPicPr>
          <p:cNvPr id="7" name="图片 6"/>
          <p:cNvPicPr>
            <a:picLocks noChangeAspect="1"/>
          </p:cNvPicPr>
          <p:nvPr/>
        </p:nvPicPr>
        <p:blipFill>
          <a:blip r:embed="rId2"/>
          <a:stretch>
            <a:fillRect/>
          </a:stretch>
        </p:blipFill>
        <p:spPr>
          <a:xfrm>
            <a:off x="4637405" y="5890895"/>
            <a:ext cx="3086100" cy="381000"/>
          </a:xfrm>
          <a:prstGeom prst="rect">
            <a:avLst/>
          </a:prstGeom>
        </p:spPr>
      </p:pic>
    </p:spTree>
  </p:cSld>
  <p:clrMapOvr>
    <a:masterClrMapping/>
  </p:clrMapOvr>
</p:sld>
</file>

<file path=ppt/slides/slide7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a:sym typeface="+mn-ea"/>
              </a:rPr>
              <a:t>哈夫曼算法</a:t>
            </a:r>
            <a:endParaRPr lang="en-US" altLang="zh-CN">
              <a:sym typeface="+mn-ea"/>
            </a:endParaRPr>
          </a:p>
        </p:txBody>
      </p:sp>
      <p:sp>
        <p:nvSpPr>
          <p:cNvPr id="3" name="内容占位符 2"/>
          <p:cNvSpPr/>
          <p:nvPr>
            <p:ph idx="1"/>
          </p:nvPr>
        </p:nvSpPr>
        <p:spPr/>
        <p:txBody>
          <a:bodyPr>
            <a:normAutofit lnSpcReduction="20000"/>
          </a:bodyPr>
          <a:p>
            <a:r>
              <a:rPr lang="en-US" altLang="zh-CN"/>
              <a:t>我们将概述哈夫曼算法产生最优代码的证明思路；详细的细节将留作练习。首先，由反证法不难证明</a:t>
            </a:r>
            <a:r>
              <a:rPr lang="en-US" altLang="zh-CN">
                <a:solidFill>
                  <a:srgbClr val="FF0000"/>
                </a:solidFill>
              </a:rPr>
              <a:t>树</a:t>
            </a:r>
            <a:endParaRPr lang="en-US" altLang="zh-CN">
              <a:solidFill>
                <a:srgbClr val="FF0000"/>
              </a:solidFill>
            </a:endParaRPr>
          </a:p>
          <a:p>
            <a:r>
              <a:rPr lang="en-US" altLang="zh-CN">
                <a:solidFill>
                  <a:srgbClr val="FF0000"/>
                </a:solidFill>
              </a:rPr>
              <a:t>必然是满的</a:t>
            </a:r>
            <a:r>
              <a:rPr lang="en-US" altLang="zh-CN"/>
              <a:t>，因为我们已经看到一棵不满的树是如何改进成满树的。</a:t>
            </a:r>
            <a:endParaRPr lang="en-US" altLang="zh-CN"/>
          </a:p>
          <a:p>
            <a:endParaRPr lang="en-US" altLang="zh-CN"/>
          </a:p>
          <a:p>
            <a:r>
              <a:rPr lang="en-US" altLang="zh-CN"/>
              <a:t>然后我们可以论证，在相同深度上任意两个节点处的字符可以交换而不影响最优性。这说明，总可以找</a:t>
            </a:r>
            <a:endParaRPr lang="en-US" altLang="zh-CN"/>
          </a:p>
          <a:p>
            <a:r>
              <a:rPr lang="en-US" altLang="zh-CN"/>
              <a:t>到一棵最优树，它含有两个最不经常出现的符号作为兄弟；因此第一步没有错，成立。</a:t>
            </a:r>
            <a:endParaRPr lang="en-US" altLang="zh-CN"/>
          </a:p>
          <a:p>
            <a:endParaRPr lang="en-US" altLang="zh-CN"/>
          </a:p>
          <a:p>
            <a:r>
              <a:rPr lang="en-US" altLang="zh-CN"/>
              <a:t>证明可以通过归纳法论证完成。当树被合并时，我们认为新的字符集是在根上的那些字符。于是，在我</a:t>
            </a:r>
            <a:endParaRPr lang="en-US" altLang="zh-CN"/>
          </a:p>
          <a:p>
            <a:r>
              <a:rPr lang="en-US" altLang="zh-CN"/>
              <a:t>们的例子中，经过四次合并以后，我们可以把字符集看成由e与元字符T3和T4组成。这恐怕是证明最微</a:t>
            </a:r>
            <a:endParaRPr lang="en-US" altLang="zh-CN"/>
          </a:p>
          <a:p>
            <a:r>
              <a:rPr lang="en-US" altLang="zh-CN"/>
              <a:t>妙的部分；我们要求读者补足所有的细节。</a:t>
            </a:r>
            <a:endParaRPr lang="en-US" altLang="zh-CN"/>
          </a:p>
        </p:txBody>
      </p:sp>
    </p:spTree>
  </p:cSld>
  <p:clrMapOvr>
    <a:masterClrMapping/>
  </p:clrMapOvr>
</p:sld>
</file>

<file path=ppt/slides/slide7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a:sym typeface="+mn-ea"/>
              </a:rPr>
              <a:t>哈夫曼算法</a:t>
            </a:r>
            <a:endParaRPr lang="en-US" altLang="zh-CN">
              <a:sym typeface="+mn-ea"/>
            </a:endParaRPr>
          </a:p>
        </p:txBody>
      </p:sp>
      <p:sp>
        <p:nvSpPr>
          <p:cNvPr id="3" name="内容占位符 2"/>
          <p:cNvSpPr/>
          <p:nvPr>
            <p:ph idx="1"/>
          </p:nvPr>
        </p:nvSpPr>
        <p:spPr/>
        <p:txBody>
          <a:bodyPr>
            <a:normAutofit lnSpcReduction="20000"/>
          </a:bodyPr>
          <a:p>
            <a:r>
              <a:rPr lang="en-US" altLang="zh-CN"/>
              <a:t>该算法是贪婪算法的原因在于，</a:t>
            </a:r>
            <a:r>
              <a:rPr lang="en-US" altLang="zh-CN">
                <a:solidFill>
                  <a:srgbClr val="FF0000"/>
                </a:solidFill>
              </a:rPr>
              <a:t>在每一阶段我们都进行一次合并而没有进行全局的考虑。我们只是选择</a:t>
            </a:r>
            <a:endParaRPr lang="en-US" altLang="zh-CN">
              <a:solidFill>
                <a:srgbClr val="FF0000"/>
              </a:solidFill>
            </a:endParaRPr>
          </a:p>
          <a:p>
            <a:r>
              <a:rPr lang="en-US" altLang="zh-CN">
                <a:solidFill>
                  <a:srgbClr val="FF0000"/>
                </a:solidFill>
              </a:rPr>
              <a:t>两棵最小的树。</a:t>
            </a:r>
            <a:endParaRPr lang="en-US" altLang="zh-CN">
              <a:solidFill>
                <a:srgbClr val="FF0000"/>
              </a:solidFill>
            </a:endParaRPr>
          </a:p>
          <a:p>
            <a:endParaRPr lang="en-US" altLang="zh-CN"/>
          </a:p>
          <a:p>
            <a:r>
              <a:rPr lang="en-US" altLang="zh-CN"/>
              <a:t>如果我们依权排序将这些树保存在一个优先队列中，那么，由于对元素个数不超过C的优先队列将进行</a:t>
            </a:r>
            <a:endParaRPr lang="en-US" altLang="zh-CN"/>
          </a:p>
          <a:p>
            <a:r>
              <a:rPr lang="en-US" altLang="zh-CN"/>
              <a:t>一次BuildHeap、2C-2次DeleteMin和C-2次Insert，因此运行时间为</a:t>
            </a:r>
            <a:r>
              <a:rPr lang="en-US" altLang="zh-CN" b="1"/>
              <a:t>O</a:t>
            </a:r>
            <a:r>
              <a:rPr lang="en-US" altLang="zh-CN"/>
              <a:t>(ClogC)。使用一个链表简单实现</a:t>
            </a:r>
            <a:endParaRPr lang="en-US" altLang="zh-CN"/>
          </a:p>
          <a:p>
            <a:r>
              <a:rPr lang="en-US" altLang="zh-CN"/>
              <a:t>该队列将给出一个</a:t>
            </a:r>
            <a:r>
              <a:rPr lang="en-US" altLang="zh-CN" b="1"/>
              <a:t>O</a:t>
            </a:r>
            <a:r>
              <a:rPr lang="en-US" altLang="zh-CN"/>
              <a:t>(C²)算法。优先队列实现方法的选择取决于C有多大。在ASCII字符集的典型情况下， </a:t>
            </a:r>
            <a:endParaRPr lang="en-US" altLang="zh-CN"/>
          </a:p>
          <a:p>
            <a:r>
              <a:rPr lang="en-US" altLang="zh-CN"/>
              <a:t>C是足够小的，这使得二次的运行时间是可以接受的。在这样的应用中，实际上几乎所有的运行时间都</a:t>
            </a:r>
            <a:endParaRPr lang="en-US" altLang="zh-CN"/>
          </a:p>
          <a:p>
            <a:r>
              <a:rPr lang="en-US" altLang="zh-CN"/>
              <a:t>将花费在读</a:t>
            </a:r>
            <a:r>
              <a:rPr lang="zh-CN" altLang="en-US"/>
              <a:t>入</a:t>
            </a:r>
            <a:r>
              <a:rPr lang="en-US" altLang="zh-CN"/>
              <a:t>输入文件和写出压缩文件所需要的磁盘I/O上。</a:t>
            </a:r>
            <a:endParaRPr lang="en-US" altLang="zh-CN"/>
          </a:p>
        </p:txBody>
      </p:sp>
    </p:spTree>
  </p:cSld>
  <p:clrMapOvr>
    <a:masterClrMapping/>
  </p:clrMapOvr>
</p:sld>
</file>

<file path=ppt/slides/slide7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a:sym typeface="+mn-ea"/>
              </a:rPr>
              <a:t>哈夫曼算法</a:t>
            </a:r>
            <a:endParaRPr lang="en-US" altLang="zh-CN">
              <a:sym typeface="+mn-ea"/>
            </a:endParaRPr>
          </a:p>
        </p:txBody>
      </p:sp>
      <p:sp>
        <p:nvSpPr>
          <p:cNvPr id="3" name="内容占位符 2"/>
          <p:cNvSpPr/>
          <p:nvPr>
            <p:ph idx="1"/>
          </p:nvPr>
        </p:nvSpPr>
        <p:spPr>
          <a:xfrm>
            <a:off x="838200" y="1690688"/>
            <a:ext cx="10515600" cy="4731477"/>
          </a:xfrm>
        </p:spPr>
        <p:txBody>
          <a:bodyPr>
            <a:normAutofit lnSpcReduction="20000"/>
          </a:bodyPr>
          <a:p>
            <a:r>
              <a:rPr lang="en-US" altLang="zh-CN"/>
              <a:t>有两个细节必须要考虑。首先，在压缩文件的开头必须要传送编码信息，因为否则将不可能译码。做这</a:t>
            </a:r>
            <a:endParaRPr lang="en-US" altLang="zh-CN"/>
          </a:p>
          <a:p>
            <a:r>
              <a:rPr lang="en-US" altLang="zh-CN"/>
              <a:t>件事有几种方法，见练习10.4。对于一些小文件，传送编码信息表的代价将超过压缩带来的任何可能的</a:t>
            </a:r>
            <a:endParaRPr lang="en-US" altLang="zh-CN"/>
          </a:p>
          <a:p>
            <a:r>
              <a:rPr lang="en-US" altLang="zh-CN"/>
              <a:t>节省，最后的结果很可能是文件扩大。当然，这可以检测到且原文件可原样保留。对于大型文件，信息</a:t>
            </a:r>
            <a:endParaRPr lang="en-US" altLang="zh-CN"/>
          </a:p>
          <a:p>
            <a:r>
              <a:rPr lang="en-US" altLang="zh-CN"/>
              <a:t>表的大小是无关紧要的。</a:t>
            </a:r>
            <a:endParaRPr lang="en-US" altLang="zh-CN"/>
          </a:p>
          <a:p>
            <a:endParaRPr lang="en-US" altLang="zh-CN"/>
          </a:p>
          <a:p>
            <a:r>
              <a:rPr lang="en-US" altLang="zh-CN"/>
              <a:t>第二个问题是：该算法是一个两趟扫描算法。第一遍搜集频率数据，第二遍进行编码。显然，对于处理</a:t>
            </a:r>
            <a:endParaRPr lang="en-US" altLang="zh-CN"/>
          </a:p>
          <a:p>
            <a:r>
              <a:rPr lang="en-US" altLang="zh-CN"/>
              <a:t>大型文件的程序来说这个性质不是我们所希望的。某些另外的做法在参考文献中做了介绍。</a:t>
            </a:r>
            <a:endParaRPr lang="en-US" altLang="zh-CN"/>
          </a:p>
        </p:txBody>
      </p:sp>
    </p:spTree>
  </p:cSld>
  <p:clrMapOvr>
    <a:masterClrMapping/>
  </p:clrMapOvr>
</p:sld>
</file>

<file path=ppt/slides/slide7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a:sym typeface="+mn-ea"/>
              </a:rPr>
              <a:t>哈夫曼算法</a:t>
            </a:r>
            <a:endParaRPr lang="en-US" altLang="zh-CN">
              <a:sym typeface="+mn-ea"/>
            </a:endParaRPr>
          </a:p>
        </p:txBody>
      </p:sp>
      <p:sp>
        <p:nvSpPr>
          <p:cNvPr id="3" name="内容占位符 2"/>
          <p:cNvSpPr/>
          <p:nvPr>
            <p:ph idx="1"/>
          </p:nvPr>
        </p:nvSpPr>
        <p:spPr>
          <a:xfrm>
            <a:off x="838200" y="1690688"/>
            <a:ext cx="10515600" cy="4731477"/>
          </a:xfrm>
        </p:spPr>
        <p:txBody>
          <a:bodyPr>
            <a:normAutofit lnSpcReduction="20000"/>
          </a:bodyPr>
          <a:p>
            <a:r>
              <a:rPr lang="en-US" altLang="zh-CN"/>
              <a:t>有两个细节必须要考虑。首先，在压缩文件的开头必须要传送编码信息，因为否则将不可能译码。做这</a:t>
            </a:r>
            <a:endParaRPr lang="en-US" altLang="zh-CN"/>
          </a:p>
          <a:p>
            <a:r>
              <a:rPr lang="en-US" altLang="zh-CN"/>
              <a:t>件事有几种方法，见练习10.4。对于一些小文件，传送编码信息表的代价将超过压缩带来的任何可能的</a:t>
            </a:r>
            <a:endParaRPr lang="en-US" altLang="zh-CN"/>
          </a:p>
          <a:p>
            <a:r>
              <a:rPr lang="en-US" altLang="zh-CN"/>
              <a:t>节省，最后的结果很可能是文件扩大。当然，这可以检测到且原文件可原样保留。对于大型文件，信息</a:t>
            </a:r>
            <a:endParaRPr lang="en-US" altLang="zh-CN"/>
          </a:p>
          <a:p>
            <a:r>
              <a:rPr lang="en-US" altLang="zh-CN"/>
              <a:t>表的大小是无关紧要的。</a:t>
            </a:r>
            <a:endParaRPr lang="en-US" altLang="zh-CN"/>
          </a:p>
          <a:p>
            <a:endParaRPr lang="en-US" altLang="zh-CN"/>
          </a:p>
          <a:p>
            <a:r>
              <a:rPr lang="en-US" altLang="zh-CN"/>
              <a:t>第二个问题是：该算法是一个两趟扫描算法。第一遍搜集频率数据，第二遍进行编码。显然，对于处理</a:t>
            </a:r>
            <a:endParaRPr lang="en-US" altLang="zh-CN"/>
          </a:p>
          <a:p>
            <a:r>
              <a:rPr lang="en-US" altLang="zh-CN"/>
              <a:t>大型文件的程序来说这个性质不是我们所希望的。某些另外的做法在参考文献中做了介绍。</a:t>
            </a:r>
            <a:endParaRPr lang="en-US" altLang="zh-CN"/>
          </a:p>
        </p:txBody>
      </p:sp>
    </p:spTree>
  </p:cSld>
  <p:clrMapOvr>
    <a:masterClrMapping/>
  </p:clrMapOvr>
</p:sld>
</file>

<file path=ppt/slides/slide7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a:sym typeface="+mn-ea"/>
              </a:rPr>
              <a:t>10.2 分治算法</a:t>
            </a:r>
            <a:endParaRPr lang="en-US" altLang="zh-CN">
              <a:sym typeface="+mn-ea"/>
            </a:endParaRPr>
          </a:p>
        </p:txBody>
      </p:sp>
      <p:sp>
        <p:nvSpPr>
          <p:cNvPr id="3" name="内容占位符 2"/>
          <p:cNvSpPr/>
          <p:nvPr>
            <p:ph idx="1"/>
          </p:nvPr>
        </p:nvSpPr>
        <p:spPr>
          <a:xfrm>
            <a:off x="838200" y="1690688"/>
            <a:ext cx="10515600" cy="4731477"/>
          </a:xfrm>
        </p:spPr>
        <p:txBody>
          <a:bodyPr>
            <a:normAutofit/>
          </a:bodyPr>
          <a:p>
            <a:r>
              <a:rPr lang="en-US" altLang="zh-CN"/>
              <a:t>用于设计算法的另一种常用技巧为</a:t>
            </a:r>
            <a:r>
              <a:rPr lang="en-US" altLang="zh-CN">
                <a:solidFill>
                  <a:srgbClr val="FF0000"/>
                </a:solidFill>
              </a:rPr>
              <a:t>分治(divide and conquer)算法</a:t>
            </a:r>
            <a:r>
              <a:rPr lang="en-US" altLang="zh-CN"/>
              <a:t>。分治算法由两部分组成：</a:t>
            </a:r>
            <a:endParaRPr lang="en-US" altLang="zh-CN"/>
          </a:p>
          <a:p>
            <a:r>
              <a:rPr lang="en-US" altLang="zh-CN">
                <a:solidFill>
                  <a:srgbClr val="FF0000"/>
                </a:solidFill>
              </a:rPr>
              <a:t>分(divide)</a:t>
            </a:r>
            <a:r>
              <a:rPr lang="en-US" altLang="zh-CN"/>
              <a:t>：递归解决较小的问题(当然，基本情况除外)。</a:t>
            </a:r>
            <a:endParaRPr lang="en-US" altLang="zh-CN"/>
          </a:p>
          <a:p>
            <a:r>
              <a:rPr lang="en-US" altLang="zh-CN">
                <a:solidFill>
                  <a:srgbClr val="FF0000"/>
                </a:solidFill>
              </a:rPr>
              <a:t>治(conquer)</a:t>
            </a:r>
            <a:r>
              <a:rPr lang="en-US" altLang="zh-CN"/>
              <a:t>：然后，从子问题的解构建原问题的解</a:t>
            </a:r>
            <a:r>
              <a:rPr lang="zh-CN" altLang="en-US"/>
              <a:t>。</a:t>
            </a:r>
            <a:endParaRPr lang="zh-CN" altLang="en-US"/>
          </a:p>
          <a:p>
            <a:endParaRPr lang="zh-CN" altLang="en-US"/>
          </a:p>
          <a:p>
            <a:r>
              <a:rPr lang="zh-CN" altLang="en-US">
                <a:solidFill>
                  <a:srgbClr val="FF0000"/>
                </a:solidFill>
              </a:rPr>
              <a:t>传统上，在正文中至少含有两个递归调用的例程叫做分治算法，而正文中只含一个递归调用的例程不是</a:t>
            </a:r>
            <a:endParaRPr lang="zh-CN" altLang="en-US">
              <a:solidFill>
                <a:srgbClr val="FF0000"/>
              </a:solidFill>
            </a:endParaRPr>
          </a:p>
          <a:p>
            <a:r>
              <a:rPr lang="zh-CN" altLang="en-US">
                <a:solidFill>
                  <a:srgbClr val="FF0000"/>
                </a:solidFill>
              </a:rPr>
              <a:t>分治算法。</a:t>
            </a:r>
            <a:r>
              <a:rPr lang="zh-CN" altLang="en-US"/>
              <a:t>我们一般坚持</a:t>
            </a:r>
            <a:r>
              <a:rPr lang="zh-CN" altLang="en-US">
                <a:solidFill>
                  <a:srgbClr val="FF0000"/>
                </a:solidFill>
              </a:rPr>
              <a:t>子问题是不相交的</a:t>
            </a:r>
            <a:r>
              <a:rPr lang="zh-CN" altLang="en-US"/>
              <a:t>(即基本上不重叠)。让我们回顾本书涉及到的某些递归算法。</a:t>
            </a:r>
            <a:endParaRPr lang="zh-CN" altLang="en-US"/>
          </a:p>
          <a:p>
            <a:endParaRPr lang="zh-CN" altLang="en-US"/>
          </a:p>
          <a:p>
            <a:r>
              <a:rPr lang="zh-CN" altLang="en-US"/>
              <a:t>我们已经看到几个分治算法。在2.4.3节我们见过</a:t>
            </a:r>
            <a:r>
              <a:rPr lang="zh-CN" altLang="en-US">
                <a:solidFill>
                  <a:srgbClr val="FF0000"/>
                </a:solidFill>
              </a:rPr>
              <a:t>最大子序列和</a:t>
            </a:r>
            <a:r>
              <a:rPr lang="zh-CN" altLang="en-US"/>
              <a:t>问题的一个</a:t>
            </a:r>
            <a:r>
              <a:rPr lang="zh-CN" altLang="en-US" b="1"/>
              <a:t>O</a:t>
            </a:r>
            <a:r>
              <a:rPr lang="zh-CN" altLang="en-US"/>
              <a:t>(NlogN)解。在第4章，我们</a:t>
            </a:r>
            <a:endParaRPr lang="zh-CN" altLang="en-US"/>
          </a:p>
          <a:p>
            <a:r>
              <a:rPr lang="zh-CN" altLang="en-US"/>
              <a:t>看到过一些线性时间的</a:t>
            </a:r>
            <a:r>
              <a:rPr lang="zh-CN" altLang="en-US">
                <a:solidFill>
                  <a:srgbClr val="FF0000"/>
                </a:solidFill>
              </a:rPr>
              <a:t>树遍历</a:t>
            </a:r>
            <a:r>
              <a:rPr lang="zh-CN" altLang="en-US"/>
              <a:t>方法。在第7章，我们见过分治算法的经典例子，即</a:t>
            </a:r>
            <a:r>
              <a:rPr lang="zh-CN" altLang="en-US">
                <a:solidFill>
                  <a:srgbClr val="FF0000"/>
                </a:solidFill>
              </a:rPr>
              <a:t>归并排序和快速排序</a:t>
            </a:r>
            <a:r>
              <a:rPr lang="zh-CN" altLang="en-US"/>
              <a:t>，</a:t>
            </a:r>
            <a:endParaRPr lang="zh-CN" altLang="en-US"/>
          </a:p>
          <a:p>
            <a:r>
              <a:rPr lang="zh-CN" altLang="en-US"/>
              <a:t>它们在最坏情形以及平均情形分别有</a:t>
            </a:r>
            <a:r>
              <a:rPr lang="zh-CN" altLang="en-US" b="1"/>
              <a:t>O</a:t>
            </a:r>
            <a:r>
              <a:rPr lang="zh-CN" altLang="en-US"/>
              <a:t>(NlogN)的时间界。</a:t>
            </a:r>
            <a:endParaRPr lang="zh-CN" altLang="en-US"/>
          </a:p>
        </p:txBody>
      </p:sp>
    </p:spTree>
  </p:cSld>
  <p:clrMapOvr>
    <a:masterClrMapping/>
  </p:clrMapOvr>
</p:sld>
</file>

<file path=ppt/slides/slide7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a:sym typeface="+mn-ea"/>
              </a:rPr>
              <a:t>10.2 分治算法</a:t>
            </a:r>
            <a:endParaRPr lang="en-US" altLang="zh-CN">
              <a:sym typeface="+mn-ea"/>
            </a:endParaRPr>
          </a:p>
        </p:txBody>
      </p:sp>
      <p:sp>
        <p:nvSpPr>
          <p:cNvPr id="3" name="内容占位符 2"/>
          <p:cNvSpPr/>
          <p:nvPr>
            <p:ph idx="1"/>
          </p:nvPr>
        </p:nvSpPr>
        <p:spPr>
          <a:xfrm>
            <a:off x="838200" y="1690688"/>
            <a:ext cx="10515600" cy="4731477"/>
          </a:xfrm>
        </p:spPr>
        <p:txBody>
          <a:bodyPr>
            <a:normAutofit lnSpcReduction="20000"/>
          </a:bodyPr>
          <a:p>
            <a:r>
              <a:rPr lang="en-US" altLang="zh-CN"/>
              <a:t>我们还看到过递归算法的若干例子，在分类上它们很可能不算作分治算法，而只是化简到一个更简单的</a:t>
            </a:r>
            <a:endParaRPr lang="en-US" altLang="zh-CN"/>
          </a:p>
          <a:p>
            <a:r>
              <a:rPr lang="en-US" altLang="zh-CN"/>
              <a:t>情况。在1.3节，我们看到一个简单的显示一个数的例程。在第2章，我们使用递归执行有效的取幂运算。</a:t>
            </a:r>
            <a:endParaRPr lang="en-US" altLang="zh-CN"/>
          </a:p>
          <a:p>
            <a:r>
              <a:rPr lang="en-US" altLang="zh-CN"/>
              <a:t>在第4章，我们考察了二叉查找树一些简单的搜索例程。在6.6节，我们见过用于合并左式堆的简单的递</a:t>
            </a:r>
            <a:endParaRPr lang="en-US" altLang="zh-CN"/>
          </a:p>
          <a:p>
            <a:r>
              <a:rPr lang="en-US" altLang="zh-CN"/>
              <a:t>归。在7.7节给出了一个花费线性平均时间解决选择问题的算法。第8章递归地写出了不相交集的Find操</a:t>
            </a:r>
            <a:endParaRPr lang="en-US" altLang="zh-CN"/>
          </a:p>
          <a:p>
            <a:r>
              <a:rPr lang="en-US" altLang="zh-CN"/>
              <a:t>作。第9章指出以Dijkstra算法重新找出最短路径的一些例程以及对图进行深度优先搜索的其他过程。</a:t>
            </a:r>
            <a:endParaRPr lang="en-US" altLang="zh-CN"/>
          </a:p>
          <a:p>
            <a:r>
              <a:rPr lang="en-US" altLang="zh-CN"/>
              <a:t>这些算法实际上都不是分治算法，因为只进行了一次递归调用。</a:t>
            </a:r>
            <a:endParaRPr lang="en-US" altLang="zh-CN"/>
          </a:p>
          <a:p>
            <a:endParaRPr lang="en-US" altLang="zh-CN"/>
          </a:p>
          <a:p>
            <a:endParaRPr lang="en-US" altLang="zh-CN"/>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lnSpcReduction="10000"/>
          </a:bodyPr>
          <a:lstStyle/>
          <a:p>
            <a:r>
              <a:rPr dirty="0"/>
              <a:t>我们可以通过</a:t>
            </a:r>
            <a:r>
              <a:rPr dirty="0">
                <a:solidFill>
                  <a:srgbClr val="FF0000"/>
                </a:solidFill>
              </a:rPr>
              <a:t>撤除一个for循环</a:t>
            </a:r>
            <a:r>
              <a:rPr dirty="0"/>
              <a:t>来避免立方运行时间。不过这不总是可能的，在这种情况下算法中出现</a:t>
            </a:r>
            <a:endParaRPr dirty="0"/>
          </a:p>
          <a:p>
            <a:r>
              <a:rPr dirty="0"/>
              <a:t>大量不必要的计算。纠正这种低效率的改进算法可以通过观察</a:t>
            </a:r>
            <a:r>
              <a:rPr lang="en-US" dirty="0"/>
              <a:t>			    而看出，因此算</a:t>
            </a:r>
            <a:endParaRPr lang="en-US" dirty="0"/>
          </a:p>
          <a:p>
            <a:r>
              <a:rPr lang="en-US" dirty="0"/>
              <a:t>法1中第5行和第6行上的计算过分地耗时了。图2-6指出一种</a:t>
            </a:r>
            <a:r>
              <a:rPr lang="en-US" dirty="0">
                <a:solidFill>
                  <a:srgbClr val="FF0000"/>
                </a:solidFill>
              </a:rPr>
              <a:t>改进的算法</a:t>
            </a:r>
            <a:r>
              <a:rPr lang="en-US" dirty="0"/>
              <a:t>。算法2显然是</a:t>
            </a:r>
            <a:r>
              <a:rPr lang="en-US" b="1" dirty="0">
                <a:solidFill>
                  <a:srgbClr val="FF0000"/>
                </a:solidFill>
              </a:rPr>
              <a:t>O</a:t>
            </a:r>
            <a:r>
              <a:rPr lang="en-US" dirty="0">
                <a:solidFill>
                  <a:srgbClr val="FF0000"/>
                </a:solidFill>
              </a:rPr>
              <a:t>(N²)</a:t>
            </a:r>
            <a:r>
              <a:rPr lang="en-US" dirty="0"/>
              <a:t>；对它的分</a:t>
            </a:r>
            <a:endParaRPr lang="en-US" dirty="0"/>
          </a:p>
          <a:p>
            <a:r>
              <a:rPr lang="en-US" dirty="0"/>
              <a:t>析甚至比前面的分析还简单。		</a:t>
            </a:r>
            <a:endParaRPr lang="en-US" dirty="0"/>
          </a:p>
        </p:txBody>
      </p:sp>
      <p:sp>
        <p:nvSpPr>
          <p:cNvPr id="2" name="标题 1"/>
          <p:cNvSpPr>
            <a:spLocks noGrp="1"/>
          </p:cNvSpPr>
          <p:nvPr>
            <p:ph type="title"/>
          </p:nvPr>
        </p:nvSpPr>
        <p:spPr/>
        <p:txBody>
          <a:bodyPr/>
          <a:lstStyle/>
          <a:p>
            <a:r>
              <a:rPr dirty="0"/>
              <a:t>2.</a:t>
            </a:r>
            <a:r>
              <a:rPr lang="en-US" dirty="0"/>
              <a:t>4.3 </a:t>
            </a:r>
            <a:r>
              <a:rPr lang="zh-CN" altLang="en-US" dirty="0"/>
              <a:t>最大子序列和问题的解</a:t>
            </a:r>
            <a:endParaRPr lang="zh-CN" altLang="en-US" dirty="0"/>
          </a:p>
        </p:txBody>
      </p:sp>
      <p:graphicFrame>
        <p:nvGraphicFramePr>
          <p:cNvPr id="5" name="对象 4">
            <a:hlinkClick r:id="" action="ppaction://ole?verb="/>
          </p:cNvPr>
          <p:cNvGraphicFramePr>
            <a:graphicFrameLocks noChangeAspect="1"/>
          </p:cNvGraphicFramePr>
          <p:nvPr/>
        </p:nvGraphicFramePr>
        <p:xfrm>
          <a:off x="7170420" y="1946910"/>
          <a:ext cx="2423160" cy="468630"/>
        </p:xfrm>
        <a:graphic>
          <a:graphicData uri="http://schemas.openxmlformats.org/presentationml/2006/ole">
            <mc:AlternateContent xmlns:mc="http://schemas.openxmlformats.org/markup-compatibility/2006">
              <mc:Choice xmlns:v="urn:schemas-microsoft-com:vml" Requires="v">
                <p:oleObj spid="_x0000_s6145" name="" r:id="rId1" imgW="1511300" imgH="292100" progId="Equation.KSEE3">
                  <p:embed/>
                </p:oleObj>
              </mc:Choice>
              <mc:Fallback>
                <p:oleObj name="" r:id="rId1" imgW="1511300" imgH="292100" progId="Equation.KSEE3">
                  <p:embed/>
                  <p:pic>
                    <p:nvPicPr>
                      <p:cNvPr id="0" name="图片 6144"/>
                      <p:cNvPicPr/>
                      <p:nvPr/>
                    </p:nvPicPr>
                    <p:blipFill>
                      <a:blip r:embed="rId2"/>
                      <a:stretch>
                        <a:fillRect/>
                      </a:stretch>
                    </p:blipFill>
                    <p:spPr>
                      <a:xfrm>
                        <a:off x="7170420" y="1946910"/>
                        <a:ext cx="2423160" cy="468630"/>
                      </a:xfrm>
                      <a:prstGeom prst="rect">
                        <a:avLst/>
                      </a:prstGeom>
                    </p:spPr>
                  </p:pic>
                </p:oleObj>
              </mc:Fallback>
            </mc:AlternateContent>
          </a:graphicData>
        </a:graphic>
      </p:graphicFrame>
    </p:spTree>
  </p:cSld>
  <p:clrMapOvr>
    <a:masterClrMapping/>
  </p:clrMapOvr>
</p:sld>
</file>

<file path=ppt/slides/slide7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a:sym typeface="+mn-ea"/>
              </a:rPr>
              <a:t>10.2 分治算法</a:t>
            </a:r>
            <a:endParaRPr lang="en-US" altLang="zh-CN">
              <a:sym typeface="+mn-ea"/>
            </a:endParaRPr>
          </a:p>
        </p:txBody>
      </p:sp>
      <p:sp>
        <p:nvSpPr>
          <p:cNvPr id="3" name="内容占位符 2"/>
          <p:cNvSpPr/>
          <p:nvPr>
            <p:ph idx="1"/>
          </p:nvPr>
        </p:nvSpPr>
        <p:spPr>
          <a:xfrm>
            <a:off x="838200" y="1690688"/>
            <a:ext cx="10515600" cy="4731477"/>
          </a:xfrm>
        </p:spPr>
        <p:txBody>
          <a:bodyPr>
            <a:normAutofit/>
          </a:bodyPr>
          <a:p>
            <a:r>
              <a:rPr lang="en-US" altLang="zh-CN"/>
              <a:t>我们在2.4节还看到计算斐波那契数的很不好的递归例程。我们可以称其为分治算法，但它的效率太差</a:t>
            </a:r>
            <a:endParaRPr lang="en-US" altLang="zh-CN"/>
          </a:p>
          <a:p>
            <a:r>
              <a:rPr lang="en-US" altLang="zh-CN"/>
              <a:t>了，因为问题实际上根本没有被分割。</a:t>
            </a:r>
            <a:endParaRPr lang="en-US" altLang="zh-CN"/>
          </a:p>
          <a:p>
            <a:endParaRPr lang="en-US" altLang="zh-CN"/>
          </a:p>
          <a:p>
            <a:r>
              <a:rPr lang="en-US" altLang="zh-CN"/>
              <a:t>在这一节，我们将看到分治算法</a:t>
            </a:r>
            <a:r>
              <a:rPr lang="en-US" altLang="zh-CN">
                <a:solidFill>
                  <a:srgbClr val="FF0000"/>
                </a:solidFill>
              </a:rPr>
              <a:t>更多的范例</a:t>
            </a:r>
            <a:r>
              <a:rPr lang="en-US" altLang="zh-CN"/>
              <a:t>。我们的第一个应用是计算几何中的问题。</a:t>
            </a:r>
            <a:r>
              <a:rPr lang="en-US" altLang="zh-CN">
                <a:solidFill>
                  <a:srgbClr val="FF0000"/>
                </a:solidFill>
              </a:rPr>
              <a:t>给定平面上的N</a:t>
            </a:r>
            <a:endParaRPr lang="en-US" altLang="zh-CN">
              <a:solidFill>
                <a:srgbClr val="FF0000"/>
              </a:solidFill>
            </a:endParaRPr>
          </a:p>
          <a:p>
            <a:r>
              <a:rPr lang="en-US" altLang="zh-CN">
                <a:solidFill>
                  <a:srgbClr val="FF0000"/>
                </a:solidFill>
              </a:rPr>
              <a:t>个点，我们将证明最近的一对点可以在</a:t>
            </a:r>
            <a:r>
              <a:rPr lang="en-US" altLang="zh-CN" b="1">
                <a:solidFill>
                  <a:srgbClr val="FF0000"/>
                </a:solidFill>
              </a:rPr>
              <a:t>O</a:t>
            </a:r>
            <a:r>
              <a:rPr lang="en-US" altLang="zh-CN">
                <a:solidFill>
                  <a:srgbClr val="FF0000"/>
                </a:solidFill>
              </a:rPr>
              <a:t>(NlogN)时间找到</a:t>
            </a:r>
            <a:r>
              <a:rPr lang="en-US" altLang="zh-CN"/>
              <a:t>。本章后面的一些练习描述了计算几何中另外</a:t>
            </a:r>
            <a:endParaRPr lang="en-US" altLang="zh-CN"/>
          </a:p>
          <a:p>
            <a:r>
              <a:rPr lang="en-US" altLang="zh-CN"/>
              <a:t>一些问题，它们可以由分治算法求解。本节其余部分证明理论上一些极其有趣的结果。我们提供一个算</a:t>
            </a:r>
            <a:endParaRPr lang="en-US" altLang="zh-CN"/>
          </a:p>
          <a:p>
            <a:r>
              <a:rPr lang="en-US" altLang="zh-CN"/>
              <a:t>法以</a:t>
            </a:r>
            <a:r>
              <a:rPr lang="en-US" altLang="zh-CN" b="1"/>
              <a:t>O</a:t>
            </a:r>
            <a:r>
              <a:rPr lang="en-US" altLang="zh-CN"/>
              <a:t>(N)最坏情形时间解决选择问题。我们还要证明可以用o(N²)操作将2个N-比特位的数相乘并以o(N³)</a:t>
            </a:r>
            <a:endParaRPr lang="en-US" altLang="zh-CN"/>
          </a:p>
          <a:p>
            <a:r>
              <a:rPr lang="en-US" altLang="zh-CN"/>
              <a:t>操作将两个矩阵相乘。不幸的是，虽然这些算法最坏情形时间界比传统算法更好，但如果输入并不特别</a:t>
            </a:r>
            <a:endParaRPr lang="en-US" altLang="zh-CN"/>
          </a:p>
          <a:p>
            <a:r>
              <a:rPr lang="en-US" altLang="zh-CN"/>
              <a:t>巨大，则它们都并不实用。</a:t>
            </a:r>
            <a:endParaRPr lang="en-US" altLang="zh-CN"/>
          </a:p>
        </p:txBody>
      </p:sp>
    </p:spTree>
  </p:cSld>
  <p:clrMapOvr>
    <a:masterClrMapping/>
  </p:clrMapOvr>
</p:sld>
</file>

<file path=ppt/slides/slide7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a:sym typeface="+mn-ea"/>
              </a:rPr>
              <a:t>10.2.1 分治算法的运行时间</a:t>
            </a:r>
            <a:endParaRPr lang="en-US" altLang="zh-CN">
              <a:sym typeface="+mn-ea"/>
            </a:endParaRPr>
          </a:p>
        </p:txBody>
      </p:sp>
      <p:sp>
        <p:nvSpPr>
          <p:cNvPr id="3" name="内容占位符 2"/>
          <p:cNvSpPr/>
          <p:nvPr>
            <p:ph idx="1"/>
          </p:nvPr>
        </p:nvSpPr>
        <p:spPr>
          <a:xfrm>
            <a:off x="838200" y="1690688"/>
            <a:ext cx="10515600" cy="4731477"/>
          </a:xfrm>
        </p:spPr>
        <p:txBody>
          <a:bodyPr>
            <a:normAutofit/>
          </a:bodyPr>
          <a:p>
            <a:r>
              <a:rPr lang="en-US" altLang="zh-CN"/>
              <a:t>我们将要看到的</a:t>
            </a:r>
            <a:r>
              <a:rPr lang="en-US" altLang="zh-CN">
                <a:solidFill>
                  <a:srgbClr val="FF0000"/>
                </a:solidFill>
              </a:rPr>
              <a:t>所有有效的分治算法都是把问题分成一些子问题，每个子问题都是原问题的一部分，然</a:t>
            </a:r>
            <a:endParaRPr lang="en-US" altLang="zh-CN">
              <a:solidFill>
                <a:srgbClr val="FF0000"/>
              </a:solidFill>
            </a:endParaRPr>
          </a:p>
          <a:p>
            <a:r>
              <a:rPr lang="en-US" altLang="zh-CN">
                <a:solidFill>
                  <a:srgbClr val="FF0000"/>
                </a:solidFill>
              </a:rPr>
              <a:t>后进行某些附加的工作以算出最后的答案</a:t>
            </a:r>
            <a:r>
              <a:rPr lang="en-US" altLang="zh-CN"/>
              <a:t>。作为一个例子，我们已经看到归并排序对两个问题进行运算，</a:t>
            </a:r>
            <a:endParaRPr lang="en-US" altLang="zh-CN"/>
          </a:p>
          <a:p>
            <a:r>
              <a:rPr lang="en-US" altLang="zh-CN"/>
              <a:t>每个问题均为原问题大小的一半，然后使用</a:t>
            </a:r>
            <a:r>
              <a:rPr lang="en-US" altLang="zh-CN" b="1"/>
              <a:t>O</a:t>
            </a:r>
            <a:r>
              <a:rPr lang="en-US" altLang="zh-CN"/>
              <a:t>(N)附加工作。由此得到运行时间方程(带有适当的初始条</a:t>
            </a:r>
            <a:endParaRPr lang="en-US" altLang="zh-CN"/>
          </a:p>
          <a:p>
            <a:r>
              <a:rPr lang="en-US" altLang="zh-CN"/>
              <a:t>件)</a:t>
            </a:r>
            <a:endParaRPr lang="en-US" altLang="zh-CN"/>
          </a:p>
          <a:p>
            <a:r>
              <a:rPr lang="en-US" altLang="zh-CN"/>
              <a:t>				T(N) = 2T(N/2) + O(N)</a:t>
            </a:r>
            <a:endParaRPr lang="en-US" altLang="zh-CN"/>
          </a:p>
          <a:p>
            <a:endParaRPr lang="en-US" altLang="zh-CN"/>
          </a:p>
          <a:p>
            <a:r>
              <a:rPr lang="en-US" altLang="zh-CN"/>
              <a:t>我们在第7章看到，该方程的解法为O(NlogN)。下面的定理可以用来确定大部分分治算法的运行时间。</a:t>
            </a:r>
            <a:endParaRPr lang="en-US" altLang="zh-CN"/>
          </a:p>
        </p:txBody>
      </p:sp>
    </p:spTree>
  </p:cSld>
  <p:clrMapOvr>
    <a:masterClrMapping/>
  </p:clrMapOvr>
</p:sld>
</file>

<file path=ppt/slides/slide7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a:sym typeface="+mn-ea"/>
              </a:rPr>
              <a:t>10.2.2 最近点问题</a:t>
            </a:r>
            <a:endParaRPr lang="en-US" altLang="zh-CN">
              <a:sym typeface="+mn-ea"/>
            </a:endParaRPr>
          </a:p>
        </p:txBody>
      </p:sp>
      <p:sp>
        <p:nvSpPr>
          <p:cNvPr id="3" name="内容占位符 2"/>
          <p:cNvSpPr/>
          <p:nvPr>
            <p:ph idx="1"/>
          </p:nvPr>
        </p:nvSpPr>
        <p:spPr>
          <a:xfrm>
            <a:off x="838200" y="1690688"/>
            <a:ext cx="10515600" cy="4731477"/>
          </a:xfrm>
        </p:spPr>
        <p:txBody>
          <a:bodyPr>
            <a:normAutofit/>
          </a:bodyPr>
          <a:p>
            <a:r>
              <a:rPr lang="en-US" altLang="zh-CN"/>
              <a:t>我们第一个问题的输入是</a:t>
            </a:r>
            <a:r>
              <a:rPr lang="en-US" altLang="zh-CN">
                <a:solidFill>
                  <a:srgbClr val="FF0000"/>
                </a:solidFill>
              </a:rPr>
              <a:t>平面上的点列P</a:t>
            </a:r>
            <a:r>
              <a:rPr lang="en-US" altLang="zh-CN"/>
              <a:t>。如果p</a:t>
            </a:r>
            <a:r>
              <a:rPr lang="en-US" altLang="zh-CN" baseline="-25000"/>
              <a:t>1</a:t>
            </a:r>
            <a:r>
              <a:rPr lang="en-US" altLang="zh-CN"/>
              <a:t>=(x</a:t>
            </a:r>
            <a:r>
              <a:rPr lang="en-US" altLang="zh-CN" baseline="-25000"/>
              <a:t>1</a:t>
            </a:r>
            <a:r>
              <a:rPr lang="en-US" altLang="zh-CN"/>
              <a:t>，y</a:t>
            </a:r>
            <a:r>
              <a:rPr lang="en-US" altLang="zh-CN" baseline="-25000"/>
              <a:t>1</a:t>
            </a:r>
            <a:r>
              <a:rPr lang="en-US" altLang="zh-CN"/>
              <a:t>)和p</a:t>
            </a:r>
            <a:r>
              <a:rPr lang="en-US" altLang="zh-CN" baseline="-25000"/>
              <a:t>2</a:t>
            </a:r>
            <a:r>
              <a:rPr lang="en-US" altLang="zh-CN"/>
              <a:t>=(x</a:t>
            </a:r>
            <a:r>
              <a:rPr lang="en-US" altLang="zh-CN" baseline="-25000"/>
              <a:t>2</a:t>
            </a:r>
            <a:r>
              <a:rPr lang="en-US" altLang="zh-CN"/>
              <a:t>，y</a:t>
            </a:r>
            <a:r>
              <a:rPr lang="en-US" altLang="zh-CN" baseline="-25000"/>
              <a:t>2</a:t>
            </a:r>
            <a:r>
              <a:rPr lang="en-US" altLang="zh-CN"/>
              <a:t>)，那么p</a:t>
            </a:r>
            <a:r>
              <a:rPr lang="en-US" altLang="zh-CN" baseline="-25000"/>
              <a:t>1</a:t>
            </a:r>
            <a:r>
              <a:rPr lang="en-US" altLang="zh-CN"/>
              <a:t>和p</a:t>
            </a:r>
            <a:r>
              <a:rPr lang="en-US" altLang="zh-CN" baseline="-25000"/>
              <a:t>2</a:t>
            </a:r>
            <a:r>
              <a:rPr lang="en-US" altLang="zh-CN"/>
              <a:t>间的</a:t>
            </a:r>
            <a:r>
              <a:rPr lang="en-US" altLang="zh-CN">
                <a:solidFill>
                  <a:srgbClr val="FF0000"/>
                </a:solidFill>
              </a:rPr>
              <a:t>欧几里德</a:t>
            </a:r>
            <a:r>
              <a:rPr lang="en-US" altLang="zh-CN"/>
              <a:t>距离</a:t>
            </a:r>
            <a:endParaRPr lang="en-US" altLang="zh-CN"/>
          </a:p>
          <a:p>
            <a:r>
              <a:rPr lang="en-US" altLang="zh-CN"/>
              <a:t>为[(x</a:t>
            </a:r>
            <a:r>
              <a:rPr lang="en-US" altLang="zh-CN" baseline="-25000"/>
              <a:t>1</a:t>
            </a:r>
            <a:r>
              <a:rPr lang="en-US" altLang="zh-CN"/>
              <a:t>-x</a:t>
            </a:r>
            <a:r>
              <a:rPr lang="en-US" altLang="zh-CN" baseline="-25000"/>
              <a:t>2</a:t>
            </a:r>
            <a:r>
              <a:rPr lang="en-US" altLang="zh-CN"/>
              <a:t>)²+(y</a:t>
            </a:r>
            <a:r>
              <a:rPr lang="en-US" altLang="zh-CN" baseline="-25000"/>
              <a:t>1</a:t>
            </a:r>
            <a:r>
              <a:rPr lang="en-US" altLang="zh-CN"/>
              <a:t>―y</a:t>
            </a:r>
            <a:r>
              <a:rPr lang="en-US" altLang="zh-CN" baseline="-25000"/>
              <a:t>2</a:t>
            </a:r>
            <a:r>
              <a:rPr lang="en-US" altLang="zh-CN"/>
              <a:t>)²]</a:t>
            </a:r>
            <a:r>
              <a:rPr lang="en-US" altLang="zh-CN" baseline="30000"/>
              <a:t>1/2</a:t>
            </a:r>
            <a:r>
              <a:rPr lang="en-US" altLang="zh-CN"/>
              <a:t>。我们需要</a:t>
            </a:r>
            <a:r>
              <a:rPr lang="en-US" altLang="zh-CN">
                <a:solidFill>
                  <a:srgbClr val="FF0000"/>
                </a:solidFill>
              </a:rPr>
              <a:t>找出一对最近的点</a:t>
            </a:r>
            <a:r>
              <a:rPr lang="en-US" altLang="zh-CN"/>
              <a:t>。有可能两个点位于相同的位置；在这种情形</a:t>
            </a:r>
            <a:endParaRPr lang="en-US" altLang="zh-CN"/>
          </a:p>
          <a:p>
            <a:r>
              <a:rPr lang="en-US" altLang="zh-CN"/>
              <a:t>下这两个点就是最近的，它们的距离为零。</a:t>
            </a:r>
            <a:endParaRPr lang="en-US" altLang="zh-CN"/>
          </a:p>
          <a:p>
            <a:endParaRPr lang="en-US" altLang="zh-CN"/>
          </a:p>
          <a:p>
            <a:r>
              <a:rPr lang="en-US" altLang="zh-CN"/>
              <a:t>如果存在N个点，那么就存在N(N-1)/2对点间的距离。我们可以检查所有这些距离，得到一个很短的程</a:t>
            </a:r>
            <a:endParaRPr lang="en-US" altLang="zh-CN"/>
          </a:p>
          <a:p>
            <a:r>
              <a:rPr lang="en-US" altLang="zh-CN"/>
              <a:t>序，不过这是一个花费</a:t>
            </a:r>
            <a:r>
              <a:rPr lang="en-US" altLang="zh-CN" b="1"/>
              <a:t>O</a:t>
            </a:r>
            <a:r>
              <a:rPr lang="en-US" altLang="zh-CN"/>
              <a:t>(N²)的算法。由于这种方法是一种详尽的搜索，因此我们应该期望做得更好一</a:t>
            </a:r>
            <a:endParaRPr lang="en-US" altLang="zh-CN"/>
          </a:p>
          <a:p>
            <a:r>
              <a:rPr lang="en-US" altLang="zh-CN"/>
              <a:t>些。</a:t>
            </a:r>
            <a:endParaRPr lang="en-US" altLang="zh-CN"/>
          </a:p>
          <a:p>
            <a:endParaRPr lang="en-US" altLang="zh-CN"/>
          </a:p>
          <a:p>
            <a:r>
              <a:rPr lang="en-US" altLang="zh-CN"/>
              <a:t>假设平面上这些点</a:t>
            </a:r>
            <a:r>
              <a:rPr lang="en-US" altLang="zh-CN">
                <a:solidFill>
                  <a:srgbClr val="FF0000"/>
                </a:solidFill>
              </a:rPr>
              <a:t>已经按照x的坐标排过序</a:t>
            </a:r>
            <a:r>
              <a:rPr lang="en-US" altLang="zh-CN"/>
              <a:t>，最差也只不过在最后的时间界上仅多加了</a:t>
            </a:r>
            <a:r>
              <a:rPr lang="en-US" altLang="zh-CN" b="1"/>
              <a:t>O</a:t>
            </a:r>
            <a:r>
              <a:rPr lang="en-US" altLang="zh-CN"/>
              <a:t>(NlogN)而已。</a:t>
            </a:r>
            <a:endParaRPr lang="en-US" altLang="zh-CN"/>
          </a:p>
          <a:p>
            <a:r>
              <a:rPr lang="en-US" altLang="zh-CN"/>
              <a:t>由于将证明整个算法的</a:t>
            </a:r>
            <a:r>
              <a:rPr lang="en-US" altLang="zh-CN" b="1"/>
              <a:t>O</a:t>
            </a:r>
            <a:r>
              <a:rPr lang="en-US" altLang="zh-CN"/>
              <a:t>(NlogN)界，因此从复杂度的观点来看，该排序基本上没增加时间消耗的级别。</a:t>
            </a:r>
            <a:endParaRPr lang="en-US" altLang="zh-CN"/>
          </a:p>
        </p:txBody>
      </p:sp>
    </p:spTree>
  </p:cSld>
  <p:clrMapOvr>
    <a:masterClrMapping/>
  </p:clrMapOvr>
</p:sld>
</file>

<file path=ppt/slides/slide7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a:sym typeface="+mn-ea"/>
              </a:rPr>
              <a:t>10.2.2 最近点问题</a:t>
            </a:r>
            <a:endParaRPr lang="en-US" altLang="zh-CN">
              <a:sym typeface="+mn-ea"/>
            </a:endParaRPr>
          </a:p>
        </p:txBody>
      </p:sp>
      <p:sp>
        <p:nvSpPr>
          <p:cNvPr id="3" name="内容占位符 2"/>
          <p:cNvSpPr/>
          <p:nvPr>
            <p:ph idx="1"/>
          </p:nvPr>
        </p:nvSpPr>
        <p:spPr>
          <a:xfrm>
            <a:off x="838200" y="1690688"/>
            <a:ext cx="10515600" cy="4731477"/>
          </a:xfrm>
        </p:spPr>
        <p:txBody>
          <a:bodyPr>
            <a:normAutofit/>
          </a:bodyPr>
          <a:p>
            <a:r>
              <a:rPr lang="en-US" altLang="zh-CN"/>
              <a:t>图10-29画出一个小的样本点集P。既然这些点已按x坐标排序，那么我们就可以画一条想像的垂线，把</a:t>
            </a:r>
            <a:endParaRPr lang="en-US" altLang="zh-CN"/>
          </a:p>
          <a:p>
            <a:r>
              <a:rPr lang="en-US" altLang="zh-CN">
                <a:solidFill>
                  <a:srgbClr val="FF0000"/>
                </a:solidFill>
              </a:rPr>
              <a:t>点集分成两半：P</a:t>
            </a:r>
            <a:r>
              <a:rPr lang="en-US" altLang="zh-CN" baseline="-25000">
                <a:solidFill>
                  <a:srgbClr val="FF0000"/>
                </a:solidFill>
              </a:rPr>
              <a:t>L</a:t>
            </a:r>
            <a:r>
              <a:rPr lang="en-US" altLang="zh-CN">
                <a:solidFill>
                  <a:srgbClr val="FF0000"/>
                </a:solidFill>
              </a:rPr>
              <a:t>和P</a:t>
            </a:r>
            <a:r>
              <a:rPr lang="en-US" altLang="zh-CN" baseline="-25000">
                <a:solidFill>
                  <a:srgbClr val="FF0000"/>
                </a:solidFill>
              </a:rPr>
              <a:t>R</a:t>
            </a:r>
            <a:r>
              <a:rPr lang="en-US" altLang="zh-CN"/>
              <a:t>。这做起来当然简单。现在我们得到的情形几乎和我们在2.4.3节的最大子序列和</a:t>
            </a:r>
            <a:endParaRPr lang="en-US" altLang="zh-CN"/>
          </a:p>
          <a:p>
            <a:r>
              <a:rPr lang="en-US" altLang="zh-CN"/>
              <a:t>问题中见过的情形完全相同。最近的一对点或者都在P</a:t>
            </a:r>
            <a:r>
              <a:rPr lang="en-US" altLang="zh-CN" baseline="-25000"/>
              <a:t>L</a:t>
            </a:r>
            <a:r>
              <a:rPr lang="en-US" altLang="zh-CN"/>
              <a:t>中，或者都在P</a:t>
            </a:r>
            <a:r>
              <a:rPr lang="en-US" altLang="zh-CN" baseline="-25000"/>
              <a:t>R</a:t>
            </a:r>
            <a:r>
              <a:rPr lang="en-US" altLang="zh-CN"/>
              <a:t>中，或者一个在P</a:t>
            </a:r>
            <a:r>
              <a:rPr lang="en-US" altLang="zh-CN" baseline="-25000"/>
              <a:t>L</a:t>
            </a:r>
            <a:r>
              <a:rPr lang="en-US" altLang="zh-CN"/>
              <a:t>中而另一个在</a:t>
            </a:r>
            <a:endParaRPr lang="en-US" altLang="zh-CN"/>
          </a:p>
          <a:p>
            <a:r>
              <a:rPr lang="en-US" altLang="zh-CN"/>
              <a:t>P</a:t>
            </a:r>
            <a:r>
              <a:rPr lang="en-US" altLang="zh-CN" baseline="-25000"/>
              <a:t>R</a:t>
            </a:r>
            <a:r>
              <a:rPr lang="en-US" altLang="zh-CN"/>
              <a:t>中。让我们把这三个距离分别叫做d</a:t>
            </a:r>
            <a:r>
              <a:rPr lang="en-US" altLang="zh-CN" baseline="-25000"/>
              <a:t>L</a:t>
            </a:r>
            <a:r>
              <a:rPr lang="en-US" altLang="zh-CN"/>
              <a:t>、d</a:t>
            </a:r>
            <a:r>
              <a:rPr lang="en-US" altLang="zh-CN" baseline="-25000"/>
              <a:t>R</a:t>
            </a:r>
            <a:r>
              <a:rPr lang="en-US" altLang="zh-CN"/>
              <a:t>和d</a:t>
            </a:r>
            <a:r>
              <a:rPr lang="en-US" altLang="zh-CN" baseline="-25000"/>
              <a:t>C</a:t>
            </a:r>
            <a:r>
              <a:rPr lang="en-US" altLang="zh-CN"/>
              <a:t>。</a:t>
            </a:r>
            <a:endParaRPr lang="en-US" altLang="zh-CN"/>
          </a:p>
        </p:txBody>
      </p:sp>
      <p:pic>
        <p:nvPicPr>
          <p:cNvPr id="4" name="图片 3"/>
          <p:cNvPicPr>
            <a:picLocks noChangeAspect="1"/>
          </p:cNvPicPr>
          <p:nvPr/>
        </p:nvPicPr>
        <p:blipFill>
          <a:blip r:embed="rId1"/>
          <a:stretch>
            <a:fillRect/>
          </a:stretch>
        </p:blipFill>
        <p:spPr>
          <a:xfrm>
            <a:off x="4013200" y="3388360"/>
            <a:ext cx="3742690" cy="2863215"/>
          </a:xfrm>
          <a:prstGeom prst="rect">
            <a:avLst/>
          </a:prstGeom>
        </p:spPr>
      </p:pic>
      <p:pic>
        <p:nvPicPr>
          <p:cNvPr id="5" name="图片 4"/>
          <p:cNvPicPr>
            <a:picLocks noChangeAspect="1"/>
          </p:cNvPicPr>
          <p:nvPr/>
        </p:nvPicPr>
        <p:blipFill>
          <a:blip r:embed="rId2"/>
          <a:stretch>
            <a:fillRect/>
          </a:stretch>
        </p:blipFill>
        <p:spPr>
          <a:xfrm>
            <a:off x="4533265" y="6422390"/>
            <a:ext cx="2476500" cy="295275"/>
          </a:xfrm>
          <a:prstGeom prst="rect">
            <a:avLst/>
          </a:prstGeom>
        </p:spPr>
      </p:pic>
    </p:spTree>
  </p:cSld>
  <p:clrMapOvr>
    <a:masterClrMapping/>
  </p:clrMapOvr>
</p:sld>
</file>

<file path=ppt/slides/slide7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a:sym typeface="+mn-ea"/>
              </a:rPr>
              <a:t>10.2.2 最近点问题</a:t>
            </a:r>
            <a:endParaRPr lang="en-US" altLang="zh-CN">
              <a:sym typeface="+mn-ea"/>
            </a:endParaRPr>
          </a:p>
        </p:txBody>
      </p:sp>
      <p:sp>
        <p:nvSpPr>
          <p:cNvPr id="3" name="内容占位符 2"/>
          <p:cNvSpPr/>
          <p:nvPr>
            <p:ph idx="1"/>
          </p:nvPr>
        </p:nvSpPr>
        <p:spPr>
          <a:xfrm>
            <a:off x="838200" y="1690688"/>
            <a:ext cx="10515600" cy="4731477"/>
          </a:xfrm>
        </p:spPr>
        <p:txBody>
          <a:bodyPr>
            <a:normAutofit/>
          </a:bodyPr>
          <a:p>
            <a:r>
              <a:rPr lang="en-US" altLang="zh-CN"/>
              <a:t>图10-30显示出点集的分化和这三个距离。</a:t>
            </a:r>
            <a:endParaRPr lang="en-US" altLang="zh-CN"/>
          </a:p>
        </p:txBody>
      </p:sp>
      <p:pic>
        <p:nvPicPr>
          <p:cNvPr id="6" name="图片 5"/>
          <p:cNvPicPr>
            <a:picLocks noChangeAspect="1"/>
          </p:cNvPicPr>
          <p:nvPr/>
        </p:nvPicPr>
        <p:blipFill>
          <a:blip r:embed="rId1"/>
          <a:stretch>
            <a:fillRect/>
          </a:stretch>
        </p:blipFill>
        <p:spPr>
          <a:xfrm>
            <a:off x="3895725" y="2266315"/>
            <a:ext cx="4400550" cy="3581400"/>
          </a:xfrm>
          <a:prstGeom prst="rect">
            <a:avLst/>
          </a:prstGeom>
        </p:spPr>
      </p:pic>
      <p:pic>
        <p:nvPicPr>
          <p:cNvPr id="7" name="图片 6"/>
          <p:cNvPicPr>
            <a:picLocks noChangeAspect="1"/>
          </p:cNvPicPr>
          <p:nvPr/>
        </p:nvPicPr>
        <p:blipFill>
          <a:blip r:embed="rId2"/>
          <a:stretch>
            <a:fillRect/>
          </a:stretch>
        </p:blipFill>
        <p:spPr>
          <a:xfrm>
            <a:off x="4695825" y="6200775"/>
            <a:ext cx="2800350" cy="552450"/>
          </a:xfrm>
          <a:prstGeom prst="rect">
            <a:avLst/>
          </a:prstGeom>
        </p:spPr>
      </p:pic>
    </p:spTree>
  </p:cSld>
  <p:clrMapOvr>
    <a:masterClrMapping/>
  </p:clrMapOvr>
</p:sld>
</file>

<file path=ppt/slides/slide7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a:sym typeface="+mn-ea"/>
              </a:rPr>
              <a:t>10.2.2 最近点问题</a:t>
            </a:r>
            <a:endParaRPr lang="en-US" altLang="zh-CN">
              <a:sym typeface="+mn-ea"/>
            </a:endParaRPr>
          </a:p>
        </p:txBody>
      </p:sp>
      <p:sp>
        <p:nvSpPr>
          <p:cNvPr id="3" name="内容占位符 2"/>
          <p:cNvSpPr/>
          <p:nvPr>
            <p:ph idx="1"/>
          </p:nvPr>
        </p:nvSpPr>
        <p:spPr>
          <a:xfrm>
            <a:off x="838200" y="1690688"/>
            <a:ext cx="10515600" cy="4731477"/>
          </a:xfrm>
        </p:spPr>
        <p:txBody>
          <a:bodyPr>
            <a:normAutofit/>
          </a:bodyPr>
          <a:p>
            <a:r>
              <a:rPr lang="en-US" altLang="zh-CN"/>
              <a:t>我们可以递归地计算d</a:t>
            </a:r>
            <a:r>
              <a:rPr lang="en-US" altLang="zh-CN" baseline="-25000"/>
              <a:t>L</a:t>
            </a:r>
            <a:r>
              <a:rPr lang="en-US" altLang="zh-CN"/>
              <a:t>和d</a:t>
            </a:r>
            <a:r>
              <a:rPr lang="en-US" altLang="zh-CN" baseline="-25000"/>
              <a:t>R</a:t>
            </a:r>
            <a:r>
              <a:rPr lang="en-US" altLang="zh-CN"/>
              <a:t>。本问题此时就是计算d</a:t>
            </a:r>
            <a:r>
              <a:rPr lang="en-US" altLang="zh-CN" baseline="-25000"/>
              <a:t>C</a:t>
            </a:r>
            <a:r>
              <a:rPr lang="en-US" altLang="zh-CN"/>
              <a:t>。由于我们想要一个</a:t>
            </a:r>
            <a:r>
              <a:rPr lang="en-US" altLang="zh-CN" b="1"/>
              <a:t>O</a:t>
            </a:r>
            <a:r>
              <a:rPr lang="en-US" altLang="zh-CN"/>
              <a:t>(NlogN) 的解，因此我们必须</a:t>
            </a:r>
            <a:endParaRPr lang="en-US" altLang="zh-CN"/>
          </a:p>
          <a:p>
            <a:r>
              <a:rPr lang="en-US" altLang="zh-CN"/>
              <a:t>能够仅仅多花</a:t>
            </a:r>
            <a:r>
              <a:rPr lang="en-US" altLang="zh-CN" b="1"/>
              <a:t>O</a:t>
            </a:r>
            <a:r>
              <a:rPr lang="en-US" altLang="zh-CN"/>
              <a:t>(N)的附加工作计算出d</a:t>
            </a:r>
            <a:r>
              <a:rPr lang="en-US" altLang="zh-CN" baseline="-25000"/>
              <a:t>C</a:t>
            </a:r>
            <a:r>
              <a:rPr lang="en-US" altLang="zh-CN"/>
              <a:t>。我们已经看到，如果一个过程由两个一半大小的递归调用和附</a:t>
            </a:r>
            <a:endParaRPr lang="en-US" altLang="zh-CN"/>
          </a:p>
          <a:p>
            <a:r>
              <a:rPr lang="en-US" altLang="zh-CN"/>
              <a:t>加的</a:t>
            </a:r>
            <a:r>
              <a:rPr lang="en-US" altLang="zh-CN" b="1"/>
              <a:t>O</a:t>
            </a:r>
            <a:r>
              <a:rPr lang="en-US" altLang="zh-CN"/>
              <a:t>(N)工作组成，那么总的时间将是</a:t>
            </a:r>
            <a:r>
              <a:rPr lang="en-US" altLang="zh-CN" b="1"/>
              <a:t>O</a:t>
            </a:r>
            <a:r>
              <a:rPr lang="en-US" altLang="zh-CN"/>
              <a:t>(NlogN) 。</a:t>
            </a:r>
            <a:endParaRPr lang="en-US" altLang="zh-CN"/>
          </a:p>
          <a:p>
            <a:endParaRPr lang="en-US" altLang="zh-CN"/>
          </a:p>
        </p:txBody>
      </p:sp>
    </p:spTree>
  </p:cSld>
  <p:clrMapOvr>
    <a:masterClrMapping/>
  </p:clrMapOvr>
</p:sld>
</file>

<file path=ppt/slides/slide7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a:sym typeface="+mn-ea"/>
              </a:rPr>
              <a:t>10.2.2 最近点问题</a:t>
            </a:r>
            <a:endParaRPr lang="en-US" altLang="zh-CN">
              <a:sym typeface="+mn-ea"/>
            </a:endParaRPr>
          </a:p>
        </p:txBody>
      </p:sp>
      <p:sp>
        <p:nvSpPr>
          <p:cNvPr id="3" name="内容占位符 2"/>
          <p:cNvSpPr/>
          <p:nvPr>
            <p:ph idx="1"/>
          </p:nvPr>
        </p:nvSpPr>
        <p:spPr>
          <a:xfrm>
            <a:off x="838200" y="1690688"/>
            <a:ext cx="10515600" cy="4731477"/>
          </a:xfrm>
        </p:spPr>
        <p:txBody>
          <a:bodyPr>
            <a:normAutofit/>
          </a:bodyPr>
          <a:p>
            <a:r>
              <a:rPr lang="en-US" altLang="zh-CN"/>
              <a:t>令</a:t>
            </a:r>
            <a:r>
              <a:rPr lang="en-US" altLang="zh-CN">
                <a:latin typeface="宋体" panose="02010600030101010101" pitchFamily="2" charset="-122"/>
                <a:ea typeface="宋体" panose="02010600030101010101" pitchFamily="2" charset="-122"/>
              </a:rPr>
              <a:t>δ</a:t>
            </a:r>
            <a:r>
              <a:rPr lang="en-US" altLang="zh-CN"/>
              <a:t>=min(d</a:t>
            </a:r>
            <a:r>
              <a:rPr lang="en-US" altLang="zh-CN" baseline="-25000"/>
              <a:t>L</a:t>
            </a:r>
            <a:r>
              <a:rPr lang="en-US" altLang="zh-CN"/>
              <a:t>，d</a:t>
            </a:r>
            <a:r>
              <a:rPr lang="en-US" altLang="zh-CN" baseline="-25000"/>
              <a:t>R</a:t>
            </a:r>
            <a:r>
              <a:rPr lang="en-US" altLang="zh-CN"/>
              <a:t>)。我们的第一个观察结论是，如果d</a:t>
            </a:r>
            <a:r>
              <a:rPr lang="en-US" altLang="zh-CN" baseline="-25000"/>
              <a:t>C</a:t>
            </a:r>
            <a:r>
              <a:rPr lang="en-US" altLang="zh-CN"/>
              <a:t>对</a:t>
            </a:r>
            <a:r>
              <a:rPr lang="en-US" altLang="zh-CN">
                <a:latin typeface="宋体" panose="02010600030101010101" pitchFamily="2" charset="-122"/>
                <a:ea typeface="宋体" panose="02010600030101010101" pitchFamily="2" charset="-122"/>
                <a:sym typeface="+mn-ea"/>
              </a:rPr>
              <a:t>δ</a:t>
            </a:r>
            <a:r>
              <a:rPr lang="en-US" altLang="zh-CN"/>
              <a:t>有所改进，那么我们只需计算d</a:t>
            </a:r>
            <a:r>
              <a:rPr lang="en-US" altLang="zh-CN" baseline="-25000"/>
              <a:t>C</a:t>
            </a:r>
            <a:r>
              <a:rPr lang="en-US" altLang="zh-CN"/>
              <a:t>。如果d</a:t>
            </a:r>
            <a:r>
              <a:rPr lang="en-US" altLang="zh-CN" baseline="-25000"/>
              <a:t>C</a:t>
            </a:r>
            <a:r>
              <a:rPr lang="en-US" altLang="zh-CN"/>
              <a:t>是这</a:t>
            </a:r>
            <a:endParaRPr lang="en-US" altLang="zh-CN"/>
          </a:p>
          <a:p>
            <a:r>
              <a:rPr lang="en-US" altLang="zh-CN"/>
              <a:t>样的距离，则定义d</a:t>
            </a:r>
            <a:r>
              <a:rPr lang="en-US" altLang="zh-CN" baseline="-25000"/>
              <a:t>C</a:t>
            </a:r>
            <a:r>
              <a:rPr lang="en-US" altLang="zh-CN"/>
              <a:t>的两个点必然在分割线的</a:t>
            </a:r>
            <a:r>
              <a:rPr lang="en-US" altLang="zh-CN">
                <a:latin typeface="宋体" panose="02010600030101010101" pitchFamily="2" charset="-122"/>
                <a:ea typeface="宋体" panose="02010600030101010101" pitchFamily="2" charset="-122"/>
                <a:sym typeface="+mn-ea"/>
              </a:rPr>
              <a:t>δ</a:t>
            </a:r>
            <a:r>
              <a:rPr lang="en-US" altLang="zh-CN"/>
              <a:t>距离之内；我们将把这个区域叫做</a:t>
            </a:r>
            <a:r>
              <a:rPr lang="en-US" altLang="zh-CN">
                <a:solidFill>
                  <a:srgbClr val="FF0000"/>
                </a:solidFill>
              </a:rPr>
              <a:t>一条带</a:t>
            </a:r>
            <a:r>
              <a:rPr lang="en-US" altLang="zh-CN"/>
              <a:t>(strip)。如</a:t>
            </a:r>
            <a:endParaRPr lang="en-US" altLang="zh-CN"/>
          </a:p>
          <a:p>
            <a:r>
              <a:rPr lang="en-US" altLang="zh-CN"/>
              <a:t>图10-31所示，这个观察结果限制了需要考虑的点的个数(此例中的</a:t>
            </a:r>
            <a:r>
              <a:rPr lang="en-US" altLang="zh-CN">
                <a:latin typeface="宋体" panose="02010600030101010101" pitchFamily="2" charset="-122"/>
                <a:ea typeface="宋体" panose="02010600030101010101" pitchFamily="2" charset="-122"/>
                <a:sym typeface="+mn-ea"/>
              </a:rPr>
              <a:t>δ</a:t>
            </a:r>
            <a:r>
              <a:rPr lang="en-US" altLang="zh-CN"/>
              <a:t>=d</a:t>
            </a:r>
            <a:r>
              <a:rPr lang="en-US" altLang="zh-CN" baseline="-25000"/>
              <a:t>R</a:t>
            </a:r>
            <a:r>
              <a:rPr lang="en-US" altLang="zh-CN"/>
              <a:t>)。</a:t>
            </a:r>
            <a:endParaRPr lang="en-US" altLang="zh-CN"/>
          </a:p>
        </p:txBody>
      </p:sp>
      <p:pic>
        <p:nvPicPr>
          <p:cNvPr id="4" name="图片 3"/>
          <p:cNvPicPr>
            <a:picLocks noChangeAspect="1"/>
          </p:cNvPicPr>
          <p:nvPr/>
        </p:nvPicPr>
        <p:blipFill>
          <a:blip r:embed="rId1"/>
          <a:stretch>
            <a:fillRect/>
          </a:stretch>
        </p:blipFill>
        <p:spPr>
          <a:xfrm>
            <a:off x="3909060" y="2821940"/>
            <a:ext cx="4572000" cy="3524250"/>
          </a:xfrm>
          <a:prstGeom prst="rect">
            <a:avLst/>
          </a:prstGeom>
        </p:spPr>
      </p:pic>
      <p:pic>
        <p:nvPicPr>
          <p:cNvPr id="5" name="图片 4"/>
          <p:cNvPicPr>
            <a:picLocks noChangeAspect="1"/>
          </p:cNvPicPr>
          <p:nvPr/>
        </p:nvPicPr>
        <p:blipFill>
          <a:blip r:embed="rId2"/>
          <a:stretch>
            <a:fillRect/>
          </a:stretch>
        </p:blipFill>
        <p:spPr>
          <a:xfrm>
            <a:off x="5198110" y="6282055"/>
            <a:ext cx="2190750" cy="561975"/>
          </a:xfrm>
          <a:prstGeom prst="rect">
            <a:avLst/>
          </a:prstGeom>
        </p:spPr>
      </p:pic>
    </p:spTree>
  </p:cSld>
  <p:clrMapOvr>
    <a:masterClrMapping/>
  </p:clrMapOvr>
</p:sld>
</file>

<file path=ppt/slides/slide7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a:sym typeface="+mn-ea"/>
              </a:rPr>
              <a:t>10.2.2 最近点问题</a:t>
            </a:r>
            <a:endParaRPr lang="en-US" altLang="zh-CN">
              <a:sym typeface="+mn-ea"/>
            </a:endParaRPr>
          </a:p>
        </p:txBody>
      </p:sp>
      <p:sp>
        <p:nvSpPr>
          <p:cNvPr id="3" name="内容占位符 2"/>
          <p:cNvSpPr/>
          <p:nvPr>
            <p:ph idx="1"/>
          </p:nvPr>
        </p:nvSpPr>
        <p:spPr>
          <a:xfrm>
            <a:off x="838200" y="1690688"/>
            <a:ext cx="10515600" cy="4731477"/>
          </a:xfrm>
        </p:spPr>
        <p:txBody>
          <a:bodyPr>
            <a:normAutofit/>
          </a:bodyPr>
          <a:p>
            <a:r>
              <a:rPr lang="en-US" altLang="zh-CN">
                <a:solidFill>
                  <a:srgbClr val="FF0000"/>
                </a:solidFill>
              </a:rPr>
              <a:t>有两种方法可以用来计算d</a:t>
            </a:r>
            <a:r>
              <a:rPr lang="en-US" altLang="zh-CN" baseline="-25000">
                <a:solidFill>
                  <a:srgbClr val="FF0000"/>
                </a:solidFill>
              </a:rPr>
              <a:t>C</a:t>
            </a:r>
            <a:r>
              <a:rPr lang="en-US" altLang="zh-CN"/>
              <a:t>。对于均匀分布的大型点集，预计位于该带中的点的个数是非常少的。事实</a:t>
            </a:r>
            <a:endParaRPr lang="en-US" altLang="zh-CN"/>
          </a:p>
          <a:p>
            <a:r>
              <a:rPr lang="en-US" altLang="zh-CN"/>
              <a:t>上，容易论证平均只有</a:t>
            </a:r>
            <a:r>
              <a:rPr lang="en-US" altLang="zh-CN" b="1"/>
              <a:t>O</a:t>
            </a:r>
            <a:r>
              <a:rPr lang="en-US" altLang="zh-CN"/>
              <a:t>(    )个点是在这个带中。因此，我们可以以</a:t>
            </a:r>
            <a:r>
              <a:rPr lang="en-US" altLang="zh-CN" b="1"/>
              <a:t>O</a:t>
            </a:r>
            <a:r>
              <a:rPr lang="en-US" altLang="zh-CN"/>
              <a:t>(N)时间对这些点进行</a:t>
            </a:r>
            <a:r>
              <a:rPr lang="en-US" altLang="zh-CN">
                <a:solidFill>
                  <a:srgbClr val="FF0000"/>
                </a:solidFill>
              </a:rPr>
              <a:t>蛮力计算</a:t>
            </a:r>
            <a:r>
              <a:rPr lang="en-US" altLang="zh-CN"/>
              <a:t>。</a:t>
            </a:r>
            <a:endParaRPr lang="en-US" altLang="zh-CN"/>
          </a:p>
          <a:p>
            <a:r>
              <a:rPr lang="en-US" altLang="zh-CN"/>
              <a:t>图10-32中的伪代码实现该方法，其中按照C语言的约定，点的下标从0开始。</a:t>
            </a:r>
            <a:endParaRPr lang="en-US" altLang="zh-CN"/>
          </a:p>
        </p:txBody>
      </p:sp>
      <p:pic>
        <p:nvPicPr>
          <p:cNvPr id="6" name="图片 5"/>
          <p:cNvPicPr>
            <a:picLocks noChangeAspect="1"/>
          </p:cNvPicPr>
          <p:nvPr/>
        </p:nvPicPr>
        <p:blipFill>
          <a:blip r:embed="rId1"/>
          <a:stretch>
            <a:fillRect/>
          </a:stretch>
        </p:blipFill>
        <p:spPr>
          <a:xfrm>
            <a:off x="3481705" y="3361055"/>
            <a:ext cx="5229225" cy="1390650"/>
          </a:xfrm>
          <a:prstGeom prst="rect">
            <a:avLst/>
          </a:prstGeom>
        </p:spPr>
      </p:pic>
      <p:pic>
        <p:nvPicPr>
          <p:cNvPr id="7" name="图片 6"/>
          <p:cNvPicPr>
            <a:picLocks noChangeAspect="1"/>
          </p:cNvPicPr>
          <p:nvPr/>
        </p:nvPicPr>
        <p:blipFill>
          <a:blip r:embed="rId2"/>
          <a:stretch>
            <a:fillRect/>
          </a:stretch>
        </p:blipFill>
        <p:spPr>
          <a:xfrm>
            <a:off x="4592955" y="5327650"/>
            <a:ext cx="2781300" cy="266700"/>
          </a:xfrm>
          <a:prstGeom prst="rect">
            <a:avLst/>
          </a:prstGeom>
        </p:spPr>
      </p:pic>
      <p:graphicFrame>
        <p:nvGraphicFramePr>
          <p:cNvPr id="5" name="对象 4">
            <a:hlinkClick r:id="" action="ppaction://ole?verb="/>
          </p:cNvPr>
          <p:cNvGraphicFramePr>
            <a:graphicFrameLocks noChangeAspect="1"/>
          </p:cNvGraphicFramePr>
          <p:nvPr/>
        </p:nvGraphicFramePr>
        <p:xfrm>
          <a:off x="3495040" y="2121535"/>
          <a:ext cx="349250" cy="285750"/>
        </p:xfrm>
        <a:graphic>
          <a:graphicData uri="http://schemas.openxmlformats.org/presentationml/2006/ole">
            <mc:AlternateContent xmlns:mc="http://schemas.openxmlformats.org/markup-compatibility/2006">
              <mc:Choice xmlns:v="urn:schemas-microsoft-com:vml" Requires="v">
                <p:oleObj spid="_x0000_s1025" name="" r:id="rId3" imgW="279400" imgH="228600" progId="Equation.KSEE3">
                  <p:embed/>
                </p:oleObj>
              </mc:Choice>
              <mc:Fallback>
                <p:oleObj name="" r:id="rId3" imgW="279400" imgH="228600" progId="Equation.KSEE3">
                  <p:embed/>
                  <p:pic>
                    <p:nvPicPr>
                      <p:cNvPr id="0" name="图片 1024"/>
                      <p:cNvPicPr/>
                      <p:nvPr/>
                    </p:nvPicPr>
                    <p:blipFill>
                      <a:blip r:embed="rId4"/>
                      <a:stretch>
                        <a:fillRect/>
                      </a:stretch>
                    </p:blipFill>
                    <p:spPr>
                      <a:xfrm>
                        <a:off x="3495040" y="2121535"/>
                        <a:ext cx="349250" cy="285750"/>
                      </a:xfrm>
                      <a:prstGeom prst="rect">
                        <a:avLst/>
                      </a:prstGeom>
                    </p:spPr>
                  </p:pic>
                </p:oleObj>
              </mc:Fallback>
            </mc:AlternateContent>
          </a:graphicData>
        </a:graphic>
      </p:graphicFrame>
    </p:spTree>
  </p:cSld>
  <p:clrMapOvr>
    <a:masterClrMapping/>
  </p:clrMapOvr>
</p:sld>
</file>

<file path=ppt/slides/slide7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a:sym typeface="+mn-ea"/>
              </a:rPr>
              <a:t>10.2.2 最近点问题</a:t>
            </a:r>
            <a:endParaRPr lang="en-US" altLang="zh-CN">
              <a:sym typeface="+mn-ea"/>
            </a:endParaRPr>
          </a:p>
        </p:txBody>
      </p:sp>
      <p:sp>
        <p:nvSpPr>
          <p:cNvPr id="3" name="内容占位符 2"/>
          <p:cNvSpPr/>
          <p:nvPr>
            <p:ph idx="1"/>
          </p:nvPr>
        </p:nvSpPr>
        <p:spPr>
          <a:xfrm>
            <a:off x="838200" y="1690688"/>
            <a:ext cx="10515600" cy="4731477"/>
          </a:xfrm>
        </p:spPr>
        <p:txBody>
          <a:bodyPr>
            <a:normAutofit/>
          </a:bodyPr>
          <a:p>
            <a:r>
              <a:rPr lang="en-US" altLang="zh-CN">
                <a:solidFill>
                  <a:srgbClr val="FF0000"/>
                </a:solidFill>
              </a:rPr>
              <a:t>在最坏情形下，所有的点可能都在这条带状区域内</a:t>
            </a:r>
            <a:r>
              <a:rPr lang="en-US" altLang="zh-CN"/>
              <a:t>，因此这种方法不总能以线性时间运行。我们可以用</a:t>
            </a:r>
            <a:endParaRPr lang="en-US" altLang="zh-CN"/>
          </a:p>
          <a:p>
            <a:r>
              <a:rPr lang="en-US" altLang="zh-CN"/>
              <a:t>下列的观察结果改进这个算法：确定d</a:t>
            </a:r>
            <a:r>
              <a:rPr lang="en-US" altLang="zh-CN" baseline="-25000"/>
              <a:t>C</a:t>
            </a:r>
            <a:r>
              <a:rPr lang="en-US" altLang="zh-CN"/>
              <a:t>的两个点的y坐标差别最多是</a:t>
            </a:r>
            <a:r>
              <a:rPr lang="en-US" altLang="zh-CN">
                <a:latin typeface="宋体" panose="02010600030101010101" pitchFamily="2" charset="-122"/>
                <a:ea typeface="宋体" panose="02010600030101010101" pitchFamily="2" charset="-122"/>
                <a:sym typeface="+mn-ea"/>
              </a:rPr>
              <a:t>δ</a:t>
            </a:r>
            <a:r>
              <a:rPr lang="en-US" altLang="zh-CN"/>
              <a:t>。否则，d</a:t>
            </a:r>
            <a:r>
              <a:rPr lang="en-US" altLang="zh-CN" baseline="-25000"/>
              <a:t>C</a:t>
            </a:r>
            <a:r>
              <a:rPr lang="en-US" altLang="zh-CN"/>
              <a:t>&gt;</a:t>
            </a:r>
            <a:r>
              <a:rPr lang="en-US" altLang="zh-CN">
                <a:latin typeface="宋体" panose="02010600030101010101" pitchFamily="2" charset="-122"/>
                <a:ea typeface="宋体" panose="02010600030101010101" pitchFamily="2" charset="-122"/>
                <a:sym typeface="+mn-ea"/>
              </a:rPr>
              <a:t>δ</a:t>
            </a:r>
            <a:r>
              <a:rPr lang="en-US" altLang="zh-CN"/>
              <a:t>。设带中的点按照</a:t>
            </a:r>
            <a:endParaRPr lang="en-US" altLang="zh-CN"/>
          </a:p>
          <a:p>
            <a:r>
              <a:rPr lang="en-US" altLang="zh-CN"/>
              <a:t>它们的</a:t>
            </a:r>
            <a:r>
              <a:rPr lang="en-US" altLang="zh-CN">
                <a:solidFill>
                  <a:srgbClr val="FF0000"/>
                </a:solidFill>
              </a:rPr>
              <a:t>y坐标排序</a:t>
            </a:r>
            <a:r>
              <a:rPr lang="en-US" altLang="zh-CN"/>
              <a:t>。因此，如果p</a:t>
            </a:r>
            <a:r>
              <a:rPr lang="en-US" altLang="zh-CN" baseline="-25000"/>
              <a:t>i</a:t>
            </a:r>
            <a:r>
              <a:rPr lang="en-US" altLang="zh-CN"/>
              <a:t>和p</a:t>
            </a:r>
            <a:r>
              <a:rPr lang="en-US" altLang="zh-CN" baseline="-25000"/>
              <a:t>j</a:t>
            </a:r>
            <a:r>
              <a:rPr lang="en-US" altLang="zh-CN"/>
              <a:t>的y坐标相差大于</a:t>
            </a:r>
            <a:r>
              <a:rPr lang="en-US" altLang="zh-CN">
                <a:latin typeface="宋体" panose="02010600030101010101" pitchFamily="2" charset="-122"/>
                <a:ea typeface="宋体" panose="02010600030101010101" pitchFamily="2" charset="-122"/>
                <a:sym typeface="+mn-ea"/>
              </a:rPr>
              <a:t>δ</a:t>
            </a:r>
            <a:r>
              <a:rPr lang="en-US" altLang="zh-CN"/>
              <a:t>，那么我们可以继续处理p</a:t>
            </a:r>
            <a:r>
              <a:rPr lang="en-US" altLang="zh-CN" baseline="-25000"/>
              <a:t>i+1</a:t>
            </a:r>
            <a:r>
              <a:rPr lang="en-US" altLang="zh-CN"/>
              <a:t>。这个简单的修改</a:t>
            </a:r>
            <a:endParaRPr lang="en-US" altLang="zh-CN"/>
          </a:p>
          <a:p>
            <a:r>
              <a:rPr lang="en-US" altLang="zh-CN"/>
              <a:t>在图10-33中实现。</a:t>
            </a:r>
            <a:endParaRPr lang="en-US" altLang="zh-CN"/>
          </a:p>
        </p:txBody>
      </p:sp>
      <p:pic>
        <p:nvPicPr>
          <p:cNvPr id="4" name="图片 3"/>
          <p:cNvPicPr>
            <a:picLocks noChangeAspect="1"/>
          </p:cNvPicPr>
          <p:nvPr/>
        </p:nvPicPr>
        <p:blipFill>
          <a:blip r:embed="rId1"/>
          <a:stretch>
            <a:fillRect/>
          </a:stretch>
        </p:blipFill>
        <p:spPr>
          <a:xfrm>
            <a:off x="2762250" y="3486785"/>
            <a:ext cx="6667500" cy="1971675"/>
          </a:xfrm>
          <a:prstGeom prst="rect">
            <a:avLst/>
          </a:prstGeom>
        </p:spPr>
      </p:pic>
      <p:pic>
        <p:nvPicPr>
          <p:cNvPr id="5" name="图片 4"/>
          <p:cNvPicPr>
            <a:picLocks noChangeAspect="1"/>
          </p:cNvPicPr>
          <p:nvPr/>
        </p:nvPicPr>
        <p:blipFill>
          <a:blip r:embed="rId2"/>
          <a:stretch>
            <a:fillRect/>
          </a:stretch>
        </p:blipFill>
        <p:spPr>
          <a:xfrm>
            <a:off x="4474210" y="6037580"/>
            <a:ext cx="2847975" cy="257175"/>
          </a:xfrm>
          <a:prstGeom prst="rect">
            <a:avLst/>
          </a:prstGeom>
        </p:spPr>
      </p:pic>
    </p:spTree>
  </p:cSld>
  <p:clrMapOvr>
    <a:masterClrMapping/>
  </p:clrMapOvr>
</p:sld>
</file>

<file path=ppt/slides/slide7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a:sym typeface="+mn-ea"/>
              </a:rPr>
              <a:t>10.2.2 最近点问题</a:t>
            </a:r>
            <a:endParaRPr lang="en-US" altLang="zh-CN">
              <a:sym typeface="+mn-ea"/>
            </a:endParaRPr>
          </a:p>
        </p:txBody>
      </p:sp>
      <p:sp>
        <p:nvSpPr>
          <p:cNvPr id="3" name="内容占位符 2"/>
          <p:cNvSpPr/>
          <p:nvPr>
            <p:ph idx="1"/>
          </p:nvPr>
        </p:nvSpPr>
        <p:spPr>
          <a:xfrm>
            <a:off x="838200" y="1690688"/>
            <a:ext cx="10515600" cy="4731477"/>
          </a:xfrm>
        </p:spPr>
        <p:txBody>
          <a:bodyPr>
            <a:normAutofit lnSpcReduction="20000"/>
          </a:bodyPr>
          <a:p>
            <a:r>
              <a:rPr lang="en-US" altLang="zh-CN"/>
              <a:t>这个附加的测试对运行时间有着显著的影响，因为对于每一个p</a:t>
            </a:r>
            <a:r>
              <a:rPr lang="en-US" altLang="zh-CN" baseline="-25000"/>
              <a:t>i</a:t>
            </a:r>
            <a:r>
              <a:rPr lang="en-US" altLang="zh-CN"/>
              <a:t>，在p</a:t>
            </a:r>
            <a:r>
              <a:rPr lang="en-US" altLang="zh-CN" baseline="-25000"/>
              <a:t>i</a:t>
            </a:r>
            <a:r>
              <a:rPr lang="en-US" altLang="zh-CN"/>
              <a:t>和p</a:t>
            </a:r>
            <a:r>
              <a:rPr lang="en-US" altLang="zh-CN" baseline="-25000"/>
              <a:t>j</a:t>
            </a:r>
            <a:r>
              <a:rPr lang="en-US" altLang="zh-CN"/>
              <a:t>的y坐标相差大于</a:t>
            </a:r>
            <a:r>
              <a:rPr lang="en-US" altLang="zh-CN">
                <a:latin typeface="宋体" panose="02010600030101010101" pitchFamily="2" charset="-122"/>
                <a:ea typeface="宋体" panose="02010600030101010101" pitchFamily="2" charset="-122"/>
                <a:sym typeface="+mn-ea"/>
              </a:rPr>
              <a:t>δ</a:t>
            </a:r>
            <a:r>
              <a:rPr lang="en-US" altLang="zh-CN"/>
              <a:t>并被</a:t>
            </a:r>
            <a:endParaRPr lang="en-US" altLang="zh-CN"/>
          </a:p>
          <a:p>
            <a:r>
              <a:rPr lang="en-US" altLang="zh-CN"/>
              <a:t>迫退出内层for循环以前，只有少数的点p</a:t>
            </a:r>
            <a:r>
              <a:rPr lang="en-US" altLang="zh-CN" baseline="-25000"/>
              <a:t>j</a:t>
            </a:r>
            <a:r>
              <a:rPr lang="en-US" altLang="zh-CN"/>
              <a:t>被考查。例如，图10-34显示对于点p</a:t>
            </a:r>
            <a:r>
              <a:rPr lang="en-US" altLang="zh-CN" baseline="-25000"/>
              <a:t>3</a:t>
            </a:r>
            <a:r>
              <a:rPr lang="en-US" altLang="zh-CN"/>
              <a:t>只有两个点p</a:t>
            </a:r>
            <a:r>
              <a:rPr lang="en-US" altLang="zh-CN" baseline="-25000"/>
              <a:t>4</a:t>
            </a:r>
            <a:r>
              <a:rPr lang="en-US" altLang="zh-CN"/>
              <a:t>和p</a:t>
            </a:r>
            <a:r>
              <a:rPr lang="en-US" altLang="zh-CN" baseline="-25000"/>
              <a:t>5</a:t>
            </a:r>
            <a:r>
              <a:rPr lang="en-US" altLang="zh-CN"/>
              <a:t>落在</a:t>
            </a:r>
            <a:endParaRPr lang="en-US" altLang="zh-CN"/>
          </a:p>
          <a:p>
            <a:r>
              <a:rPr lang="en-US" altLang="zh-CN"/>
              <a:t>垂直距离在</a:t>
            </a:r>
            <a:r>
              <a:rPr lang="en-US" altLang="zh-CN">
                <a:latin typeface="宋体" panose="02010600030101010101" pitchFamily="2" charset="-122"/>
                <a:ea typeface="宋体" panose="02010600030101010101" pitchFamily="2" charset="-122"/>
                <a:sym typeface="+mn-ea"/>
              </a:rPr>
              <a:t>δ</a:t>
            </a:r>
            <a:r>
              <a:rPr lang="en-US" altLang="zh-CN"/>
              <a:t>之内的带状区域中。</a:t>
            </a:r>
            <a:endParaRPr lang="en-US" altLang="zh-CN"/>
          </a:p>
          <a:p>
            <a:endParaRPr lang="en-US" altLang="zh-CN"/>
          </a:p>
          <a:p>
            <a:endParaRPr lang="en-US" altLang="zh-CN"/>
          </a:p>
        </p:txBody>
      </p:sp>
      <p:pic>
        <p:nvPicPr>
          <p:cNvPr id="6" name="图片 5"/>
          <p:cNvPicPr>
            <a:picLocks noChangeAspect="1"/>
          </p:cNvPicPr>
          <p:nvPr/>
        </p:nvPicPr>
        <p:blipFill>
          <a:blip r:embed="rId1"/>
          <a:stretch>
            <a:fillRect/>
          </a:stretch>
        </p:blipFill>
        <p:spPr>
          <a:xfrm>
            <a:off x="3954145" y="2743200"/>
            <a:ext cx="4086225" cy="3581400"/>
          </a:xfrm>
          <a:prstGeom prst="rect">
            <a:avLst/>
          </a:prstGeom>
        </p:spPr>
      </p:pic>
      <p:pic>
        <p:nvPicPr>
          <p:cNvPr id="7" name="图片 6"/>
          <p:cNvPicPr>
            <a:picLocks noChangeAspect="1"/>
          </p:cNvPicPr>
          <p:nvPr/>
        </p:nvPicPr>
        <p:blipFill>
          <a:blip r:embed="rId2"/>
          <a:stretch>
            <a:fillRect/>
          </a:stretch>
        </p:blipFill>
        <p:spPr>
          <a:xfrm>
            <a:off x="4698365" y="6296025"/>
            <a:ext cx="2343150" cy="561975"/>
          </a:xfrm>
          <a:prstGeom prst="rect">
            <a:avLst/>
          </a:prstGeom>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lnSpcReduction="10000"/>
          </a:bodyPr>
          <a:lstStyle/>
          <a:p>
            <a:r>
              <a:rPr lang="zh-CN" altLang="en-US" dirty="0"/>
              <a:t>算法</a:t>
            </a:r>
            <a:r>
              <a:rPr lang="en-US" altLang="zh-CN" dirty="0"/>
              <a:t>2</a:t>
            </a:r>
            <a:r>
              <a:rPr lang="zh-CN" altLang="en-US" dirty="0"/>
              <a:t>：</a:t>
            </a:r>
            <a:endParaRPr lang="zh-CN" altLang="en-US" dirty="0"/>
          </a:p>
        </p:txBody>
      </p:sp>
      <p:sp>
        <p:nvSpPr>
          <p:cNvPr id="2" name="标题 1"/>
          <p:cNvSpPr>
            <a:spLocks noGrp="1"/>
          </p:cNvSpPr>
          <p:nvPr>
            <p:ph type="title"/>
          </p:nvPr>
        </p:nvSpPr>
        <p:spPr/>
        <p:txBody>
          <a:bodyPr/>
          <a:lstStyle/>
          <a:p>
            <a:r>
              <a:rPr dirty="0"/>
              <a:t>2.</a:t>
            </a:r>
            <a:r>
              <a:rPr lang="en-US" dirty="0"/>
              <a:t>4.3 </a:t>
            </a:r>
            <a:r>
              <a:rPr lang="zh-CN" altLang="en-US" dirty="0"/>
              <a:t>最大子序列和问题的解</a:t>
            </a:r>
            <a:endParaRPr lang="zh-CN" altLang="en-US" dirty="0"/>
          </a:p>
        </p:txBody>
      </p:sp>
      <p:pic>
        <p:nvPicPr>
          <p:cNvPr id="8" name="图片 7"/>
          <p:cNvPicPr>
            <a:picLocks noChangeAspect="1"/>
          </p:cNvPicPr>
          <p:nvPr/>
        </p:nvPicPr>
        <p:blipFill>
          <a:blip r:embed="rId1"/>
          <a:stretch>
            <a:fillRect/>
          </a:stretch>
        </p:blipFill>
        <p:spPr>
          <a:xfrm>
            <a:off x="3432810" y="2059940"/>
            <a:ext cx="5619750" cy="4362450"/>
          </a:xfrm>
          <a:prstGeom prst="rect">
            <a:avLst/>
          </a:prstGeom>
        </p:spPr>
      </p:pic>
    </p:spTree>
  </p:cSld>
  <p:clrMapOvr>
    <a:masterClrMapping/>
  </p:clrMapOvr>
</p:sld>
</file>

<file path=ppt/slides/slide7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a:sym typeface="+mn-ea"/>
              </a:rPr>
              <a:t>10.2.2 最近点问题</a:t>
            </a:r>
            <a:endParaRPr lang="en-US" altLang="zh-CN">
              <a:sym typeface="+mn-ea"/>
            </a:endParaRPr>
          </a:p>
        </p:txBody>
      </p:sp>
      <p:sp>
        <p:nvSpPr>
          <p:cNvPr id="3" name="内容占位符 2"/>
          <p:cNvSpPr/>
          <p:nvPr>
            <p:ph idx="1"/>
          </p:nvPr>
        </p:nvSpPr>
        <p:spPr>
          <a:xfrm>
            <a:off x="838200" y="1690688"/>
            <a:ext cx="10515600" cy="4731477"/>
          </a:xfrm>
        </p:spPr>
        <p:txBody>
          <a:bodyPr>
            <a:normAutofit lnSpcReduction="20000"/>
          </a:bodyPr>
          <a:p>
            <a:r>
              <a:rPr lang="en-US" altLang="zh-CN">
                <a:solidFill>
                  <a:srgbClr val="FF0000"/>
                </a:solidFill>
              </a:rPr>
              <a:t>对于任意的点p</a:t>
            </a:r>
            <a:r>
              <a:rPr lang="en-US" altLang="zh-CN" baseline="-25000">
                <a:solidFill>
                  <a:srgbClr val="FF0000"/>
                </a:solidFill>
              </a:rPr>
              <a:t>i</a:t>
            </a:r>
            <a:r>
              <a:rPr lang="en-US" altLang="zh-CN">
                <a:solidFill>
                  <a:srgbClr val="FF0000"/>
                </a:solidFill>
              </a:rPr>
              <a:t>，在最坏的情形下最多有7个点p</a:t>
            </a:r>
            <a:r>
              <a:rPr lang="en-US" altLang="zh-CN" baseline="-25000">
                <a:solidFill>
                  <a:srgbClr val="FF0000"/>
                </a:solidFill>
              </a:rPr>
              <a:t>j</a:t>
            </a:r>
            <a:r>
              <a:rPr lang="en-US" altLang="zh-CN">
                <a:solidFill>
                  <a:srgbClr val="FF0000"/>
                </a:solidFill>
              </a:rPr>
              <a:t>被考虑</a:t>
            </a:r>
            <a:r>
              <a:rPr lang="en-US" altLang="zh-CN"/>
              <a:t>。这是因为这些点必定落在该带状区域左半部分</a:t>
            </a:r>
            <a:endParaRPr lang="en-US" altLang="zh-CN"/>
          </a:p>
          <a:p>
            <a:r>
              <a:rPr lang="en-US" altLang="zh-CN"/>
              <a:t>的</a:t>
            </a:r>
            <a:r>
              <a:rPr lang="en-US" altLang="zh-CN">
                <a:latin typeface="宋体" panose="02010600030101010101" pitchFamily="2" charset="-122"/>
                <a:ea typeface="宋体" panose="02010600030101010101" pitchFamily="2" charset="-122"/>
                <a:sym typeface="+mn-ea"/>
              </a:rPr>
              <a:t>δ</a:t>
            </a:r>
            <a:r>
              <a:rPr lang="en-US" altLang="zh-CN"/>
              <a:t>×</a:t>
            </a:r>
            <a:r>
              <a:rPr lang="en-US" altLang="zh-CN">
                <a:latin typeface="宋体" panose="02010600030101010101" pitchFamily="2" charset="-122"/>
                <a:ea typeface="宋体" panose="02010600030101010101" pitchFamily="2" charset="-122"/>
                <a:sym typeface="+mn-ea"/>
              </a:rPr>
              <a:t>δ</a:t>
            </a:r>
            <a:r>
              <a:rPr lang="en-US" altLang="zh-CN"/>
              <a:t>方块内或者落在该带状区域右半部分的</a:t>
            </a:r>
            <a:r>
              <a:rPr lang="en-US" altLang="zh-CN">
                <a:latin typeface="宋体" panose="02010600030101010101" pitchFamily="2" charset="-122"/>
                <a:ea typeface="宋体" panose="02010600030101010101" pitchFamily="2" charset="-122"/>
                <a:sym typeface="+mn-ea"/>
              </a:rPr>
              <a:t>δ</a:t>
            </a:r>
            <a:r>
              <a:rPr lang="en-US" altLang="zh-CN"/>
              <a:t>×</a:t>
            </a:r>
            <a:r>
              <a:rPr lang="en-US" altLang="zh-CN">
                <a:latin typeface="宋体" panose="02010600030101010101" pitchFamily="2" charset="-122"/>
                <a:ea typeface="宋体" panose="02010600030101010101" pitchFamily="2" charset="-122"/>
                <a:sym typeface="+mn-ea"/>
              </a:rPr>
              <a:t>δ</a:t>
            </a:r>
            <a:r>
              <a:rPr lang="en-US" altLang="zh-CN"/>
              <a:t>方块内。另一方面，在每个</a:t>
            </a:r>
            <a:r>
              <a:rPr lang="en-US" altLang="zh-CN">
                <a:latin typeface="宋体" panose="02010600030101010101" pitchFamily="2" charset="-122"/>
                <a:ea typeface="宋体" panose="02010600030101010101" pitchFamily="2" charset="-122"/>
                <a:sym typeface="+mn-ea"/>
              </a:rPr>
              <a:t>δ</a:t>
            </a:r>
            <a:r>
              <a:rPr lang="en-US" altLang="zh-CN"/>
              <a:t>×</a:t>
            </a:r>
            <a:r>
              <a:rPr lang="en-US" altLang="zh-CN">
                <a:latin typeface="宋体" panose="02010600030101010101" pitchFamily="2" charset="-122"/>
                <a:ea typeface="宋体" panose="02010600030101010101" pitchFamily="2" charset="-122"/>
                <a:sym typeface="+mn-ea"/>
              </a:rPr>
              <a:t>δ</a:t>
            </a:r>
            <a:r>
              <a:rPr lang="en-US" altLang="zh-CN"/>
              <a:t>方块内的所有</a:t>
            </a:r>
            <a:endParaRPr lang="en-US" altLang="zh-CN"/>
          </a:p>
          <a:p>
            <a:r>
              <a:rPr lang="en-US" altLang="zh-CN"/>
              <a:t>的点至少分离</a:t>
            </a:r>
            <a:r>
              <a:rPr lang="en-US" altLang="zh-CN">
                <a:latin typeface="宋体" panose="02010600030101010101" pitchFamily="2" charset="-122"/>
                <a:ea typeface="宋体" panose="02010600030101010101" pitchFamily="2" charset="-122"/>
                <a:sym typeface="+mn-ea"/>
              </a:rPr>
              <a:t>δ</a:t>
            </a:r>
            <a:r>
              <a:rPr lang="en-US" altLang="zh-CN"/>
              <a:t>。在最坏的情形下，每个方块包含4个点，每个角上一个点。这些点中有一个是p</a:t>
            </a:r>
            <a:r>
              <a:rPr lang="en-US" altLang="zh-CN" baseline="-25000"/>
              <a:t>i</a:t>
            </a:r>
            <a:r>
              <a:rPr lang="zh-CN" altLang="en-US"/>
              <a:t>，</a:t>
            </a:r>
            <a:r>
              <a:rPr lang="en-US" altLang="zh-CN"/>
              <a:t>最</a:t>
            </a:r>
            <a:endParaRPr lang="en-US" altLang="zh-CN"/>
          </a:p>
          <a:p>
            <a:r>
              <a:rPr lang="en-US" altLang="zh-CN"/>
              <a:t>多还剩下7个点要考虑。最坏情形的状况见图10-35所示。注意，虽然p</a:t>
            </a:r>
            <a:r>
              <a:rPr lang="en-US" altLang="zh-CN" baseline="-25000"/>
              <a:t>L2</a:t>
            </a:r>
            <a:r>
              <a:rPr lang="en-US" altLang="zh-CN"/>
              <a:t>和p</a:t>
            </a:r>
            <a:r>
              <a:rPr lang="en-US" altLang="zh-CN" baseline="-25000"/>
              <a:t>R1</a:t>
            </a:r>
            <a:r>
              <a:rPr lang="en-US" altLang="zh-CN"/>
              <a:t>有相同的坐标，但它们</a:t>
            </a:r>
            <a:endParaRPr lang="en-US" altLang="zh-CN"/>
          </a:p>
          <a:p>
            <a:r>
              <a:rPr lang="en-US" altLang="zh-CN"/>
              <a:t>可以是不同的点。对于实际的分析来说，惟一重要的是</a:t>
            </a:r>
            <a:r>
              <a:rPr lang="en-US" altLang="zh-CN">
                <a:latin typeface="Arial" panose="020B0604020202020204" pitchFamily="34" charset="0"/>
                <a:cs typeface="Arial" panose="020B0604020202020204" pitchFamily="34" charset="0"/>
              </a:rPr>
              <a:t>גּ</a:t>
            </a:r>
            <a:r>
              <a:rPr lang="en-US" altLang="zh-CN"/>
              <a:t>×2</a:t>
            </a:r>
            <a:r>
              <a:rPr lang="en-US" altLang="zh-CN">
                <a:latin typeface="Arial" panose="020B0604020202020204" pitchFamily="34" charset="0"/>
                <a:cs typeface="Arial" panose="020B0604020202020204" pitchFamily="34" charset="0"/>
                <a:sym typeface="+mn-ea"/>
              </a:rPr>
              <a:t>גּ</a:t>
            </a:r>
            <a:r>
              <a:rPr lang="en-US" altLang="zh-CN"/>
              <a:t>的矩形区域中的点的个数为</a:t>
            </a:r>
            <a:r>
              <a:rPr lang="en-US" altLang="zh-CN" b="1"/>
              <a:t>O</a:t>
            </a:r>
            <a:r>
              <a:rPr lang="en-US" altLang="zh-CN"/>
              <a:t>(1)，这当然</a:t>
            </a:r>
            <a:endParaRPr lang="en-US" altLang="zh-CN"/>
          </a:p>
          <a:p>
            <a:r>
              <a:rPr lang="en-US" altLang="zh-CN"/>
              <a:t>很清楚。</a:t>
            </a:r>
            <a:endParaRPr lang="en-US" altLang="zh-CN"/>
          </a:p>
        </p:txBody>
      </p:sp>
      <p:pic>
        <p:nvPicPr>
          <p:cNvPr id="4" name="图片 3"/>
          <p:cNvPicPr>
            <a:picLocks noChangeAspect="1"/>
          </p:cNvPicPr>
          <p:nvPr/>
        </p:nvPicPr>
        <p:blipFill>
          <a:blip r:embed="rId1"/>
          <a:stretch>
            <a:fillRect/>
          </a:stretch>
        </p:blipFill>
        <p:spPr>
          <a:xfrm>
            <a:off x="3463290" y="3415665"/>
            <a:ext cx="4857750" cy="2866390"/>
          </a:xfrm>
          <a:prstGeom prst="rect">
            <a:avLst/>
          </a:prstGeom>
        </p:spPr>
      </p:pic>
      <p:pic>
        <p:nvPicPr>
          <p:cNvPr id="5" name="图片 4"/>
          <p:cNvPicPr>
            <a:picLocks noChangeAspect="1"/>
          </p:cNvPicPr>
          <p:nvPr/>
        </p:nvPicPr>
        <p:blipFill>
          <a:blip r:embed="rId2"/>
          <a:stretch>
            <a:fillRect/>
          </a:stretch>
        </p:blipFill>
        <p:spPr>
          <a:xfrm>
            <a:off x="4615815" y="6337935"/>
            <a:ext cx="2790825" cy="495300"/>
          </a:xfrm>
          <a:prstGeom prst="rect">
            <a:avLst/>
          </a:prstGeom>
        </p:spPr>
      </p:pic>
    </p:spTree>
  </p:cSld>
  <p:clrMapOvr>
    <a:masterClrMapping/>
  </p:clrMapOvr>
</p:sld>
</file>

<file path=ppt/slides/slide7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a:sym typeface="+mn-ea"/>
              </a:rPr>
              <a:t>10.2.2 最近点问题</a:t>
            </a:r>
            <a:endParaRPr lang="en-US" altLang="zh-CN">
              <a:sym typeface="+mn-ea"/>
            </a:endParaRPr>
          </a:p>
        </p:txBody>
      </p:sp>
      <p:sp>
        <p:nvSpPr>
          <p:cNvPr id="3" name="内容占位符 2"/>
          <p:cNvSpPr/>
          <p:nvPr>
            <p:ph idx="1"/>
          </p:nvPr>
        </p:nvSpPr>
        <p:spPr>
          <a:xfrm>
            <a:off x="838200" y="1690688"/>
            <a:ext cx="10515600" cy="4731477"/>
          </a:xfrm>
        </p:spPr>
        <p:txBody>
          <a:bodyPr>
            <a:normAutofit lnSpcReduction="20000"/>
          </a:bodyPr>
          <a:p>
            <a:r>
              <a:rPr lang="en-US" altLang="zh-CN"/>
              <a:t>因为对于每个p</a:t>
            </a:r>
            <a:r>
              <a:rPr lang="en-US" altLang="zh-CN" baseline="-25000"/>
              <a:t>i</a:t>
            </a:r>
            <a:r>
              <a:rPr lang="en-US" altLang="zh-CN"/>
              <a:t>最多有7个点要考虑，所以计算比</a:t>
            </a:r>
            <a:r>
              <a:rPr lang="en-US" altLang="zh-CN">
                <a:latin typeface="宋体" panose="02010600030101010101" pitchFamily="2" charset="-122"/>
                <a:ea typeface="宋体" panose="02010600030101010101" pitchFamily="2" charset="-122"/>
                <a:sym typeface="+mn-ea"/>
              </a:rPr>
              <a:t>δ</a:t>
            </a:r>
            <a:r>
              <a:rPr lang="en-US" altLang="zh-CN"/>
              <a:t>好的d</a:t>
            </a:r>
            <a:r>
              <a:rPr lang="en-US" altLang="zh-CN" baseline="-25000"/>
              <a:t>C</a:t>
            </a:r>
            <a:r>
              <a:rPr lang="en-US" altLang="zh-CN"/>
              <a:t>的时间是</a:t>
            </a:r>
            <a:r>
              <a:rPr lang="en-US" altLang="zh-CN" b="1"/>
              <a:t>O</a:t>
            </a:r>
            <a:r>
              <a:rPr lang="en-US" altLang="zh-CN"/>
              <a:t>(N)。因此，基于两个一半大小的递</a:t>
            </a:r>
            <a:endParaRPr lang="en-US" altLang="zh-CN"/>
          </a:p>
          <a:p>
            <a:r>
              <a:rPr lang="en-US" altLang="zh-CN"/>
              <a:t>归调用加上联合两个结果的线性附加工作，看来我们似乎对最近点问题有一个</a:t>
            </a:r>
            <a:r>
              <a:rPr lang="en-US" altLang="zh-CN" b="1"/>
              <a:t>O</a:t>
            </a:r>
            <a:r>
              <a:rPr lang="en-US" altLang="zh-CN"/>
              <a:t>(NlogN)解。然而，我们</a:t>
            </a:r>
            <a:endParaRPr lang="en-US" altLang="zh-CN"/>
          </a:p>
          <a:p>
            <a:r>
              <a:rPr lang="en-US" altLang="zh-CN"/>
              <a:t>还没有真正得到</a:t>
            </a:r>
            <a:r>
              <a:rPr lang="en-US" altLang="zh-CN" b="1"/>
              <a:t>O</a:t>
            </a:r>
            <a:r>
              <a:rPr lang="en-US" altLang="zh-CN"/>
              <a:t>(NlogN)的解。</a:t>
            </a:r>
            <a:endParaRPr lang="en-US" altLang="zh-CN"/>
          </a:p>
          <a:p>
            <a:endParaRPr lang="en-US" altLang="zh-CN"/>
          </a:p>
          <a:p>
            <a:r>
              <a:rPr lang="en-US" altLang="zh-CN"/>
              <a:t>问题在于，我们已经假设这些点按照y坐标排序是现成的。如果对于每个递归调用我们都执行这种排序， </a:t>
            </a:r>
            <a:endParaRPr lang="en-US" altLang="zh-CN"/>
          </a:p>
          <a:p>
            <a:r>
              <a:rPr lang="en-US" altLang="zh-CN"/>
              <a:t>那么我们又有</a:t>
            </a:r>
            <a:r>
              <a:rPr lang="en-US" altLang="zh-CN" b="1"/>
              <a:t>O</a:t>
            </a:r>
            <a:r>
              <a:rPr lang="en-US" altLang="zh-CN"/>
              <a:t>(NlogN)的附加工作：这就得到一个</a:t>
            </a:r>
            <a:r>
              <a:rPr lang="en-US" altLang="zh-CN" b="1"/>
              <a:t>O</a:t>
            </a:r>
            <a:r>
              <a:rPr lang="en-US" altLang="zh-CN"/>
              <a:t>(Nlog</a:t>
            </a:r>
            <a:r>
              <a:rPr lang="en-US" altLang="zh-CN" baseline="30000"/>
              <a:t>2</a:t>
            </a:r>
            <a:r>
              <a:rPr lang="en-US" altLang="zh-CN"/>
              <a:t>N)算法。不过问题还不全这么糟，尤其在和</a:t>
            </a:r>
            <a:endParaRPr lang="en-US" altLang="zh-CN"/>
          </a:p>
          <a:p>
            <a:r>
              <a:rPr lang="en-US" altLang="zh-CN"/>
              <a:t>蛮力</a:t>
            </a:r>
            <a:r>
              <a:rPr lang="en-US" altLang="zh-CN" b="1"/>
              <a:t>O</a:t>
            </a:r>
            <a:r>
              <a:rPr lang="en-US" altLang="zh-CN"/>
              <a:t>(N²)算法比较的时候。然而，不难把对于每个递归调用的工作简化到</a:t>
            </a:r>
            <a:r>
              <a:rPr lang="en-US" altLang="zh-CN" b="1"/>
              <a:t>O</a:t>
            </a:r>
            <a:r>
              <a:rPr lang="en-US" altLang="zh-CN"/>
              <a:t>(N)，从而保证</a:t>
            </a:r>
            <a:r>
              <a:rPr lang="en-US" altLang="zh-CN" b="1"/>
              <a:t>O</a:t>
            </a:r>
            <a:r>
              <a:rPr lang="en-US" altLang="zh-CN"/>
              <a:t>(NlogN) </a:t>
            </a:r>
            <a:endParaRPr lang="en-US" altLang="zh-CN"/>
          </a:p>
          <a:p>
            <a:r>
              <a:rPr lang="en-US" altLang="zh-CN"/>
              <a:t>算法。</a:t>
            </a:r>
            <a:endParaRPr lang="en-US" altLang="zh-CN"/>
          </a:p>
        </p:txBody>
      </p:sp>
    </p:spTree>
  </p:cSld>
  <p:clrMapOvr>
    <a:masterClrMapping/>
  </p:clrMapOvr>
</p:sld>
</file>

<file path=ppt/slides/slide7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a:sym typeface="+mn-ea"/>
              </a:rPr>
              <a:t>10.2.2 最近点问题</a:t>
            </a:r>
            <a:endParaRPr lang="en-US" altLang="zh-CN">
              <a:sym typeface="+mn-ea"/>
            </a:endParaRPr>
          </a:p>
        </p:txBody>
      </p:sp>
      <p:sp>
        <p:nvSpPr>
          <p:cNvPr id="3" name="内容占位符 2"/>
          <p:cNvSpPr/>
          <p:nvPr>
            <p:ph idx="1"/>
          </p:nvPr>
        </p:nvSpPr>
        <p:spPr>
          <a:xfrm>
            <a:off x="838200" y="1690688"/>
            <a:ext cx="10515600" cy="4731477"/>
          </a:xfrm>
        </p:spPr>
        <p:txBody>
          <a:bodyPr>
            <a:normAutofit lnSpcReduction="20000"/>
          </a:bodyPr>
          <a:p>
            <a:r>
              <a:rPr lang="en-US" altLang="zh-CN"/>
              <a:t>我们将保留两个表。</a:t>
            </a:r>
            <a:r>
              <a:rPr lang="en-US" altLang="zh-CN">
                <a:solidFill>
                  <a:srgbClr val="FF0000"/>
                </a:solidFill>
              </a:rPr>
              <a:t>一个是按照x坐标排序的点的表，而另一个是按照y坐标排序的点的表</a:t>
            </a:r>
            <a:r>
              <a:rPr lang="en-US" altLang="zh-CN"/>
              <a:t>。我们分别称</a:t>
            </a:r>
            <a:endParaRPr lang="en-US" altLang="zh-CN"/>
          </a:p>
          <a:p>
            <a:r>
              <a:rPr lang="en-US" altLang="zh-CN"/>
              <a:t>这</a:t>
            </a:r>
            <a:r>
              <a:rPr lang="en-US" altLang="zh-CN">
                <a:solidFill>
                  <a:srgbClr val="FF0000"/>
                </a:solidFill>
              </a:rPr>
              <a:t>两个表为P和Q</a:t>
            </a:r>
            <a:r>
              <a:rPr lang="en-US" altLang="zh-CN"/>
              <a:t>。这两个表可以通过一个预处理排序步骤花费</a:t>
            </a:r>
            <a:r>
              <a:rPr lang="en-US" altLang="zh-CN" b="1"/>
              <a:t>O</a:t>
            </a:r>
            <a:r>
              <a:rPr lang="en-US" altLang="zh-CN"/>
              <a:t>(NlogN)得到，因此并不影响时间界。</a:t>
            </a:r>
            <a:endParaRPr lang="en-US" altLang="zh-CN"/>
          </a:p>
          <a:p>
            <a:r>
              <a:rPr lang="en-US" altLang="zh-CN"/>
              <a:t>P</a:t>
            </a:r>
            <a:r>
              <a:rPr lang="en-US" altLang="zh-CN" baseline="-25000"/>
              <a:t>L</a:t>
            </a:r>
            <a:r>
              <a:rPr lang="en-US" altLang="zh-CN"/>
              <a:t>和Q</a:t>
            </a:r>
            <a:r>
              <a:rPr lang="en-US" altLang="zh-CN" baseline="-25000"/>
              <a:t>L</a:t>
            </a:r>
            <a:r>
              <a:rPr lang="en-US" altLang="zh-CN"/>
              <a:t>是传递给左半部分递归调用的参数表，P</a:t>
            </a:r>
            <a:r>
              <a:rPr lang="en-US" altLang="zh-CN" baseline="-25000"/>
              <a:t>R</a:t>
            </a:r>
            <a:r>
              <a:rPr lang="en-US" altLang="zh-CN"/>
              <a:t>和Q</a:t>
            </a:r>
            <a:r>
              <a:rPr lang="en-US" altLang="zh-CN" baseline="-25000"/>
              <a:t>R</a:t>
            </a:r>
            <a:r>
              <a:rPr lang="en-US" altLang="zh-CN"/>
              <a:t>是传递给右半部分递归调用的参数表。我们已经看</a:t>
            </a:r>
            <a:endParaRPr lang="en-US" altLang="zh-CN"/>
          </a:p>
          <a:p>
            <a:r>
              <a:rPr lang="en-US" altLang="zh-CN"/>
              <a:t>到，P很容易在中间分开。一旦分割线已知，我们依序转到Q，把每一个元素放入相应的Q</a:t>
            </a:r>
            <a:r>
              <a:rPr lang="en-US" altLang="zh-CN" baseline="-25000"/>
              <a:t>L</a:t>
            </a:r>
            <a:r>
              <a:rPr lang="en-US" altLang="zh-CN"/>
              <a:t>或Q</a:t>
            </a:r>
            <a:r>
              <a:rPr lang="en-US" altLang="zh-CN" baseline="-25000"/>
              <a:t>R</a:t>
            </a:r>
            <a:r>
              <a:rPr lang="en-US" altLang="zh-CN"/>
              <a:t>。容易看</a:t>
            </a:r>
            <a:endParaRPr lang="en-US" altLang="zh-CN"/>
          </a:p>
          <a:p>
            <a:r>
              <a:rPr lang="en-US" altLang="zh-CN"/>
              <a:t>出，Q</a:t>
            </a:r>
            <a:r>
              <a:rPr lang="en-US" altLang="zh-CN" baseline="-25000"/>
              <a:t>L</a:t>
            </a:r>
            <a:r>
              <a:rPr lang="en-US" altLang="zh-CN"/>
              <a:t>和Q</a:t>
            </a:r>
            <a:r>
              <a:rPr lang="en-US" altLang="zh-CN" baseline="-25000"/>
              <a:t>R</a:t>
            </a:r>
            <a:r>
              <a:rPr lang="en-US" altLang="zh-CN"/>
              <a:t>将自动地按照y坐标排序。当递归调用返回时，我们扫描Q表并删除其x坐标不在带内的所有</a:t>
            </a:r>
            <a:endParaRPr lang="en-US" altLang="zh-CN"/>
          </a:p>
          <a:p>
            <a:r>
              <a:rPr lang="en-US" altLang="zh-CN"/>
              <a:t>的点。此时Q只含有带中的点，而这些点保证是按照它们的y坐标排序的。</a:t>
            </a:r>
            <a:endParaRPr lang="en-US" altLang="zh-CN"/>
          </a:p>
          <a:p>
            <a:endParaRPr lang="en-US" altLang="zh-CN"/>
          </a:p>
          <a:p>
            <a:r>
              <a:rPr lang="en-US" altLang="zh-CN"/>
              <a:t>这种策略保证整个算法是</a:t>
            </a:r>
            <a:r>
              <a:rPr lang="en-US" altLang="zh-CN" b="1"/>
              <a:t>O</a:t>
            </a:r>
            <a:r>
              <a:rPr lang="en-US" altLang="zh-CN"/>
              <a:t>(NlogN)的，因为只执行了</a:t>
            </a:r>
            <a:r>
              <a:rPr lang="en-US" altLang="zh-CN" b="1"/>
              <a:t>O</a:t>
            </a:r>
            <a:r>
              <a:rPr lang="en-US" altLang="zh-CN"/>
              <a:t>(N)的附加工作</a:t>
            </a:r>
            <a:r>
              <a:rPr lang="zh-CN" altLang="en-US"/>
              <a:t>。</a:t>
            </a:r>
            <a:endParaRPr lang="zh-CN" altLang="en-US"/>
          </a:p>
        </p:txBody>
      </p:sp>
    </p:spTree>
  </p:cSld>
  <p:clrMapOvr>
    <a:masterClrMapping/>
  </p:clrMapOvr>
</p:sld>
</file>

<file path=ppt/slides/slide7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a:sym typeface="+mn-ea"/>
              </a:rPr>
              <a:t>10.2.3 选择问题</a:t>
            </a:r>
            <a:endParaRPr lang="en-US" altLang="zh-CN">
              <a:sym typeface="+mn-ea"/>
            </a:endParaRPr>
          </a:p>
        </p:txBody>
      </p:sp>
      <p:sp>
        <p:nvSpPr>
          <p:cNvPr id="3" name="内容占位符 2"/>
          <p:cNvSpPr/>
          <p:nvPr>
            <p:ph idx="1"/>
          </p:nvPr>
        </p:nvSpPr>
        <p:spPr>
          <a:xfrm>
            <a:off x="838200" y="1690688"/>
            <a:ext cx="10515600" cy="4731477"/>
          </a:xfrm>
        </p:spPr>
        <p:txBody>
          <a:bodyPr>
            <a:normAutofit lnSpcReduction="20000"/>
          </a:bodyPr>
          <a:p>
            <a:r>
              <a:rPr lang="en-US" altLang="zh-CN">
                <a:solidFill>
                  <a:srgbClr val="FF0000"/>
                </a:solidFill>
              </a:rPr>
              <a:t>选择问题</a:t>
            </a:r>
            <a:r>
              <a:rPr lang="en-US" altLang="zh-CN"/>
              <a:t>(selection problem)要求我们找出含N个元素的表S中的第k个最小的元素。我们对</a:t>
            </a:r>
            <a:r>
              <a:rPr lang="en-US" altLang="zh-CN">
                <a:solidFill>
                  <a:srgbClr val="FF0000"/>
                </a:solidFill>
              </a:rPr>
              <a:t>找出中间</a:t>
            </a:r>
            <a:endParaRPr lang="en-US" altLang="zh-CN">
              <a:solidFill>
                <a:srgbClr val="FF0000"/>
              </a:solidFill>
            </a:endParaRPr>
          </a:p>
          <a:p>
            <a:r>
              <a:rPr lang="en-US" altLang="zh-CN">
                <a:solidFill>
                  <a:srgbClr val="FF0000"/>
                </a:solidFill>
              </a:rPr>
              <a:t>元素</a:t>
            </a:r>
            <a:r>
              <a:rPr lang="en-US" altLang="zh-CN"/>
              <a:t>的特殊情况有着特别的兴趣，这种情况发生在k=      的时候。</a:t>
            </a:r>
            <a:endParaRPr lang="en-US" altLang="zh-CN"/>
          </a:p>
          <a:p>
            <a:endParaRPr lang="en-US" altLang="zh-CN"/>
          </a:p>
          <a:p>
            <a:r>
              <a:rPr lang="en-US" altLang="zh-CN"/>
              <a:t>在第1章、第6章和第7章我们已经看到过选择问题的几个解法。第7章中的解法用到快速排序的变体并以</a:t>
            </a:r>
            <a:endParaRPr lang="en-US" altLang="zh-CN"/>
          </a:p>
          <a:p>
            <a:r>
              <a:rPr lang="en-US" altLang="zh-CN"/>
              <a:t>平均时间</a:t>
            </a:r>
            <a:r>
              <a:rPr lang="en-US" altLang="zh-CN" b="1"/>
              <a:t>O</a:t>
            </a:r>
            <a:r>
              <a:rPr lang="en-US" altLang="zh-CN"/>
              <a:t>(N)运行。事实上，它在Hoare论述快速排序的原始论文中已有描述。</a:t>
            </a:r>
            <a:endParaRPr lang="en-US" altLang="zh-CN"/>
          </a:p>
          <a:p>
            <a:endParaRPr lang="en-US" altLang="zh-CN"/>
          </a:p>
          <a:p>
            <a:r>
              <a:rPr lang="en-US" altLang="zh-CN"/>
              <a:t>虽然这个算法以线性平均时间运行，但是它有一个</a:t>
            </a:r>
            <a:r>
              <a:rPr lang="en-US" altLang="zh-CN" b="1"/>
              <a:t>O</a:t>
            </a:r>
            <a:r>
              <a:rPr lang="en-US" altLang="zh-CN"/>
              <a:t>(N²)的最坏情况。通过把元素排序，选择可以容易</a:t>
            </a:r>
            <a:endParaRPr lang="en-US" altLang="zh-CN"/>
          </a:p>
          <a:p>
            <a:r>
              <a:rPr lang="en-US" altLang="zh-CN"/>
              <a:t>地以</a:t>
            </a:r>
            <a:r>
              <a:rPr lang="en-US" altLang="zh-CN" b="1"/>
              <a:t>O</a:t>
            </a:r>
            <a:r>
              <a:rPr lang="en-US" altLang="zh-CN"/>
              <a:t>(NlogN)最坏情形时间解决，不过，长时期不知道选择是否能够以</a:t>
            </a:r>
            <a:r>
              <a:rPr lang="en-US" altLang="zh-CN" b="1"/>
              <a:t>O</a:t>
            </a:r>
            <a:r>
              <a:rPr lang="en-US" altLang="zh-CN"/>
              <a:t>(N)最坏情形时间完成。在</a:t>
            </a:r>
            <a:endParaRPr lang="en-US" altLang="zh-CN"/>
          </a:p>
          <a:p>
            <a:r>
              <a:rPr lang="en-US" altLang="zh-CN"/>
              <a:t>7.7.6节概述的快速选择算法在实践中是相当有效的，因此这个问题主要还是理论上的问题。</a:t>
            </a:r>
            <a:endParaRPr lang="en-US" altLang="zh-CN"/>
          </a:p>
        </p:txBody>
      </p:sp>
      <p:pic>
        <p:nvPicPr>
          <p:cNvPr id="4" name="图片 3"/>
          <p:cNvPicPr>
            <a:picLocks noChangeAspect="1"/>
          </p:cNvPicPr>
          <p:nvPr/>
        </p:nvPicPr>
        <p:blipFill>
          <a:blip r:embed="rId1"/>
          <a:stretch>
            <a:fillRect/>
          </a:stretch>
        </p:blipFill>
        <p:spPr>
          <a:xfrm>
            <a:off x="6243320" y="2035175"/>
            <a:ext cx="552450" cy="247650"/>
          </a:xfrm>
          <a:prstGeom prst="rect">
            <a:avLst/>
          </a:prstGeom>
        </p:spPr>
      </p:pic>
    </p:spTree>
  </p:cSld>
  <p:clrMapOvr>
    <a:masterClrMapping/>
  </p:clrMapOvr>
</p:sld>
</file>

<file path=ppt/slides/slide7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a:sym typeface="+mn-ea"/>
              </a:rPr>
              <a:t>10.2.3 选择问题</a:t>
            </a:r>
            <a:endParaRPr lang="en-US" altLang="zh-CN">
              <a:sym typeface="+mn-ea"/>
            </a:endParaRPr>
          </a:p>
        </p:txBody>
      </p:sp>
      <p:sp>
        <p:nvSpPr>
          <p:cNvPr id="3" name="内容占位符 2"/>
          <p:cNvSpPr/>
          <p:nvPr>
            <p:ph idx="1"/>
          </p:nvPr>
        </p:nvSpPr>
        <p:spPr>
          <a:xfrm>
            <a:off x="838200" y="1690688"/>
            <a:ext cx="10515600" cy="4731477"/>
          </a:xfrm>
        </p:spPr>
        <p:txBody>
          <a:bodyPr>
            <a:normAutofit lnSpcReduction="20000"/>
          </a:bodyPr>
          <a:p>
            <a:r>
              <a:rPr lang="en-US" altLang="zh-CN"/>
              <a:t>我们知道，基本的算法是简单递归策略。设N大于</a:t>
            </a:r>
            <a:r>
              <a:rPr lang="en-US" altLang="zh-CN">
                <a:solidFill>
                  <a:srgbClr val="FF0000"/>
                </a:solidFill>
              </a:rPr>
              <a:t>截止点</a:t>
            </a:r>
            <a:r>
              <a:rPr lang="en-US" altLang="zh-CN"/>
              <a:t>(cutoff point)，在截止点后元素将进行简单</a:t>
            </a:r>
            <a:endParaRPr lang="en-US" altLang="zh-CN"/>
          </a:p>
          <a:p>
            <a:r>
              <a:rPr lang="en-US" altLang="zh-CN"/>
              <a:t>的排序，v是选出的一个元素，叫做</a:t>
            </a:r>
            <a:r>
              <a:rPr lang="en-US" altLang="zh-CN">
                <a:solidFill>
                  <a:srgbClr val="FF0000"/>
                </a:solidFill>
              </a:rPr>
              <a:t>枢纽元</a:t>
            </a:r>
            <a:r>
              <a:rPr lang="en-US" altLang="zh-CN"/>
              <a:t>(pivot)。其余的元素被放在两个集合S</a:t>
            </a:r>
            <a:r>
              <a:rPr lang="en-US" altLang="zh-CN" baseline="-25000"/>
              <a:t>1</a:t>
            </a:r>
            <a:r>
              <a:rPr lang="en-US" altLang="zh-CN"/>
              <a:t>和S</a:t>
            </a:r>
            <a:r>
              <a:rPr lang="en-US" altLang="zh-CN" baseline="-25000"/>
              <a:t>2</a:t>
            </a:r>
            <a:r>
              <a:rPr lang="en-US" altLang="zh-CN"/>
              <a:t>中。S</a:t>
            </a:r>
            <a:r>
              <a:rPr lang="en-US" altLang="zh-CN" baseline="-25000"/>
              <a:t>1</a:t>
            </a:r>
            <a:r>
              <a:rPr lang="en-US" altLang="zh-CN"/>
              <a:t>含有那些</a:t>
            </a:r>
            <a:endParaRPr lang="en-US" altLang="zh-CN"/>
          </a:p>
          <a:p>
            <a:r>
              <a:rPr lang="en-US" altLang="zh-CN"/>
              <a:t>不大于v的元素，而S</a:t>
            </a:r>
            <a:r>
              <a:rPr lang="en-US" altLang="zh-CN" baseline="-25000"/>
              <a:t>2</a:t>
            </a:r>
            <a:r>
              <a:rPr lang="en-US" altLang="zh-CN"/>
              <a:t>则包含那些不小于v的元素。最后，如果k≤|S</a:t>
            </a:r>
            <a:r>
              <a:rPr lang="en-US" altLang="zh-CN" baseline="-25000"/>
              <a:t>1</a:t>
            </a:r>
            <a:r>
              <a:rPr lang="en-US" altLang="zh-CN">
                <a:sym typeface="+mn-ea"/>
              </a:rPr>
              <a:t>|</a:t>
            </a:r>
            <a:r>
              <a:rPr lang="en-US" altLang="zh-CN"/>
              <a:t>，那么S中的第k个最小的元素可以</a:t>
            </a:r>
            <a:endParaRPr lang="en-US" altLang="zh-CN"/>
          </a:p>
          <a:p>
            <a:r>
              <a:rPr lang="en-US" altLang="zh-CN"/>
              <a:t>通过递归地计算S</a:t>
            </a:r>
            <a:r>
              <a:rPr lang="en-US" altLang="zh-CN" baseline="-25000"/>
              <a:t>1</a:t>
            </a:r>
            <a:r>
              <a:rPr lang="en-US" altLang="zh-CN"/>
              <a:t>中第k个最小的元素而找到。如果k=|S</a:t>
            </a:r>
            <a:r>
              <a:rPr lang="en-US" altLang="zh-CN" baseline="-25000"/>
              <a:t>l</a:t>
            </a:r>
            <a:r>
              <a:rPr lang="en-US" altLang="zh-CN">
                <a:sym typeface="+mn-ea"/>
              </a:rPr>
              <a:t>|</a:t>
            </a:r>
            <a:r>
              <a:rPr lang="en-US" altLang="zh-CN"/>
              <a:t>+1，则枢纽元就是第k个最小的元素。否则，</a:t>
            </a:r>
            <a:endParaRPr lang="en-US" altLang="zh-CN"/>
          </a:p>
          <a:p>
            <a:r>
              <a:rPr lang="en-US" altLang="zh-CN"/>
              <a:t>在S中的第k个最小的元素是S</a:t>
            </a:r>
            <a:r>
              <a:rPr lang="en-US" altLang="zh-CN" baseline="-25000"/>
              <a:t>2</a:t>
            </a:r>
            <a:r>
              <a:rPr lang="en-US" altLang="zh-CN"/>
              <a:t>中的第(k-</a:t>
            </a:r>
            <a:r>
              <a:rPr lang="en-US" altLang="zh-CN">
                <a:sym typeface="+mn-ea"/>
              </a:rPr>
              <a:t>|</a:t>
            </a:r>
            <a:r>
              <a:rPr lang="en-US" altLang="zh-CN"/>
              <a:t>S</a:t>
            </a:r>
            <a:r>
              <a:rPr lang="en-US" altLang="zh-CN" baseline="-25000"/>
              <a:t>1</a:t>
            </a:r>
            <a:r>
              <a:rPr lang="en-US" altLang="zh-CN"/>
              <a:t>|-1)个最小元素。这个算法和快速排序之间的主要区别在于，</a:t>
            </a:r>
            <a:endParaRPr lang="en-US" altLang="zh-CN"/>
          </a:p>
          <a:p>
            <a:r>
              <a:rPr lang="en-US" altLang="zh-CN"/>
              <a:t>这里要求解的只有一个子问题而不是两个子问题。</a:t>
            </a:r>
            <a:endParaRPr lang="en-US" altLang="zh-CN"/>
          </a:p>
          <a:p>
            <a:endParaRPr lang="en-US" altLang="zh-CN"/>
          </a:p>
          <a:p>
            <a:r>
              <a:rPr lang="en-US" altLang="zh-CN"/>
              <a:t>为了得到一个线性算法，我们必须保证子问题只是原问题的一部分，而不仅仅只是比原问题少几个元素。</a:t>
            </a:r>
            <a:endParaRPr lang="en-US" altLang="zh-CN"/>
          </a:p>
          <a:p>
            <a:r>
              <a:rPr lang="en-US" altLang="zh-CN"/>
              <a:t>当然，如果我们愿意花费一些时间查找的话，那么总能够找到这样一个元素。</a:t>
            </a:r>
            <a:r>
              <a:rPr lang="en-US" altLang="zh-CN">
                <a:solidFill>
                  <a:srgbClr val="FF0000"/>
                </a:solidFill>
              </a:rPr>
              <a:t>困难的问题在于</a:t>
            </a:r>
            <a:r>
              <a:rPr lang="en-US" altLang="zh-CN"/>
              <a:t>我们不能</a:t>
            </a:r>
            <a:endParaRPr lang="en-US" altLang="zh-CN"/>
          </a:p>
          <a:p>
            <a:r>
              <a:rPr lang="en-US" altLang="zh-CN"/>
              <a:t>花费太多的时间</a:t>
            </a:r>
            <a:r>
              <a:rPr lang="en-US" altLang="zh-CN">
                <a:solidFill>
                  <a:srgbClr val="FF0000"/>
                </a:solidFill>
              </a:rPr>
              <a:t>寻找枢纽元</a:t>
            </a:r>
            <a:r>
              <a:rPr lang="en-US" altLang="zh-CN"/>
              <a:t>。</a:t>
            </a:r>
            <a:endParaRPr lang="en-US" altLang="zh-CN"/>
          </a:p>
        </p:txBody>
      </p:sp>
    </p:spTree>
  </p:cSld>
  <p:clrMapOvr>
    <a:masterClrMapping/>
  </p:clrMapOvr>
</p:sld>
</file>

<file path=ppt/slides/slide7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a:sym typeface="+mn-ea"/>
              </a:rPr>
              <a:t>10.2.3 选择问题</a:t>
            </a:r>
            <a:endParaRPr lang="en-US" altLang="zh-CN">
              <a:sym typeface="+mn-ea"/>
            </a:endParaRPr>
          </a:p>
        </p:txBody>
      </p:sp>
      <p:sp>
        <p:nvSpPr>
          <p:cNvPr id="3" name="内容占位符 2"/>
          <p:cNvSpPr/>
          <p:nvPr>
            <p:ph idx="1"/>
          </p:nvPr>
        </p:nvSpPr>
        <p:spPr>
          <a:xfrm>
            <a:off x="838200" y="1690688"/>
            <a:ext cx="10515600" cy="4731477"/>
          </a:xfrm>
        </p:spPr>
        <p:txBody>
          <a:bodyPr>
            <a:normAutofit/>
          </a:bodyPr>
          <a:p>
            <a:r>
              <a:rPr lang="en-US" altLang="zh-CN"/>
              <a:t>对于快速排序，我们看到枢纽元一种好的选择是</a:t>
            </a:r>
            <a:r>
              <a:rPr lang="en-US" altLang="zh-CN">
                <a:solidFill>
                  <a:srgbClr val="FF0000"/>
                </a:solidFill>
              </a:rPr>
              <a:t>选取三个元素并取它们的中项</a:t>
            </a:r>
            <a:r>
              <a:rPr lang="en-US" altLang="zh-CN"/>
              <a:t>。这就产生某种枢纽元不</a:t>
            </a:r>
            <a:endParaRPr lang="en-US" altLang="zh-CN"/>
          </a:p>
          <a:p>
            <a:r>
              <a:rPr lang="en-US" altLang="zh-CN"/>
              <a:t>太坏的期望，但它并不提供一种保证。我们可以</a:t>
            </a:r>
            <a:r>
              <a:rPr lang="en-US" altLang="zh-CN">
                <a:solidFill>
                  <a:srgbClr val="FF0000"/>
                </a:solidFill>
              </a:rPr>
              <a:t>随机选取</a:t>
            </a:r>
            <a:r>
              <a:rPr lang="en-US" altLang="zh-CN"/>
              <a:t>21个元素，以常数时间将它们排序，用第11个</a:t>
            </a:r>
            <a:endParaRPr lang="en-US" altLang="zh-CN"/>
          </a:p>
          <a:p>
            <a:r>
              <a:rPr lang="en-US" altLang="zh-CN"/>
              <a:t>最大的元素作为枢纽元，并得到可能更好的枢纽元。然而，如果这21个元素是21个最大元，那么枢纽元</a:t>
            </a:r>
            <a:endParaRPr lang="en-US" altLang="zh-CN"/>
          </a:p>
          <a:p>
            <a:r>
              <a:rPr lang="en-US" altLang="zh-CN"/>
              <a:t>仍然不好。将这种想法扩展，我们可以使用直到</a:t>
            </a:r>
            <a:r>
              <a:rPr lang="en-US" altLang="zh-CN" b="1"/>
              <a:t>O</a:t>
            </a:r>
            <a:r>
              <a:rPr lang="en-US" altLang="zh-CN"/>
              <a:t>(N/logN)个元素，用堆排序以</a:t>
            </a:r>
            <a:r>
              <a:rPr lang="en-US" altLang="zh-CN" b="1"/>
              <a:t>O</a:t>
            </a:r>
            <a:r>
              <a:rPr lang="en-US" altLang="zh-CN"/>
              <a:t>(N)总时间将它们排序， </a:t>
            </a:r>
            <a:endParaRPr lang="en-US" altLang="zh-CN"/>
          </a:p>
          <a:p>
            <a:r>
              <a:rPr lang="en-US" altLang="zh-CN"/>
              <a:t>从统计的观点看几乎肯定得到一个好的枢纽元。不过，在最坏情形下，这种方法行不通，因为我们可</a:t>
            </a:r>
            <a:endParaRPr lang="en-US" altLang="zh-CN"/>
          </a:p>
          <a:p>
            <a:r>
              <a:rPr lang="en-US" altLang="zh-CN"/>
              <a:t>能选择</a:t>
            </a:r>
            <a:r>
              <a:rPr lang="en-US" altLang="zh-CN" b="1"/>
              <a:t>O</a:t>
            </a:r>
            <a:r>
              <a:rPr lang="en-US" altLang="zh-CN"/>
              <a:t>(N/logN)个最大的元素，而此时的枢纽元则是第[N-</a:t>
            </a:r>
            <a:r>
              <a:rPr lang="en-US" altLang="zh-CN" b="1"/>
              <a:t>O</a:t>
            </a:r>
            <a:r>
              <a:rPr lang="en-US" altLang="zh-CN"/>
              <a:t>(N/logN)]个最大的元素，这不是N的一个</a:t>
            </a:r>
            <a:endParaRPr lang="en-US" altLang="zh-CN"/>
          </a:p>
          <a:p>
            <a:r>
              <a:rPr lang="en-US" altLang="zh-CN"/>
              <a:t>常数部分。</a:t>
            </a:r>
            <a:endParaRPr lang="en-US" altLang="zh-CN"/>
          </a:p>
        </p:txBody>
      </p:sp>
    </p:spTree>
  </p:cSld>
  <p:clrMapOvr>
    <a:masterClrMapping/>
  </p:clrMapOvr>
</p:sld>
</file>

<file path=ppt/slides/slide7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a:sym typeface="+mn-ea"/>
              </a:rPr>
              <a:t>10.2.3 选择问题</a:t>
            </a:r>
            <a:endParaRPr lang="en-US" altLang="zh-CN">
              <a:sym typeface="+mn-ea"/>
            </a:endParaRPr>
          </a:p>
        </p:txBody>
      </p:sp>
      <p:sp>
        <p:nvSpPr>
          <p:cNvPr id="3" name="内容占位符 2"/>
          <p:cNvSpPr/>
          <p:nvPr>
            <p:ph idx="1"/>
          </p:nvPr>
        </p:nvSpPr>
        <p:spPr>
          <a:xfrm>
            <a:off x="838200" y="1690688"/>
            <a:ext cx="10515600" cy="4731477"/>
          </a:xfrm>
        </p:spPr>
        <p:txBody>
          <a:bodyPr>
            <a:normAutofit lnSpcReduction="20000"/>
          </a:bodyPr>
          <a:p>
            <a:r>
              <a:rPr lang="en-US" altLang="zh-CN"/>
              <a:t>然而，基本想法还是有用的。的确，我们将看到，可以用它来改进快速选择所进行的比较的期望次数。</a:t>
            </a:r>
            <a:endParaRPr lang="en-US" altLang="zh-CN"/>
          </a:p>
          <a:p>
            <a:r>
              <a:rPr lang="en-US" altLang="zh-CN"/>
              <a:t>但是，为得到一个好的最坏情形，关键想法是再用一个间接层。我们不是从随机元素的样本中找出中项，</a:t>
            </a:r>
            <a:endParaRPr lang="en-US" altLang="zh-CN"/>
          </a:p>
          <a:p>
            <a:r>
              <a:rPr lang="en-US" altLang="zh-CN"/>
              <a:t>而是</a:t>
            </a:r>
            <a:r>
              <a:rPr lang="en-US" altLang="zh-CN">
                <a:solidFill>
                  <a:srgbClr val="FF0000"/>
                </a:solidFill>
              </a:rPr>
              <a:t>从中项的样本中找出中项</a:t>
            </a:r>
            <a:r>
              <a:rPr lang="en-US" altLang="zh-CN"/>
              <a:t>。</a:t>
            </a:r>
            <a:endParaRPr lang="en-US" altLang="zh-CN"/>
          </a:p>
          <a:p>
            <a:endParaRPr lang="en-US" altLang="zh-CN"/>
          </a:p>
          <a:p>
            <a:r>
              <a:rPr lang="en-US" altLang="zh-CN"/>
              <a:t>基本的</a:t>
            </a:r>
            <a:r>
              <a:rPr lang="en-US" altLang="zh-CN">
                <a:solidFill>
                  <a:srgbClr val="FF0000"/>
                </a:solidFill>
              </a:rPr>
              <a:t>枢纽元选择</a:t>
            </a:r>
            <a:r>
              <a:rPr lang="en-US" altLang="zh-CN"/>
              <a:t>算法如下：</a:t>
            </a:r>
            <a:endParaRPr lang="en-US" altLang="zh-CN"/>
          </a:p>
          <a:p>
            <a:r>
              <a:rPr lang="en-US" altLang="zh-CN"/>
              <a:t>1.把N个元素分成      组，</a:t>
            </a:r>
            <a:r>
              <a:rPr lang="en-US" altLang="zh-CN">
                <a:solidFill>
                  <a:srgbClr val="FF0000"/>
                </a:solidFill>
              </a:rPr>
              <a:t>5个元素一组</a:t>
            </a:r>
            <a:r>
              <a:rPr lang="en-US" altLang="zh-CN"/>
              <a:t>，忽略(最多4个)剩余的元素。</a:t>
            </a:r>
            <a:endParaRPr lang="en-US" altLang="zh-CN"/>
          </a:p>
          <a:p>
            <a:r>
              <a:rPr lang="en-US" altLang="zh-CN"/>
              <a:t>2.找出每组的中项，得到      个中项的表M。</a:t>
            </a:r>
            <a:endParaRPr lang="en-US" altLang="zh-CN"/>
          </a:p>
          <a:p>
            <a:r>
              <a:rPr lang="en-US" altLang="zh-CN"/>
              <a:t>3.求出M的中项，将其作为枢纽元v返回。</a:t>
            </a:r>
            <a:endParaRPr lang="en-US" altLang="zh-CN"/>
          </a:p>
          <a:p>
            <a:endParaRPr lang="en-US" altLang="zh-CN"/>
          </a:p>
          <a:p>
            <a:r>
              <a:rPr lang="en-US" altLang="zh-CN"/>
              <a:t>我们将用术语“</a:t>
            </a:r>
            <a:r>
              <a:rPr lang="en-US" altLang="zh-CN">
                <a:solidFill>
                  <a:srgbClr val="FF0000"/>
                </a:solidFill>
              </a:rPr>
              <a:t>五分化中项的中项</a:t>
            </a:r>
            <a:r>
              <a:rPr lang="en-US" altLang="zh-CN"/>
              <a:t>”(median-of-median-of-five partitioning)描述使用上面给出的</a:t>
            </a:r>
            <a:endParaRPr lang="en-US" altLang="zh-CN"/>
          </a:p>
          <a:p>
            <a:r>
              <a:rPr lang="en-US" altLang="zh-CN"/>
              <a:t>枢纽元选择法则的快速选择算法。现在我们证明，“五分化中项的中项”保证每个递归子问题的大小最</a:t>
            </a:r>
            <a:endParaRPr lang="en-US" altLang="zh-CN"/>
          </a:p>
          <a:p>
            <a:r>
              <a:rPr lang="en-US" altLang="zh-CN"/>
              <a:t>多是原问题的大约70%。我们还要证明，对于整个选择算法，枢纽元可以足够快地算出，以确保</a:t>
            </a:r>
            <a:r>
              <a:rPr lang="en-US" altLang="zh-CN" b="1"/>
              <a:t>O</a:t>
            </a:r>
            <a:r>
              <a:rPr lang="en-US" altLang="zh-CN"/>
              <a:t>(N)的</a:t>
            </a:r>
            <a:endParaRPr lang="en-US" altLang="zh-CN"/>
          </a:p>
          <a:p>
            <a:r>
              <a:rPr lang="en-US" altLang="zh-CN"/>
              <a:t>运行时间。</a:t>
            </a:r>
            <a:endParaRPr lang="en-US" altLang="zh-CN"/>
          </a:p>
        </p:txBody>
      </p:sp>
      <p:pic>
        <p:nvPicPr>
          <p:cNvPr id="4" name="图片 3"/>
          <p:cNvPicPr>
            <a:picLocks noChangeAspect="1"/>
          </p:cNvPicPr>
          <p:nvPr/>
        </p:nvPicPr>
        <p:blipFill>
          <a:blip r:embed="rId1"/>
          <a:stretch>
            <a:fillRect/>
          </a:stretch>
        </p:blipFill>
        <p:spPr>
          <a:xfrm>
            <a:off x="2691765" y="3427095"/>
            <a:ext cx="571500" cy="257175"/>
          </a:xfrm>
          <a:prstGeom prst="rect">
            <a:avLst/>
          </a:prstGeom>
        </p:spPr>
      </p:pic>
      <p:pic>
        <p:nvPicPr>
          <p:cNvPr id="5" name="图片 4"/>
          <p:cNvPicPr>
            <a:picLocks noChangeAspect="1"/>
          </p:cNvPicPr>
          <p:nvPr/>
        </p:nvPicPr>
        <p:blipFill>
          <a:blip r:embed="rId1"/>
          <a:stretch>
            <a:fillRect/>
          </a:stretch>
        </p:blipFill>
        <p:spPr>
          <a:xfrm>
            <a:off x="3510280" y="3766185"/>
            <a:ext cx="571500" cy="257175"/>
          </a:xfrm>
          <a:prstGeom prst="rect">
            <a:avLst/>
          </a:prstGeom>
        </p:spPr>
      </p:pic>
    </p:spTree>
  </p:cSld>
  <p:clrMapOvr>
    <a:masterClrMapping/>
  </p:clrMapOvr>
</p:sld>
</file>

<file path=ppt/slides/slide7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a:sym typeface="+mn-ea"/>
              </a:rPr>
              <a:t>10.2.3 选择问题</a:t>
            </a:r>
            <a:endParaRPr lang="en-US" altLang="zh-CN">
              <a:sym typeface="+mn-ea"/>
            </a:endParaRPr>
          </a:p>
        </p:txBody>
      </p:sp>
      <p:sp>
        <p:nvSpPr>
          <p:cNvPr id="3" name="内容占位符 2"/>
          <p:cNvSpPr/>
          <p:nvPr>
            <p:ph idx="1"/>
          </p:nvPr>
        </p:nvSpPr>
        <p:spPr>
          <a:xfrm>
            <a:off x="838200" y="1690688"/>
            <a:ext cx="10515600" cy="4731477"/>
          </a:xfrm>
        </p:spPr>
        <p:txBody>
          <a:bodyPr>
            <a:normAutofit lnSpcReduction="10000"/>
          </a:bodyPr>
          <a:p>
            <a:r>
              <a:rPr lang="en-US" altLang="zh-CN"/>
              <a:t>现在让我们假设N可以被5整除，因此不存在多余的元素。再设N/5为奇数，这样M就包含奇数个元素。我</a:t>
            </a:r>
            <a:endParaRPr lang="en-US" altLang="zh-CN"/>
          </a:p>
          <a:p>
            <a:r>
              <a:rPr lang="en-US" altLang="zh-CN"/>
              <a:t>们将要看到，这将提供</a:t>
            </a:r>
            <a:r>
              <a:rPr lang="en-US" altLang="zh-CN">
                <a:solidFill>
                  <a:srgbClr val="FF0000"/>
                </a:solidFill>
              </a:rPr>
              <a:t>某种对称性</a:t>
            </a:r>
            <a:r>
              <a:rPr lang="en-US" altLang="zh-CN"/>
              <a:t>。因此为方便起见我们假设N为10k+5的形式。我们还要假设所有的元</a:t>
            </a:r>
            <a:endParaRPr lang="en-US" altLang="zh-CN"/>
          </a:p>
          <a:p>
            <a:r>
              <a:rPr lang="en-US" altLang="zh-CN"/>
              <a:t>素都是</a:t>
            </a:r>
            <a:r>
              <a:rPr lang="en-US" altLang="zh-CN">
                <a:solidFill>
                  <a:srgbClr val="FF0000"/>
                </a:solidFill>
              </a:rPr>
              <a:t>互异的</a:t>
            </a:r>
            <a:r>
              <a:rPr lang="en-US" altLang="zh-CN"/>
              <a:t>。实际的算法必须保证能够处理该假设不成立的情况。图10-36指出当N=45时，枢纽元如</a:t>
            </a:r>
            <a:endParaRPr lang="en-US" altLang="zh-CN"/>
          </a:p>
          <a:p>
            <a:r>
              <a:rPr lang="en-US" altLang="zh-CN"/>
              <a:t>何能够选出。</a:t>
            </a:r>
            <a:endParaRPr lang="en-US" altLang="zh-CN"/>
          </a:p>
          <a:p>
            <a:endParaRPr lang="en-US" altLang="zh-CN"/>
          </a:p>
          <a:p>
            <a:r>
              <a:rPr lang="en-US" altLang="zh-CN"/>
              <a:t>在图10-36中，v代表该算法选出作为枢纽元的元素。由于v是9个元素的中项，而我们</a:t>
            </a:r>
            <a:r>
              <a:rPr lang="en-US" altLang="zh-CN">
                <a:solidFill>
                  <a:srgbClr val="FF0000"/>
                </a:solidFill>
              </a:rPr>
              <a:t>假设所有元素互异</a:t>
            </a:r>
            <a:r>
              <a:rPr lang="en-US" altLang="zh-CN"/>
              <a:t>，</a:t>
            </a:r>
            <a:endParaRPr lang="en-US" altLang="zh-CN"/>
          </a:p>
          <a:p>
            <a:r>
              <a:rPr lang="en-US" altLang="zh-CN"/>
              <a:t>因此必然存在4个中项大于v以及4个小于v。我们分别用L和S表示这些中项。考虑具有一个大中项(L型)</a:t>
            </a:r>
            <a:endParaRPr lang="en-US" altLang="zh-CN"/>
          </a:p>
          <a:p>
            <a:r>
              <a:rPr lang="en-US" altLang="zh-CN"/>
              <a:t>的五元素组。该组的中项小于组中的另两个元素且大于组中的另两个元素。我们将令</a:t>
            </a:r>
            <a:r>
              <a:rPr lang="en-US" altLang="zh-CN">
                <a:solidFill>
                  <a:srgbClr val="FF0000"/>
                </a:solidFill>
              </a:rPr>
              <a:t>H</a:t>
            </a:r>
            <a:r>
              <a:rPr lang="en-US" altLang="zh-CN"/>
              <a:t>代表那些巨型元</a:t>
            </a:r>
            <a:endParaRPr lang="en-US" altLang="zh-CN"/>
          </a:p>
          <a:p>
            <a:r>
              <a:rPr lang="en-US" altLang="zh-CN"/>
              <a:t>素。存在一些已知大于一个大中项的元素。类似地，</a:t>
            </a:r>
            <a:r>
              <a:rPr lang="en-US" altLang="zh-CN">
                <a:solidFill>
                  <a:srgbClr val="FF0000"/>
                </a:solidFill>
              </a:rPr>
              <a:t>T</a:t>
            </a:r>
            <a:r>
              <a:rPr lang="en-US" altLang="zh-CN"/>
              <a:t>代表那些小于一个小中项的元素。存在10个H型的</a:t>
            </a:r>
            <a:endParaRPr lang="en-US" altLang="zh-CN"/>
          </a:p>
          <a:p>
            <a:r>
              <a:rPr lang="en-US" altLang="zh-CN"/>
              <a:t>元素：具有L型中项的每组中有两个，v所在的组中有两个。类似地，存在10个T型元素。</a:t>
            </a:r>
            <a:endParaRPr lang="en-US" altLang="zh-CN"/>
          </a:p>
        </p:txBody>
      </p:sp>
    </p:spTree>
  </p:cSld>
  <p:clrMapOvr>
    <a:masterClrMapping/>
  </p:clrMapOvr>
</p:sld>
</file>

<file path=ppt/slides/slide7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a:sym typeface="+mn-ea"/>
              </a:rPr>
              <a:t>10.2.3 选择问题</a:t>
            </a:r>
            <a:endParaRPr lang="en-US" altLang="zh-CN">
              <a:sym typeface="+mn-ea"/>
            </a:endParaRPr>
          </a:p>
        </p:txBody>
      </p:sp>
      <p:pic>
        <p:nvPicPr>
          <p:cNvPr id="4" name="内容占位符 3"/>
          <p:cNvPicPr>
            <a:picLocks noChangeAspect="1"/>
          </p:cNvPicPr>
          <p:nvPr>
            <p:ph idx="1"/>
          </p:nvPr>
        </p:nvPicPr>
        <p:blipFill>
          <a:blip r:embed="rId1"/>
          <a:stretch>
            <a:fillRect/>
          </a:stretch>
        </p:blipFill>
        <p:spPr>
          <a:xfrm>
            <a:off x="2609850" y="1691005"/>
            <a:ext cx="6972300" cy="4067175"/>
          </a:xfrm>
          <a:prstGeom prst="rect">
            <a:avLst/>
          </a:prstGeom>
        </p:spPr>
      </p:pic>
      <p:pic>
        <p:nvPicPr>
          <p:cNvPr id="5" name="图片 4"/>
          <p:cNvPicPr>
            <a:picLocks noChangeAspect="1"/>
          </p:cNvPicPr>
          <p:nvPr/>
        </p:nvPicPr>
        <p:blipFill>
          <a:blip r:embed="rId2"/>
          <a:stretch>
            <a:fillRect/>
          </a:stretch>
        </p:blipFill>
        <p:spPr>
          <a:xfrm>
            <a:off x="5664200" y="6159500"/>
            <a:ext cx="2076450" cy="295275"/>
          </a:xfrm>
          <a:prstGeom prst="rect">
            <a:avLst/>
          </a:prstGeom>
        </p:spPr>
      </p:pic>
    </p:spTree>
  </p:cSld>
  <p:clrMapOvr>
    <a:masterClrMapping/>
  </p:clrMapOvr>
</p:sld>
</file>

<file path=ppt/slides/slide7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a:sym typeface="+mn-ea"/>
              </a:rPr>
              <a:t>10.2.3 选择问题</a:t>
            </a:r>
            <a:endParaRPr lang="en-US" altLang="zh-CN">
              <a:sym typeface="+mn-ea"/>
            </a:endParaRPr>
          </a:p>
        </p:txBody>
      </p:sp>
      <p:sp>
        <p:nvSpPr>
          <p:cNvPr id="3" name="内容占位符 2"/>
          <p:cNvSpPr/>
          <p:nvPr>
            <p:ph idx="1"/>
          </p:nvPr>
        </p:nvSpPr>
        <p:spPr/>
        <p:txBody>
          <a:bodyPr/>
          <a:p>
            <a:r>
              <a:rPr lang="zh-CN" altLang="en-US">
                <a:solidFill>
                  <a:srgbClr val="FF0000"/>
                </a:solidFill>
              </a:rPr>
              <a:t>L型元素或H型元素保证大于v，而S型元素或T型元素保证小于</a:t>
            </a:r>
            <a:r>
              <a:rPr lang="en-US" altLang="zh-CN">
                <a:solidFill>
                  <a:srgbClr val="FF0000"/>
                </a:solidFill>
              </a:rPr>
              <a:t>v</a:t>
            </a:r>
            <a:r>
              <a:rPr lang="zh-CN" altLang="en-US"/>
              <a:t>。于是在我们的问题中保证有14个大元素</a:t>
            </a:r>
            <a:endParaRPr lang="zh-CN" altLang="en-US"/>
          </a:p>
          <a:p>
            <a:r>
              <a:rPr lang="zh-CN" altLang="en-US"/>
              <a:t>和14个小元素。因此，递归调用最多可以对45-14-1=30个元素进行。</a:t>
            </a:r>
            <a:endParaRPr lang="zh-CN" altLang="en-US"/>
          </a:p>
          <a:p>
            <a:endParaRPr lang="zh-CN" altLang="en-US"/>
          </a:p>
          <a:p>
            <a:r>
              <a:rPr lang="zh-CN" altLang="en-US"/>
              <a:t>让我们把分析推广到对形如10k+5的一般的N的情形。在这种情况下，存在k个L型元素和k个S型元素。存</a:t>
            </a:r>
            <a:endParaRPr lang="zh-CN" altLang="en-US"/>
          </a:p>
          <a:p>
            <a:r>
              <a:rPr lang="zh-CN" altLang="en-US"/>
              <a:t>在2k+2个H型元素，还有2k+2个T型元素。因此，有3k+2个元素保证大于v以及3k+2个元素保证小于v。于</a:t>
            </a:r>
            <a:endParaRPr lang="zh-CN" altLang="en-US"/>
          </a:p>
          <a:p>
            <a:r>
              <a:rPr lang="zh-CN" altLang="en-US"/>
              <a:t>是在这种情况下递归调用最多可以包含7k+2</a:t>
            </a:r>
            <a:r>
              <a:rPr lang="en-US" altLang="zh-CN"/>
              <a:t>&lt;</a:t>
            </a:r>
            <a:r>
              <a:rPr lang="zh-CN" altLang="en-US">
                <a:solidFill>
                  <a:srgbClr val="FF0000"/>
                </a:solidFill>
              </a:rPr>
              <a:t>0.7N个元素</a:t>
            </a:r>
            <a:r>
              <a:rPr lang="zh-CN" altLang="en-US"/>
              <a:t>。如果N不是10k+5的形式，类似的论证仍可进</a:t>
            </a:r>
            <a:endParaRPr lang="zh-CN" altLang="en-US"/>
          </a:p>
          <a:p>
            <a:r>
              <a:rPr lang="zh-CN" altLang="en-US"/>
              <a:t>行而不影响基本结果。</a:t>
            </a:r>
            <a:endParaRPr lang="zh-CN" altLang="en-US"/>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lnSpcReduction="10000"/>
          </a:bodyPr>
          <a:lstStyle/>
          <a:p>
            <a:r>
              <a:rPr dirty="0"/>
              <a:t>对这个问题有一个递归和相对复杂的</a:t>
            </a:r>
            <a:r>
              <a:rPr b="1" dirty="0">
                <a:solidFill>
                  <a:srgbClr val="FF0000"/>
                </a:solidFill>
              </a:rPr>
              <a:t>O</a:t>
            </a:r>
            <a:r>
              <a:rPr dirty="0">
                <a:solidFill>
                  <a:srgbClr val="FF0000"/>
                </a:solidFill>
              </a:rPr>
              <a:t>(NlogN)</a:t>
            </a:r>
            <a:r>
              <a:rPr dirty="0"/>
              <a:t> 解法，我们现在就来描述它。要是真的没出现</a:t>
            </a:r>
            <a:r>
              <a:rPr b="1" dirty="0"/>
              <a:t>O</a:t>
            </a:r>
            <a:r>
              <a:rPr dirty="0"/>
              <a:t>(N)(线</a:t>
            </a:r>
            <a:endParaRPr dirty="0"/>
          </a:p>
          <a:p>
            <a:r>
              <a:rPr dirty="0"/>
              <a:t>性的)解法，这个算法就会是体现递归威力的极好的范例了该方法采用种“</a:t>
            </a:r>
            <a:r>
              <a:rPr dirty="0">
                <a:solidFill>
                  <a:srgbClr val="FF0000"/>
                </a:solidFill>
              </a:rPr>
              <a:t>分治</a:t>
            </a:r>
            <a:r>
              <a:rPr dirty="0"/>
              <a:t>(divide-and-conquer)”</a:t>
            </a:r>
            <a:endParaRPr dirty="0"/>
          </a:p>
          <a:p>
            <a:r>
              <a:rPr dirty="0">
                <a:solidFill>
                  <a:srgbClr val="FF0000"/>
                </a:solidFill>
              </a:rPr>
              <a:t>策略</a:t>
            </a:r>
            <a:r>
              <a:rPr dirty="0"/>
              <a:t>，其想法是</a:t>
            </a:r>
            <a:r>
              <a:rPr dirty="0">
                <a:solidFill>
                  <a:srgbClr val="FF0000"/>
                </a:solidFill>
              </a:rPr>
              <a:t>把问题分成两个大致相等的子问题</a:t>
            </a:r>
            <a:r>
              <a:rPr lang="zh-CN" dirty="0">
                <a:solidFill>
                  <a:srgbClr val="FF0000"/>
                </a:solidFill>
              </a:rPr>
              <a:t>，</a:t>
            </a:r>
            <a:r>
              <a:rPr dirty="0">
                <a:solidFill>
                  <a:srgbClr val="FF0000"/>
                </a:solidFill>
              </a:rPr>
              <a:t>然后递归地对它们求解</a:t>
            </a:r>
            <a:r>
              <a:rPr dirty="0"/>
              <a:t>，这是“分”部分。“治”</a:t>
            </a:r>
            <a:endParaRPr dirty="0"/>
          </a:p>
          <a:p>
            <a:r>
              <a:rPr dirty="0"/>
              <a:t>阶段</a:t>
            </a:r>
            <a:r>
              <a:rPr dirty="0">
                <a:solidFill>
                  <a:srgbClr val="FF0000"/>
                </a:solidFill>
              </a:rPr>
              <a:t>将两个子问题的解合并到一起</a:t>
            </a:r>
            <a:r>
              <a:rPr dirty="0"/>
              <a:t>并可能</a:t>
            </a:r>
            <a:r>
              <a:rPr lang="zh-CN" dirty="0"/>
              <a:t>再</a:t>
            </a:r>
            <a:r>
              <a:rPr dirty="0"/>
              <a:t>做些少量的附加工作，最后得到整个问题的解。</a:t>
            </a:r>
            <a:endParaRPr dirty="0"/>
          </a:p>
        </p:txBody>
      </p:sp>
      <p:sp>
        <p:nvSpPr>
          <p:cNvPr id="2" name="标题 1"/>
          <p:cNvSpPr>
            <a:spLocks noGrp="1"/>
          </p:cNvSpPr>
          <p:nvPr>
            <p:ph type="title"/>
          </p:nvPr>
        </p:nvSpPr>
        <p:spPr/>
        <p:txBody>
          <a:bodyPr/>
          <a:lstStyle/>
          <a:p>
            <a:r>
              <a:rPr dirty="0"/>
              <a:t>2.</a:t>
            </a:r>
            <a:r>
              <a:rPr lang="en-US" dirty="0"/>
              <a:t>4.3 </a:t>
            </a:r>
            <a:r>
              <a:rPr lang="zh-CN" altLang="en-US" dirty="0"/>
              <a:t>最大子序列和问题的解</a:t>
            </a:r>
            <a:endParaRPr lang="zh-CN" altLang="en-US" dirty="0"/>
          </a:p>
        </p:txBody>
      </p:sp>
    </p:spTree>
  </p:cSld>
  <p:clrMapOvr>
    <a:masterClrMapping/>
  </p:clrMapOvr>
</p:sld>
</file>

<file path=ppt/slides/slide7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a:sym typeface="+mn-ea"/>
              </a:rPr>
              <a:t>10.2.3 选择问题</a:t>
            </a:r>
            <a:endParaRPr lang="en-US" altLang="zh-CN">
              <a:sym typeface="+mn-ea"/>
            </a:endParaRPr>
          </a:p>
        </p:txBody>
      </p:sp>
      <p:sp>
        <p:nvSpPr>
          <p:cNvPr id="3" name="内容占位符 2"/>
          <p:cNvSpPr/>
          <p:nvPr>
            <p:ph idx="1"/>
          </p:nvPr>
        </p:nvSpPr>
        <p:spPr/>
        <p:txBody>
          <a:bodyPr>
            <a:normAutofit lnSpcReduction="20000"/>
          </a:bodyPr>
          <a:p>
            <a:r>
              <a:rPr lang="zh-CN" altLang="en-US"/>
              <a:t>剩下的问题是确定</a:t>
            </a:r>
            <a:r>
              <a:rPr lang="zh-CN" altLang="en-US">
                <a:solidFill>
                  <a:srgbClr val="FF0000"/>
                </a:solidFill>
              </a:rPr>
              <a:t>得到枢纽元的运行时间</a:t>
            </a:r>
            <a:r>
              <a:rPr lang="zh-CN" altLang="en-US"/>
              <a:t>的界。有两个基本的步骤。我们可以以常数时间找到5元素的</a:t>
            </a:r>
            <a:endParaRPr lang="zh-CN" altLang="en-US"/>
          </a:p>
          <a:p>
            <a:r>
              <a:rPr lang="zh-CN" altLang="en-US"/>
              <a:t>中项。例如，不难用8次比较将5个元素排序。我们必须进行</a:t>
            </a:r>
            <a:r>
              <a:rPr lang="en-US" altLang="zh-CN"/>
              <a:t>     </a:t>
            </a:r>
            <a:r>
              <a:rPr lang="zh-CN" altLang="en-US"/>
              <a:t>次这样的运算，因此这一步花费</a:t>
            </a:r>
            <a:r>
              <a:rPr lang="zh-CN" altLang="en-US" b="1"/>
              <a:t>O</a:t>
            </a:r>
            <a:r>
              <a:rPr lang="zh-CN" altLang="en-US"/>
              <a:t>(N)</a:t>
            </a:r>
            <a:endParaRPr lang="zh-CN" altLang="en-US"/>
          </a:p>
          <a:p>
            <a:r>
              <a:rPr lang="zh-CN" altLang="en-US"/>
              <a:t>时间。然后我们必须计算</a:t>
            </a:r>
            <a:r>
              <a:rPr lang="en-US" altLang="zh-CN"/>
              <a:t>      </a:t>
            </a:r>
            <a:r>
              <a:rPr lang="zh-CN" altLang="en-US"/>
              <a:t>元素组的中项。明显的做法是将该组排序并返回中间的元素。但这需要</a:t>
            </a:r>
            <a:endParaRPr lang="zh-CN" altLang="en-US"/>
          </a:p>
          <a:p>
            <a:r>
              <a:rPr lang="zh-CN" altLang="en-US"/>
              <a:t>花费</a:t>
            </a:r>
            <a:r>
              <a:rPr lang="zh-CN" altLang="en-US" b="1"/>
              <a:t>O</a:t>
            </a:r>
            <a:r>
              <a:rPr lang="zh-CN" altLang="en-US"/>
              <a:t>(</a:t>
            </a:r>
            <a:r>
              <a:rPr lang="en-US" altLang="zh-CN"/>
              <a:t>      </a:t>
            </a:r>
            <a:r>
              <a:rPr lang="zh-CN" altLang="en-US"/>
              <a:t>log</a:t>
            </a:r>
            <a:r>
              <a:rPr lang="en-US" altLang="zh-CN"/>
              <a:t>     </a:t>
            </a:r>
            <a:r>
              <a:rPr lang="zh-CN" altLang="en-US"/>
              <a:t>)=</a:t>
            </a:r>
            <a:r>
              <a:rPr lang="zh-CN" altLang="en-US" b="1"/>
              <a:t>O</a:t>
            </a:r>
            <a:r>
              <a:rPr lang="zh-CN" altLang="en-US"/>
              <a:t>(NlogN)的时间，因此不能这么做。解决方法是对这</a:t>
            </a:r>
            <a:r>
              <a:rPr lang="en-US" altLang="zh-CN"/>
              <a:t>      </a:t>
            </a:r>
            <a:r>
              <a:rPr lang="zh-CN" altLang="en-US"/>
              <a:t>个元素递归调</a:t>
            </a:r>
            <a:endParaRPr lang="zh-CN" altLang="en-US"/>
          </a:p>
          <a:p>
            <a:r>
              <a:rPr lang="zh-CN" altLang="en-US"/>
              <a:t>用选择算法。</a:t>
            </a:r>
            <a:endParaRPr lang="zh-CN" altLang="en-US"/>
          </a:p>
          <a:p>
            <a:endParaRPr lang="zh-CN" altLang="en-US"/>
          </a:p>
          <a:p>
            <a:r>
              <a:rPr lang="zh-CN" altLang="en-US"/>
              <a:t>现在对基本算法的描述已经完成。如果想有一个实际的实现方法，那么还有某些细节仍然需要填补。例</a:t>
            </a:r>
            <a:endParaRPr lang="zh-CN" altLang="en-US"/>
          </a:p>
          <a:p>
            <a:r>
              <a:rPr lang="zh-CN" altLang="en-US"/>
              <a:t>如，重复元必须要正确地处理，该算法需要截止点足够大以确保递归调用能够进行。由于涉及到相当大</a:t>
            </a:r>
            <a:endParaRPr lang="zh-CN" altLang="en-US"/>
          </a:p>
          <a:p>
            <a:r>
              <a:rPr lang="zh-CN" altLang="en-US"/>
              <a:t>量的系统开销，而且该算法根本不实用，因此我们将不再描述任何细节。即使如此，该算法从理论的角</a:t>
            </a:r>
            <a:endParaRPr lang="zh-CN" altLang="en-US"/>
          </a:p>
          <a:p>
            <a:r>
              <a:rPr lang="zh-CN" altLang="en-US"/>
              <a:t>度来看仍然是一种突破，因为其运行时间在最坏情形下是线性的，正如下面的定理所述。</a:t>
            </a:r>
            <a:endParaRPr lang="zh-CN" altLang="en-US"/>
          </a:p>
        </p:txBody>
      </p:sp>
      <p:pic>
        <p:nvPicPr>
          <p:cNvPr id="4" name="图片 3"/>
          <p:cNvPicPr>
            <a:picLocks noChangeAspect="1"/>
          </p:cNvPicPr>
          <p:nvPr/>
        </p:nvPicPr>
        <p:blipFill>
          <a:blip r:embed="rId1"/>
          <a:stretch>
            <a:fillRect/>
          </a:stretch>
        </p:blipFill>
        <p:spPr>
          <a:xfrm>
            <a:off x="1647825" y="2735580"/>
            <a:ext cx="571500" cy="257175"/>
          </a:xfrm>
          <a:prstGeom prst="rect">
            <a:avLst/>
          </a:prstGeom>
        </p:spPr>
      </p:pic>
      <p:pic>
        <p:nvPicPr>
          <p:cNvPr id="5" name="图片 4"/>
          <p:cNvPicPr>
            <a:picLocks noChangeAspect="1"/>
          </p:cNvPicPr>
          <p:nvPr/>
        </p:nvPicPr>
        <p:blipFill>
          <a:blip r:embed="rId1"/>
          <a:stretch>
            <a:fillRect/>
          </a:stretch>
        </p:blipFill>
        <p:spPr>
          <a:xfrm>
            <a:off x="2649220" y="2735580"/>
            <a:ext cx="571500" cy="257175"/>
          </a:xfrm>
          <a:prstGeom prst="rect">
            <a:avLst/>
          </a:prstGeom>
        </p:spPr>
      </p:pic>
      <p:pic>
        <p:nvPicPr>
          <p:cNvPr id="6" name="图片 5"/>
          <p:cNvPicPr>
            <a:picLocks noChangeAspect="1"/>
          </p:cNvPicPr>
          <p:nvPr/>
        </p:nvPicPr>
        <p:blipFill>
          <a:blip r:embed="rId1"/>
          <a:stretch>
            <a:fillRect/>
          </a:stretch>
        </p:blipFill>
        <p:spPr>
          <a:xfrm>
            <a:off x="3495675" y="2382520"/>
            <a:ext cx="571500" cy="257175"/>
          </a:xfrm>
          <a:prstGeom prst="rect">
            <a:avLst/>
          </a:prstGeom>
        </p:spPr>
      </p:pic>
      <p:pic>
        <p:nvPicPr>
          <p:cNvPr id="7" name="图片 6"/>
          <p:cNvPicPr>
            <a:picLocks noChangeAspect="1"/>
          </p:cNvPicPr>
          <p:nvPr/>
        </p:nvPicPr>
        <p:blipFill>
          <a:blip r:embed="rId1"/>
          <a:stretch>
            <a:fillRect/>
          </a:stretch>
        </p:blipFill>
        <p:spPr>
          <a:xfrm>
            <a:off x="8872220" y="2735580"/>
            <a:ext cx="571500" cy="257175"/>
          </a:xfrm>
          <a:prstGeom prst="rect">
            <a:avLst/>
          </a:prstGeom>
        </p:spPr>
      </p:pic>
      <p:pic>
        <p:nvPicPr>
          <p:cNvPr id="8" name="图片 7"/>
          <p:cNvPicPr>
            <a:picLocks noChangeAspect="1"/>
          </p:cNvPicPr>
          <p:nvPr/>
        </p:nvPicPr>
        <p:blipFill>
          <a:blip r:embed="rId1"/>
          <a:stretch>
            <a:fillRect/>
          </a:stretch>
        </p:blipFill>
        <p:spPr>
          <a:xfrm>
            <a:off x="6868160" y="2030095"/>
            <a:ext cx="571500" cy="257175"/>
          </a:xfrm>
          <a:prstGeom prst="rect">
            <a:avLst/>
          </a:prstGeom>
        </p:spPr>
      </p:pic>
    </p:spTree>
  </p:cSld>
  <p:clrMapOvr>
    <a:masterClrMapping/>
  </p:clrMapOvr>
</p:sld>
</file>

<file path=ppt/slides/slide7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a:sym typeface="+mn-ea"/>
              </a:rPr>
              <a:t>10.2.3 选择问题</a:t>
            </a:r>
            <a:endParaRPr lang="en-US" altLang="zh-CN">
              <a:sym typeface="+mn-ea"/>
            </a:endParaRPr>
          </a:p>
        </p:txBody>
      </p:sp>
      <p:sp>
        <p:nvSpPr>
          <p:cNvPr id="3" name="内容占位符 2"/>
          <p:cNvSpPr/>
          <p:nvPr>
            <p:ph idx="1"/>
          </p:nvPr>
        </p:nvSpPr>
        <p:spPr/>
        <p:txBody>
          <a:bodyPr>
            <a:normAutofit lnSpcReduction="20000"/>
          </a:bodyPr>
          <a:p>
            <a:r>
              <a:rPr lang="zh-CN" altLang="en-US" b="1"/>
              <a:t>定理10.9</a:t>
            </a:r>
            <a:endParaRPr lang="zh-CN" altLang="en-US" b="1"/>
          </a:p>
          <a:p>
            <a:r>
              <a:rPr lang="zh-CN" altLang="en-US"/>
              <a:t>使用“五分化中项的中项”的</a:t>
            </a:r>
            <a:r>
              <a:rPr lang="zh-CN" altLang="en-US">
                <a:solidFill>
                  <a:srgbClr val="FF0000"/>
                </a:solidFill>
              </a:rPr>
              <a:t>快速选择算法</a:t>
            </a:r>
            <a:r>
              <a:rPr lang="zh-CN" altLang="en-US"/>
              <a:t>的运行</a:t>
            </a:r>
            <a:r>
              <a:rPr lang="zh-CN" altLang="en-US">
                <a:solidFill>
                  <a:srgbClr val="FF0000"/>
                </a:solidFill>
              </a:rPr>
              <a:t>时间为</a:t>
            </a:r>
            <a:r>
              <a:rPr lang="zh-CN" altLang="en-US" b="1">
                <a:solidFill>
                  <a:srgbClr val="FF0000"/>
                </a:solidFill>
              </a:rPr>
              <a:t>O</a:t>
            </a:r>
            <a:r>
              <a:rPr lang="zh-CN" altLang="en-US">
                <a:solidFill>
                  <a:srgbClr val="FF0000"/>
                </a:solidFill>
              </a:rPr>
              <a:t>(N)</a:t>
            </a:r>
            <a:r>
              <a:rPr lang="zh-CN" altLang="en-US"/>
              <a:t>。</a:t>
            </a:r>
            <a:endParaRPr lang="zh-CN" altLang="en-US"/>
          </a:p>
          <a:p>
            <a:endParaRPr lang="zh-CN" altLang="en-US"/>
          </a:p>
          <a:p>
            <a:r>
              <a:rPr lang="zh-CN" altLang="en-US" b="1"/>
              <a:t>证明：</a:t>
            </a:r>
            <a:endParaRPr lang="zh-CN" altLang="en-US" b="1"/>
          </a:p>
          <a:p>
            <a:r>
              <a:rPr lang="zh-CN" altLang="en-US"/>
              <a:t>该算法由大小为0.7N和0.2N的两个递归调用以及线性附加工作组成。根据定理10.8，其运行时间是线性</a:t>
            </a:r>
            <a:endParaRPr lang="zh-CN" altLang="en-US"/>
          </a:p>
          <a:p>
            <a:r>
              <a:rPr lang="zh-CN" altLang="en-US"/>
              <a:t>的。</a:t>
            </a:r>
            <a:endParaRPr lang="zh-CN" altLang="en-US"/>
          </a:p>
        </p:txBody>
      </p:sp>
    </p:spTree>
  </p:cSld>
  <p:clrMapOvr>
    <a:masterClrMapping/>
  </p:clrMapOvr>
</p:sld>
</file>

<file path=ppt/slides/slide7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a:sym typeface="+mn-ea"/>
              </a:rPr>
              <a:t>10.3 动态规划</a:t>
            </a:r>
            <a:endParaRPr lang="en-US" altLang="zh-CN">
              <a:sym typeface="+mn-ea"/>
            </a:endParaRPr>
          </a:p>
        </p:txBody>
      </p:sp>
      <p:sp>
        <p:nvSpPr>
          <p:cNvPr id="3" name="内容占位符 2"/>
          <p:cNvSpPr/>
          <p:nvPr>
            <p:ph idx="1"/>
          </p:nvPr>
        </p:nvSpPr>
        <p:spPr/>
        <p:txBody>
          <a:bodyPr>
            <a:normAutofit lnSpcReduction="20000"/>
          </a:bodyPr>
          <a:p>
            <a:r>
              <a:rPr lang="zh-CN" altLang="en-US"/>
              <a:t>我们看到一个可以被数学上递归表示的问题也可以表示成一个递归算法，在许多情形下对朴素的穷举搜</a:t>
            </a:r>
            <a:endParaRPr lang="zh-CN" altLang="en-US"/>
          </a:p>
          <a:p>
            <a:r>
              <a:rPr lang="zh-CN" altLang="en-US"/>
              <a:t>索得到显著的性能改进。</a:t>
            </a:r>
            <a:endParaRPr lang="zh-CN" altLang="en-US"/>
          </a:p>
          <a:p>
            <a:endParaRPr lang="zh-CN" altLang="en-US"/>
          </a:p>
          <a:p>
            <a:r>
              <a:rPr lang="zh-CN" altLang="en-US"/>
              <a:t>任何数学递归公式都可以直接翻译成递归算法，但是基本现实是编译器常常不能正确对待递归算法，结</a:t>
            </a:r>
            <a:endParaRPr lang="zh-CN" altLang="en-US"/>
          </a:p>
          <a:p>
            <a:r>
              <a:rPr lang="zh-CN" altLang="en-US"/>
              <a:t>果导致低效的算法。当我们怀疑很可能是这种情况时，我们必须再给编译器提供一些帮助，</a:t>
            </a:r>
            <a:r>
              <a:rPr lang="zh-CN" altLang="en-US">
                <a:solidFill>
                  <a:srgbClr val="FF0000"/>
                </a:solidFill>
              </a:rPr>
              <a:t>将递归算法</a:t>
            </a:r>
            <a:endParaRPr lang="zh-CN" altLang="en-US">
              <a:solidFill>
                <a:srgbClr val="FF0000"/>
              </a:solidFill>
            </a:endParaRPr>
          </a:p>
          <a:p>
            <a:r>
              <a:rPr lang="zh-CN" altLang="en-US">
                <a:solidFill>
                  <a:srgbClr val="FF0000"/>
                </a:solidFill>
              </a:rPr>
              <a:t>重新写成非递归算法，让后者把那些子问题的答案系统地记录在一个表内</a:t>
            </a:r>
            <a:r>
              <a:rPr lang="zh-CN" altLang="en-US"/>
              <a:t>。利用这种方法的一种技巧叫</a:t>
            </a:r>
            <a:endParaRPr lang="zh-CN" altLang="en-US"/>
          </a:p>
          <a:p>
            <a:r>
              <a:rPr lang="zh-CN" altLang="en-US"/>
              <a:t>做</a:t>
            </a:r>
            <a:r>
              <a:rPr lang="zh-CN" altLang="en-US">
                <a:solidFill>
                  <a:srgbClr val="FF0000"/>
                </a:solidFill>
              </a:rPr>
              <a:t>动态规划</a:t>
            </a:r>
            <a:r>
              <a:rPr lang="zh-CN" altLang="en-US"/>
              <a:t>(dynamic programming) 。</a:t>
            </a:r>
            <a:endParaRPr lang="zh-CN" altLang="en-US"/>
          </a:p>
        </p:txBody>
      </p:sp>
    </p:spTree>
  </p:cSld>
  <p:clrMapOvr>
    <a:masterClrMapping/>
  </p:clrMapOvr>
</p:sld>
</file>

<file path=ppt/slides/slide7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a:sym typeface="+mn-ea"/>
              </a:rPr>
              <a:t>10.3 动态规划</a:t>
            </a:r>
            <a:r>
              <a:rPr lang="zh-CN" altLang="en-US">
                <a:sym typeface="+mn-ea"/>
              </a:rPr>
              <a:t>（补充）</a:t>
            </a:r>
            <a:endParaRPr lang="zh-CN" altLang="en-US">
              <a:sym typeface="+mn-ea"/>
            </a:endParaRPr>
          </a:p>
        </p:txBody>
      </p:sp>
      <p:sp>
        <p:nvSpPr>
          <p:cNvPr id="3" name="内容占位符 2"/>
          <p:cNvSpPr/>
          <p:nvPr>
            <p:ph idx="1"/>
          </p:nvPr>
        </p:nvSpPr>
        <p:spPr/>
        <p:txBody>
          <a:bodyPr>
            <a:normAutofit lnSpcReduction="20000"/>
          </a:bodyPr>
          <a:p>
            <a:r>
              <a:rPr lang="zh-CN" altLang="en-US" b="1"/>
              <a:t>动态规划的</a:t>
            </a:r>
            <a:r>
              <a:rPr lang="zh-CN" altLang="en-US" b="1">
                <a:solidFill>
                  <a:srgbClr val="FF0000"/>
                </a:solidFill>
              </a:rPr>
              <a:t>基本思想</a:t>
            </a:r>
            <a:r>
              <a:rPr lang="zh-CN" altLang="en-US" b="1"/>
              <a:t>：</a:t>
            </a:r>
            <a:endParaRPr lang="zh-CN" altLang="en-US" b="1"/>
          </a:p>
          <a:p>
            <a:r>
              <a:rPr lang="zh-CN" altLang="en-US"/>
              <a:t>适用于</a:t>
            </a:r>
            <a:r>
              <a:rPr lang="zh-CN" altLang="en-US">
                <a:solidFill>
                  <a:srgbClr val="FF0000"/>
                </a:solidFill>
              </a:rPr>
              <a:t>子问题不是独立的</a:t>
            </a:r>
            <a:r>
              <a:rPr lang="zh-CN" altLang="en-US"/>
              <a:t>情况，也就是各子问题包含公共的子问题，鉴于会重复的求解各子问题，对每</a:t>
            </a:r>
            <a:endParaRPr lang="zh-CN" altLang="en-US"/>
          </a:p>
          <a:p>
            <a:r>
              <a:rPr lang="zh-CN" altLang="en-US"/>
              <a:t>个问题只求解一遍，将其</a:t>
            </a:r>
            <a:r>
              <a:rPr lang="zh-CN" altLang="en-US">
                <a:solidFill>
                  <a:srgbClr val="FF0000"/>
                </a:solidFill>
              </a:rPr>
              <a:t>保存在一张表</a:t>
            </a:r>
            <a:r>
              <a:rPr lang="zh-CN" altLang="en-US"/>
              <a:t>中，从而避免重复计算。</a:t>
            </a:r>
            <a:endParaRPr lang="zh-CN" altLang="en-US"/>
          </a:p>
          <a:p>
            <a:endParaRPr lang="zh-CN" altLang="en-US"/>
          </a:p>
          <a:p>
            <a:r>
              <a:rPr lang="zh-CN" altLang="en-US" b="1"/>
              <a:t>动态规划的</a:t>
            </a:r>
            <a:r>
              <a:rPr lang="zh-CN" altLang="en-US" b="1">
                <a:solidFill>
                  <a:srgbClr val="FF0000"/>
                </a:solidFill>
              </a:rPr>
              <a:t>基本步骤</a:t>
            </a:r>
            <a:r>
              <a:rPr lang="zh-CN" altLang="en-US" b="1"/>
              <a:t>：</a:t>
            </a:r>
            <a:endParaRPr lang="zh-CN" altLang="en-US" b="1"/>
          </a:p>
          <a:p>
            <a:r>
              <a:rPr lang="zh-CN" altLang="en-US"/>
              <a:t>动态规划算法通常用于求解具有某种</a:t>
            </a:r>
            <a:r>
              <a:rPr lang="zh-CN" altLang="en-US">
                <a:solidFill>
                  <a:srgbClr val="FF0000"/>
                </a:solidFill>
              </a:rPr>
              <a:t>最优性质</a:t>
            </a:r>
            <a:r>
              <a:rPr lang="zh-CN" altLang="en-US"/>
              <a:t>的问题。在这类问题中，可能会有许多可行解。每一个解</a:t>
            </a:r>
            <a:endParaRPr lang="zh-CN" altLang="en-US"/>
          </a:p>
          <a:p>
            <a:r>
              <a:rPr lang="zh-CN" altLang="en-US"/>
              <a:t>都对应于一个值，我们希望找到具有最优值（最大值或最小值）的那个解。</a:t>
            </a:r>
            <a:endParaRPr lang="zh-CN" altLang="en-US"/>
          </a:p>
        </p:txBody>
      </p:sp>
    </p:spTree>
  </p:cSld>
  <p:clrMapOvr>
    <a:masterClrMapping/>
  </p:clrMapOvr>
</p:sld>
</file>

<file path=ppt/slides/slide7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a:sym typeface="+mn-ea"/>
              </a:rPr>
              <a:t>10.3 动态规划</a:t>
            </a:r>
            <a:r>
              <a:rPr lang="zh-CN" altLang="en-US">
                <a:sym typeface="+mn-ea"/>
              </a:rPr>
              <a:t>（补充）</a:t>
            </a:r>
            <a:endParaRPr lang="zh-CN" altLang="en-US">
              <a:sym typeface="+mn-ea"/>
            </a:endParaRPr>
          </a:p>
        </p:txBody>
      </p:sp>
      <p:sp>
        <p:nvSpPr>
          <p:cNvPr id="3" name="内容占位符 2"/>
          <p:cNvSpPr/>
          <p:nvPr>
            <p:ph idx="1"/>
          </p:nvPr>
        </p:nvSpPr>
        <p:spPr/>
        <p:txBody>
          <a:bodyPr>
            <a:normAutofit lnSpcReduction="20000"/>
          </a:bodyPr>
          <a:p>
            <a:r>
              <a:rPr lang="zh-CN" altLang="en-US" b="1"/>
              <a:t>动态规划算法的设计可以分为四个步骤：</a:t>
            </a:r>
            <a:endParaRPr lang="zh-CN" altLang="en-US" b="1"/>
          </a:p>
          <a:p>
            <a:pPr marL="342900" indent="-342900">
              <a:buAutoNum type="arabicPeriod"/>
            </a:pPr>
            <a:r>
              <a:rPr lang="zh-CN" altLang="en-US"/>
              <a:t>描述最优解的结构。</a:t>
            </a:r>
            <a:endParaRPr lang="zh-CN" altLang="en-US"/>
          </a:p>
          <a:p>
            <a:pPr marL="342900" indent="-342900">
              <a:buAutoNum type="arabicPeriod"/>
            </a:pPr>
            <a:r>
              <a:rPr lang="zh-CN" altLang="en-US"/>
              <a:t>递归定义最优解的值。</a:t>
            </a:r>
            <a:endParaRPr lang="zh-CN" altLang="en-US"/>
          </a:p>
          <a:p>
            <a:pPr marL="342900" indent="-342900">
              <a:buAutoNum type="arabicPeriod"/>
            </a:pPr>
            <a:r>
              <a:rPr lang="zh-CN" altLang="en-US"/>
              <a:t>按自底而上的方式计算最优解的值。</a:t>
            </a:r>
            <a:endParaRPr lang="zh-CN" altLang="en-US"/>
          </a:p>
          <a:p>
            <a:pPr marL="342900" indent="-342900">
              <a:buAutoNum type="arabicPeriod"/>
            </a:pPr>
            <a:r>
              <a:rPr lang="zh-CN" altLang="en-US"/>
              <a:t>由计算出的结果创造一个最优解。</a:t>
            </a:r>
            <a:endParaRPr lang="zh-CN" altLang="en-US"/>
          </a:p>
          <a:p>
            <a:pPr marL="342900" indent="-342900"/>
            <a:endParaRPr lang="zh-CN" altLang="en-US"/>
          </a:p>
          <a:p>
            <a:r>
              <a:rPr lang="zh-CN" altLang="en-US" b="1"/>
              <a:t>动态规划问题的</a:t>
            </a:r>
            <a:r>
              <a:rPr lang="zh-CN" altLang="en-US" b="1">
                <a:solidFill>
                  <a:srgbClr val="FF0000"/>
                </a:solidFill>
              </a:rPr>
              <a:t>特征</a:t>
            </a:r>
            <a:r>
              <a:rPr lang="zh-CN" altLang="en-US" b="1"/>
              <a:t>：</a:t>
            </a:r>
            <a:endParaRPr lang="zh-CN" altLang="en-US" b="1"/>
          </a:p>
          <a:p>
            <a:pPr marL="285750" indent="-285750">
              <a:buFont typeface="Arial" panose="020B0604020202020204" pitchFamily="34" charset="0"/>
              <a:buChar char="•"/>
            </a:pPr>
            <a:r>
              <a:rPr lang="zh-CN" altLang="en-US">
                <a:solidFill>
                  <a:srgbClr val="FF0000"/>
                </a:solidFill>
              </a:rPr>
              <a:t>最优子结构</a:t>
            </a:r>
            <a:r>
              <a:rPr lang="zh-CN" altLang="en-US"/>
              <a:t>：当问题的最优解包含了其子问题的最优解时，称该问题具有最优子结构性质。</a:t>
            </a:r>
            <a:endParaRPr lang="zh-CN" altLang="en-US"/>
          </a:p>
          <a:p>
            <a:pPr marL="285750" indent="-285750">
              <a:buFont typeface="Arial" panose="020B0604020202020204" pitchFamily="34" charset="0"/>
              <a:buChar char="•"/>
            </a:pPr>
            <a:endParaRPr lang="zh-CN" altLang="en-US"/>
          </a:p>
          <a:p>
            <a:pPr marL="285750" indent="-285750">
              <a:buFont typeface="Arial" panose="020B0604020202020204" pitchFamily="34" charset="0"/>
              <a:buChar char="•"/>
            </a:pPr>
            <a:r>
              <a:rPr lang="zh-CN" altLang="en-US">
                <a:solidFill>
                  <a:srgbClr val="FF0000"/>
                </a:solidFill>
              </a:rPr>
              <a:t>重叠子问题</a:t>
            </a:r>
            <a:r>
              <a:rPr lang="zh-CN" altLang="en-US"/>
              <a:t>：在用递归算法自顶向下解问题时，每次产生的子问题并不总是新问题，有些子问题被</a:t>
            </a:r>
            <a:endParaRPr lang="zh-CN" altLang="en-US"/>
          </a:p>
          <a:p>
            <a:pPr>
              <a:buFont typeface="Arial" panose="020B0604020202020204" pitchFamily="34" charset="0"/>
            </a:pPr>
            <a:r>
              <a:rPr lang="zh-CN" altLang="en-US"/>
              <a:t>反复计算多次。动态规划算法正是利用了这种子问题的重叠性质，</a:t>
            </a:r>
            <a:r>
              <a:rPr lang="zh-CN" altLang="en-US">
                <a:solidFill>
                  <a:srgbClr val="FF0000"/>
                </a:solidFill>
              </a:rPr>
              <a:t>对每一个子问题只解一次</a:t>
            </a:r>
            <a:r>
              <a:rPr lang="zh-CN" altLang="en-US"/>
              <a:t>，而后将其</a:t>
            </a:r>
            <a:endParaRPr lang="zh-CN" altLang="en-US"/>
          </a:p>
          <a:p>
            <a:pPr>
              <a:buFont typeface="Arial" panose="020B0604020202020204" pitchFamily="34" charset="0"/>
            </a:pPr>
            <a:r>
              <a:rPr lang="zh-CN" altLang="en-US"/>
              <a:t>解保存在一个表格中，在以后尽可能多地利用这些子问题的解。</a:t>
            </a:r>
            <a:endParaRPr lang="zh-CN" altLang="en-US"/>
          </a:p>
        </p:txBody>
      </p:sp>
    </p:spTree>
  </p:cSld>
  <p:clrMapOvr>
    <a:masterClrMapping/>
  </p:clrMapOvr>
</p:sld>
</file>

<file path=ppt/slides/slide7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a:sym typeface="+mn-ea"/>
              </a:rPr>
              <a:t>10.3.1 用一个表代替递归</a:t>
            </a:r>
            <a:endParaRPr lang="en-US" altLang="zh-CN">
              <a:sym typeface="+mn-ea"/>
            </a:endParaRPr>
          </a:p>
        </p:txBody>
      </p:sp>
      <p:sp>
        <p:nvSpPr>
          <p:cNvPr id="3" name="内容占位符 2"/>
          <p:cNvSpPr/>
          <p:nvPr>
            <p:ph idx="1"/>
          </p:nvPr>
        </p:nvSpPr>
        <p:spPr/>
        <p:txBody>
          <a:bodyPr>
            <a:normAutofit lnSpcReduction="20000"/>
          </a:bodyPr>
          <a:p>
            <a:r>
              <a:rPr lang="zh-CN" altLang="en-US"/>
              <a:t>在第2章我们看到，计算斐波那契数的自然递归程序是</a:t>
            </a:r>
            <a:r>
              <a:rPr lang="zh-CN" altLang="en-US">
                <a:solidFill>
                  <a:srgbClr val="FF0000"/>
                </a:solidFill>
              </a:rPr>
              <a:t>非常低效</a:t>
            </a:r>
            <a:r>
              <a:rPr lang="zh-CN" altLang="en-US"/>
              <a:t>的。回忆图10-40所示的程序的运行时间，</a:t>
            </a:r>
            <a:endParaRPr lang="zh-CN" altLang="en-US"/>
          </a:p>
          <a:p>
            <a:r>
              <a:rPr lang="zh-CN" altLang="en-US"/>
              <a:t>T(N)满足T(N)≥T(N-1)+T(N-2)。由于T(N)作为斐波那契数满足同样的递归关系并具有同样的初始条件，</a:t>
            </a:r>
            <a:endParaRPr lang="zh-CN" altLang="en-US"/>
          </a:p>
          <a:p>
            <a:r>
              <a:rPr lang="zh-CN" altLang="en-US"/>
              <a:t>因此，事实上T(N)是以与斐波那契数相同的速度在增长从而是</a:t>
            </a:r>
            <a:r>
              <a:rPr lang="zh-CN" altLang="en-US">
                <a:solidFill>
                  <a:srgbClr val="FF0000"/>
                </a:solidFill>
              </a:rPr>
              <a:t>指数级的</a:t>
            </a:r>
            <a:r>
              <a:rPr lang="zh-CN" altLang="en-US"/>
              <a:t>。</a:t>
            </a:r>
            <a:endParaRPr lang="zh-CN" altLang="en-US"/>
          </a:p>
          <a:p>
            <a:endParaRPr lang="zh-CN" altLang="en-US"/>
          </a:p>
          <a:p>
            <a:endParaRPr lang="zh-CN" altLang="en-US"/>
          </a:p>
        </p:txBody>
      </p:sp>
      <p:pic>
        <p:nvPicPr>
          <p:cNvPr id="4" name="图片 3"/>
          <p:cNvPicPr>
            <a:picLocks noChangeAspect="1"/>
          </p:cNvPicPr>
          <p:nvPr/>
        </p:nvPicPr>
        <p:blipFill>
          <a:blip r:embed="rId1"/>
          <a:stretch>
            <a:fillRect/>
          </a:stretch>
        </p:blipFill>
        <p:spPr>
          <a:xfrm>
            <a:off x="2876550" y="3123565"/>
            <a:ext cx="6438900" cy="2105025"/>
          </a:xfrm>
          <a:prstGeom prst="rect">
            <a:avLst/>
          </a:prstGeom>
        </p:spPr>
      </p:pic>
      <p:pic>
        <p:nvPicPr>
          <p:cNvPr id="5" name="图片 4"/>
          <p:cNvPicPr>
            <a:picLocks noChangeAspect="1"/>
          </p:cNvPicPr>
          <p:nvPr/>
        </p:nvPicPr>
        <p:blipFill>
          <a:blip r:embed="rId2"/>
          <a:stretch>
            <a:fillRect/>
          </a:stretch>
        </p:blipFill>
        <p:spPr>
          <a:xfrm>
            <a:off x="4185920" y="6127115"/>
            <a:ext cx="3057525" cy="295275"/>
          </a:xfrm>
          <a:prstGeom prst="rect">
            <a:avLst/>
          </a:prstGeom>
        </p:spPr>
      </p:pic>
    </p:spTree>
  </p:cSld>
  <p:clrMapOvr>
    <a:masterClrMapping/>
  </p:clrMapOvr>
</p:sld>
</file>

<file path=ppt/slides/slide7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a:sym typeface="+mn-ea"/>
              </a:rPr>
              <a:t>10.3.1 用一个表代替递归</a:t>
            </a:r>
            <a:endParaRPr lang="en-US" altLang="zh-CN">
              <a:sym typeface="+mn-ea"/>
            </a:endParaRPr>
          </a:p>
        </p:txBody>
      </p:sp>
      <p:sp>
        <p:nvSpPr>
          <p:cNvPr id="3" name="内容占位符 2"/>
          <p:cNvSpPr/>
          <p:nvPr>
            <p:ph idx="1"/>
          </p:nvPr>
        </p:nvSpPr>
        <p:spPr/>
        <p:txBody>
          <a:bodyPr>
            <a:normAutofit lnSpcReduction="20000"/>
          </a:bodyPr>
          <a:p>
            <a:r>
              <a:rPr lang="zh-CN" altLang="en-US">
                <a:sym typeface="+mn-ea"/>
              </a:rPr>
              <a:t>另一方面，由于计算F</a:t>
            </a:r>
            <a:r>
              <a:rPr lang="zh-CN" altLang="en-US" baseline="-25000">
                <a:sym typeface="+mn-ea"/>
              </a:rPr>
              <a:t>N</a:t>
            </a:r>
            <a:r>
              <a:rPr lang="zh-CN" altLang="en-US">
                <a:sym typeface="+mn-ea"/>
              </a:rPr>
              <a:t>所需要的只是F</a:t>
            </a:r>
            <a:r>
              <a:rPr lang="en-US" altLang="zh-CN" baseline="-25000">
                <a:sym typeface="+mn-ea"/>
              </a:rPr>
              <a:t>N</a:t>
            </a:r>
            <a:r>
              <a:rPr lang="zh-CN" altLang="en-US" baseline="-25000">
                <a:sym typeface="+mn-ea"/>
              </a:rPr>
              <a:t>-1</a:t>
            </a:r>
            <a:r>
              <a:rPr lang="zh-CN" altLang="en-US">
                <a:sym typeface="+mn-ea"/>
              </a:rPr>
              <a:t>和F</a:t>
            </a:r>
            <a:r>
              <a:rPr lang="zh-CN" altLang="en-US" baseline="-25000">
                <a:sym typeface="+mn-ea"/>
              </a:rPr>
              <a:t>N-2</a:t>
            </a:r>
            <a:r>
              <a:rPr lang="zh-CN" altLang="en-US">
                <a:sym typeface="+mn-ea"/>
              </a:rPr>
              <a:t>，因此我们</a:t>
            </a:r>
            <a:r>
              <a:rPr lang="zh-CN" altLang="en-US">
                <a:solidFill>
                  <a:srgbClr val="FF0000"/>
                </a:solidFill>
                <a:sym typeface="+mn-ea"/>
              </a:rPr>
              <a:t>只需要记录最近算出的两个斐波那契数</a:t>
            </a:r>
            <a:r>
              <a:rPr lang="zh-CN" altLang="en-US">
                <a:sym typeface="+mn-ea"/>
              </a:rPr>
              <a:t>。这导</a:t>
            </a:r>
            <a:endParaRPr lang="zh-CN" altLang="en-US">
              <a:sym typeface="+mn-ea"/>
            </a:endParaRPr>
          </a:p>
          <a:p>
            <a:r>
              <a:rPr lang="zh-CN" altLang="en-US">
                <a:sym typeface="+mn-ea"/>
              </a:rPr>
              <a:t>致图10-41中的</a:t>
            </a:r>
            <a:r>
              <a:rPr lang="zh-CN" altLang="en-US" b="1">
                <a:sym typeface="+mn-ea"/>
              </a:rPr>
              <a:t>O</a:t>
            </a:r>
            <a:r>
              <a:rPr lang="zh-CN" altLang="en-US">
                <a:sym typeface="+mn-ea"/>
              </a:rPr>
              <a:t>(N)算法。</a:t>
            </a:r>
            <a:endParaRPr lang="zh-CN" altLang="en-US"/>
          </a:p>
          <a:p>
            <a:endParaRPr lang="zh-CN" altLang="en-US"/>
          </a:p>
        </p:txBody>
      </p:sp>
      <p:pic>
        <p:nvPicPr>
          <p:cNvPr id="6" name="图片 5"/>
          <p:cNvPicPr>
            <a:picLocks noChangeAspect="1"/>
          </p:cNvPicPr>
          <p:nvPr/>
        </p:nvPicPr>
        <p:blipFill>
          <a:blip r:embed="rId1"/>
          <a:stretch>
            <a:fillRect/>
          </a:stretch>
        </p:blipFill>
        <p:spPr>
          <a:xfrm>
            <a:off x="3990975" y="2407285"/>
            <a:ext cx="4210050" cy="3819525"/>
          </a:xfrm>
          <a:prstGeom prst="rect">
            <a:avLst/>
          </a:prstGeom>
        </p:spPr>
      </p:pic>
      <p:pic>
        <p:nvPicPr>
          <p:cNvPr id="7" name="图片 6"/>
          <p:cNvPicPr>
            <a:picLocks noChangeAspect="1"/>
          </p:cNvPicPr>
          <p:nvPr/>
        </p:nvPicPr>
        <p:blipFill>
          <a:blip r:embed="rId2"/>
          <a:stretch>
            <a:fillRect/>
          </a:stretch>
        </p:blipFill>
        <p:spPr>
          <a:xfrm>
            <a:off x="4323080" y="6422390"/>
            <a:ext cx="2924175" cy="314325"/>
          </a:xfrm>
          <a:prstGeom prst="rect">
            <a:avLst/>
          </a:prstGeom>
        </p:spPr>
      </p:pic>
    </p:spTree>
  </p:cSld>
  <p:clrMapOvr>
    <a:masterClrMapping/>
  </p:clrMapOvr>
</p:sld>
</file>

<file path=ppt/slides/slide7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a:sym typeface="+mn-ea"/>
              </a:rPr>
              <a:t>10.3.1 用一个表代替递归</a:t>
            </a:r>
            <a:endParaRPr lang="en-US" altLang="zh-CN">
              <a:sym typeface="+mn-ea"/>
            </a:endParaRPr>
          </a:p>
        </p:txBody>
      </p:sp>
      <p:sp>
        <p:nvSpPr>
          <p:cNvPr id="3" name="内容占位符 2"/>
          <p:cNvSpPr/>
          <p:nvPr>
            <p:ph idx="1"/>
          </p:nvPr>
        </p:nvSpPr>
        <p:spPr/>
        <p:txBody>
          <a:bodyPr>
            <a:normAutofit lnSpcReduction="20000"/>
          </a:bodyPr>
          <a:p>
            <a:r>
              <a:rPr lang="zh-CN" altLang="en-US"/>
              <a:t>递归算法如此慢的原因在于算法模仿了递归。为了计算F</a:t>
            </a:r>
            <a:r>
              <a:rPr lang="en-US" altLang="zh-CN" baseline="-25000"/>
              <a:t>N</a:t>
            </a:r>
            <a:r>
              <a:rPr lang="zh-CN" altLang="en-US"/>
              <a:t>，存在一个对F</a:t>
            </a:r>
            <a:r>
              <a:rPr lang="en-US" altLang="zh-CN" baseline="-25000"/>
              <a:t>N</a:t>
            </a:r>
            <a:r>
              <a:rPr lang="zh-CN" altLang="en-US" baseline="-25000"/>
              <a:t>-</a:t>
            </a:r>
            <a:r>
              <a:rPr lang="en-US" altLang="zh-CN" baseline="-25000"/>
              <a:t>1</a:t>
            </a:r>
            <a:r>
              <a:rPr lang="zh-CN" altLang="en-US"/>
              <a:t>和F</a:t>
            </a:r>
            <a:r>
              <a:rPr lang="zh-CN" altLang="en-US" baseline="-25000"/>
              <a:t>N-</a:t>
            </a:r>
            <a:r>
              <a:rPr lang="en-US" altLang="zh-CN" baseline="-25000"/>
              <a:t>2</a:t>
            </a:r>
            <a:r>
              <a:rPr lang="zh-CN" altLang="en-US"/>
              <a:t>的调用。然而，由于</a:t>
            </a:r>
            <a:endParaRPr lang="zh-CN" altLang="en-US"/>
          </a:p>
          <a:p>
            <a:r>
              <a:rPr lang="zh-CN" altLang="en-US"/>
              <a:t>F</a:t>
            </a:r>
            <a:r>
              <a:rPr lang="zh-CN" altLang="en-US" baseline="-25000"/>
              <a:t>N-</a:t>
            </a:r>
            <a:r>
              <a:rPr lang="en-US" altLang="zh-CN" baseline="-25000"/>
              <a:t>1</a:t>
            </a:r>
            <a:r>
              <a:rPr lang="zh-CN" altLang="en-US"/>
              <a:t>递归地对F</a:t>
            </a:r>
            <a:r>
              <a:rPr lang="en-US" altLang="zh-CN" baseline="-25000"/>
              <a:t>N</a:t>
            </a:r>
            <a:r>
              <a:rPr lang="zh-CN" altLang="en-US" baseline="-25000"/>
              <a:t>-2</a:t>
            </a:r>
            <a:r>
              <a:rPr lang="zh-CN" altLang="en-US"/>
              <a:t>和F</a:t>
            </a:r>
            <a:r>
              <a:rPr lang="en-US" altLang="zh-CN" baseline="-25000"/>
              <a:t>N</a:t>
            </a:r>
            <a:r>
              <a:rPr lang="zh-CN" altLang="en-US" baseline="-25000"/>
              <a:t>-3</a:t>
            </a:r>
            <a:r>
              <a:rPr lang="zh-CN" altLang="en-US"/>
              <a:t>进行调用，因此存在两个单独的计算F</a:t>
            </a:r>
            <a:r>
              <a:rPr lang="en-US" altLang="zh-CN" baseline="-25000"/>
              <a:t>N</a:t>
            </a:r>
            <a:r>
              <a:rPr lang="zh-CN" altLang="en-US" baseline="-25000"/>
              <a:t>-2</a:t>
            </a:r>
            <a:r>
              <a:rPr lang="zh-CN" altLang="en-US"/>
              <a:t>的调用。如果探试整个算法，那么我们可</a:t>
            </a:r>
            <a:endParaRPr lang="zh-CN" altLang="en-US"/>
          </a:p>
          <a:p>
            <a:r>
              <a:rPr lang="zh-CN" altLang="en-US"/>
              <a:t>以发现，F</a:t>
            </a:r>
            <a:r>
              <a:rPr lang="en-US" altLang="zh-CN" baseline="-25000"/>
              <a:t>N</a:t>
            </a:r>
            <a:r>
              <a:rPr lang="zh-CN" altLang="en-US" baseline="-25000"/>
              <a:t>-3</a:t>
            </a:r>
            <a:r>
              <a:rPr lang="zh-CN" altLang="en-US"/>
              <a:t>被计算了3次，F</a:t>
            </a:r>
            <a:r>
              <a:rPr lang="en-US" altLang="zh-CN" baseline="-25000"/>
              <a:t>N-4</a:t>
            </a:r>
            <a:r>
              <a:rPr lang="zh-CN" altLang="en-US"/>
              <a:t>计算了5次，而F</a:t>
            </a:r>
            <a:r>
              <a:rPr lang="en-US" altLang="zh-CN" baseline="-25000"/>
              <a:t>N-5</a:t>
            </a:r>
            <a:r>
              <a:rPr lang="zh-CN" altLang="en-US"/>
              <a:t>则是8次，等等。如图10-42所示，</a:t>
            </a:r>
            <a:r>
              <a:rPr lang="zh-CN" altLang="en-US">
                <a:solidFill>
                  <a:srgbClr val="FF0000"/>
                </a:solidFill>
              </a:rPr>
              <a:t>冗余计算的增长是</a:t>
            </a:r>
            <a:endParaRPr lang="zh-CN" altLang="en-US">
              <a:solidFill>
                <a:srgbClr val="FF0000"/>
              </a:solidFill>
            </a:endParaRPr>
          </a:p>
          <a:p>
            <a:r>
              <a:rPr lang="zh-CN" altLang="en-US">
                <a:solidFill>
                  <a:srgbClr val="FF0000"/>
                </a:solidFill>
              </a:rPr>
              <a:t>爆炸性的</a:t>
            </a:r>
            <a:r>
              <a:rPr lang="zh-CN" altLang="en-US"/>
              <a:t>。如果编译器的递归模拟算法要是能够保留一个预先算出的值的表而对已经解过的子问题不再</a:t>
            </a:r>
            <a:endParaRPr lang="zh-CN" altLang="en-US"/>
          </a:p>
          <a:p>
            <a:r>
              <a:rPr lang="zh-CN" altLang="en-US"/>
              <a:t>进行递归调用，那么这种指数式的爆炸增长就可以避免。这就是为什么图10-41中的程序如此有效的原</a:t>
            </a:r>
            <a:endParaRPr lang="zh-CN" altLang="en-US"/>
          </a:p>
          <a:p>
            <a:r>
              <a:rPr lang="zh-CN" altLang="en-US"/>
              <a:t>因。</a:t>
            </a:r>
            <a:endParaRPr lang="zh-CN" altLang="en-US"/>
          </a:p>
        </p:txBody>
      </p:sp>
      <p:pic>
        <p:nvPicPr>
          <p:cNvPr id="4" name="图片 3"/>
          <p:cNvPicPr>
            <a:picLocks noChangeAspect="1"/>
          </p:cNvPicPr>
          <p:nvPr/>
        </p:nvPicPr>
        <p:blipFill>
          <a:blip r:embed="rId1"/>
          <a:stretch>
            <a:fillRect/>
          </a:stretch>
        </p:blipFill>
        <p:spPr>
          <a:xfrm>
            <a:off x="2743200" y="4081780"/>
            <a:ext cx="6705600" cy="1657350"/>
          </a:xfrm>
          <a:prstGeom prst="rect">
            <a:avLst/>
          </a:prstGeom>
        </p:spPr>
      </p:pic>
      <p:pic>
        <p:nvPicPr>
          <p:cNvPr id="5" name="图片 4"/>
          <p:cNvPicPr>
            <a:picLocks noChangeAspect="1"/>
          </p:cNvPicPr>
          <p:nvPr/>
        </p:nvPicPr>
        <p:blipFill>
          <a:blip r:embed="rId2"/>
          <a:stretch>
            <a:fillRect/>
          </a:stretch>
        </p:blipFill>
        <p:spPr>
          <a:xfrm>
            <a:off x="4883150" y="6127115"/>
            <a:ext cx="2933700" cy="295275"/>
          </a:xfrm>
          <a:prstGeom prst="rect">
            <a:avLst/>
          </a:prstGeom>
        </p:spPr>
      </p:pic>
    </p:spTree>
  </p:cSld>
  <p:clrMapOvr>
    <a:masterClrMapping/>
  </p:clrMapOvr>
</p:sld>
</file>

<file path=ppt/slides/slide7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a:sym typeface="+mn-ea"/>
              </a:rPr>
              <a:t>10.3.1 用一个表代替递归</a:t>
            </a:r>
            <a:endParaRPr lang="en-US" altLang="zh-CN">
              <a:sym typeface="+mn-ea"/>
            </a:endParaRPr>
          </a:p>
        </p:txBody>
      </p:sp>
      <p:sp>
        <p:nvSpPr>
          <p:cNvPr id="3" name="内容占位符 2"/>
          <p:cNvSpPr/>
          <p:nvPr>
            <p:ph idx="1"/>
          </p:nvPr>
        </p:nvSpPr>
        <p:spPr/>
        <p:txBody>
          <a:bodyPr>
            <a:normAutofit lnSpcReduction="20000"/>
          </a:bodyPr>
          <a:p>
            <a:r>
              <a:rPr lang="zh-CN" altLang="en-US"/>
              <a:t>作为第二个例子，我们看到第7章中如何求解递归关系C(N)=(2/N)</a:t>
            </a:r>
            <a:r>
              <a:rPr lang="en-US" altLang="zh-CN"/>
              <a:t>        +N</a:t>
            </a:r>
            <a:r>
              <a:rPr lang="zh-CN" altLang="en-US"/>
              <a:t>。其中C(0)=1。假设我们</a:t>
            </a:r>
            <a:endParaRPr lang="zh-CN" altLang="en-US"/>
          </a:p>
          <a:p>
            <a:r>
              <a:rPr lang="zh-CN" altLang="en-US"/>
              <a:t>想要检查所得到的解是否在数值上是正确的，此时我们可以编写图10-43中的简单程序来计算这个递归</a:t>
            </a:r>
            <a:endParaRPr lang="zh-CN" altLang="en-US"/>
          </a:p>
          <a:p>
            <a:r>
              <a:rPr lang="zh-CN" altLang="en-US"/>
              <a:t>问题。</a:t>
            </a:r>
            <a:endParaRPr lang="zh-CN" altLang="en-US"/>
          </a:p>
        </p:txBody>
      </p:sp>
      <p:pic>
        <p:nvPicPr>
          <p:cNvPr id="6" name="图片 5"/>
          <p:cNvPicPr>
            <a:picLocks noChangeAspect="1"/>
          </p:cNvPicPr>
          <p:nvPr/>
        </p:nvPicPr>
        <p:blipFill>
          <a:blip r:embed="rId1"/>
          <a:stretch>
            <a:fillRect/>
          </a:stretch>
        </p:blipFill>
        <p:spPr>
          <a:xfrm>
            <a:off x="4222750" y="2698115"/>
            <a:ext cx="4000500" cy="3352800"/>
          </a:xfrm>
          <a:prstGeom prst="rect">
            <a:avLst/>
          </a:prstGeom>
        </p:spPr>
      </p:pic>
      <p:pic>
        <p:nvPicPr>
          <p:cNvPr id="7" name="图片 6"/>
          <p:cNvPicPr>
            <a:picLocks noChangeAspect="1"/>
          </p:cNvPicPr>
          <p:nvPr/>
        </p:nvPicPr>
        <p:blipFill>
          <a:blip r:embed="rId2"/>
          <a:stretch>
            <a:fillRect/>
          </a:stretch>
        </p:blipFill>
        <p:spPr>
          <a:xfrm>
            <a:off x="3566795" y="6422390"/>
            <a:ext cx="5057775" cy="371475"/>
          </a:xfrm>
          <a:prstGeom prst="rect">
            <a:avLst/>
          </a:prstGeom>
        </p:spPr>
      </p:pic>
      <p:graphicFrame>
        <p:nvGraphicFramePr>
          <p:cNvPr id="4" name="对象 3">
            <a:hlinkClick r:id="" action="ppaction://ole?verb="/>
          </p:cNvPr>
          <p:cNvGraphicFramePr>
            <a:graphicFrameLocks noChangeAspect="1"/>
          </p:cNvGraphicFramePr>
          <p:nvPr/>
        </p:nvGraphicFramePr>
        <p:xfrm>
          <a:off x="7409180" y="1621155"/>
          <a:ext cx="898525" cy="352425"/>
        </p:xfrm>
        <a:graphic>
          <a:graphicData uri="http://schemas.openxmlformats.org/presentationml/2006/ole">
            <mc:AlternateContent xmlns:mc="http://schemas.openxmlformats.org/markup-compatibility/2006">
              <mc:Choice xmlns:v="urn:schemas-microsoft-com:vml" Requires="v">
                <p:oleObj spid="_x0000_s1025" name="" r:id="rId3" imgW="647700" imgH="254000" progId="Equation.KSEE3">
                  <p:embed/>
                </p:oleObj>
              </mc:Choice>
              <mc:Fallback>
                <p:oleObj name="" r:id="rId3" imgW="647700" imgH="254000" progId="Equation.KSEE3">
                  <p:embed/>
                  <p:pic>
                    <p:nvPicPr>
                      <p:cNvPr id="0" name="图片 1024"/>
                      <p:cNvPicPr/>
                      <p:nvPr/>
                    </p:nvPicPr>
                    <p:blipFill>
                      <a:blip r:embed="rId4"/>
                      <a:stretch>
                        <a:fillRect/>
                      </a:stretch>
                    </p:blipFill>
                    <p:spPr>
                      <a:xfrm>
                        <a:off x="7409180" y="1621155"/>
                        <a:ext cx="898525" cy="352425"/>
                      </a:xfrm>
                      <a:prstGeom prst="rect">
                        <a:avLst/>
                      </a:prstGeom>
                    </p:spPr>
                  </p:pic>
                </p:oleObj>
              </mc:Fallback>
            </mc:AlternateContent>
          </a:graphicData>
        </a:graphic>
      </p:graphicFrame>
    </p:spTree>
  </p:cSld>
  <p:clrMapOvr>
    <a:masterClrMapping/>
  </p:clrMapOvr>
</p:sld>
</file>

<file path=ppt/slides/slide7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a:sym typeface="+mn-ea"/>
              </a:rPr>
              <a:t>10.3.1 用一个表代替递归</a:t>
            </a:r>
            <a:endParaRPr lang="en-US" altLang="zh-CN">
              <a:sym typeface="+mn-ea"/>
            </a:endParaRPr>
          </a:p>
        </p:txBody>
      </p:sp>
      <p:sp>
        <p:nvSpPr>
          <p:cNvPr id="3" name="内容占位符 2"/>
          <p:cNvSpPr/>
          <p:nvPr>
            <p:ph idx="1"/>
          </p:nvPr>
        </p:nvSpPr>
        <p:spPr/>
        <p:txBody>
          <a:bodyPr>
            <a:normAutofit lnSpcReduction="20000"/>
          </a:bodyPr>
          <a:p>
            <a:r>
              <a:rPr lang="zh-CN" altLang="en-US"/>
              <a:t>这里，递归调用又做了</a:t>
            </a:r>
            <a:r>
              <a:rPr lang="zh-CN" altLang="en-US">
                <a:solidFill>
                  <a:srgbClr val="FF0000"/>
                </a:solidFill>
              </a:rPr>
              <a:t>重复性的工作</a:t>
            </a:r>
            <a:r>
              <a:rPr lang="zh-CN" altLang="en-US"/>
              <a:t>。在这种情况下，运行时间T(N)满足T(N)=</a:t>
            </a:r>
            <a:r>
              <a:rPr lang="en-US" altLang="zh-CN"/>
              <a:t>        </a:t>
            </a:r>
            <a:r>
              <a:rPr lang="zh-CN" altLang="en-US"/>
              <a:t>+N，因为如图</a:t>
            </a:r>
            <a:endParaRPr lang="zh-CN" altLang="en-US"/>
          </a:p>
          <a:p>
            <a:r>
              <a:rPr lang="zh-CN" altLang="en-US"/>
              <a:t>10-44所示，对于从0到N-1的每一个值都有一个(直接的)递归调用，外加</a:t>
            </a:r>
            <a:r>
              <a:rPr lang="zh-CN" altLang="en-US" b="1"/>
              <a:t>O</a:t>
            </a:r>
            <a:r>
              <a:rPr lang="zh-CN" altLang="en-US"/>
              <a:t>(N)的附加工作(在图10-44所</a:t>
            </a:r>
            <a:endParaRPr lang="zh-CN" altLang="en-US"/>
          </a:p>
          <a:p>
            <a:r>
              <a:rPr lang="zh-CN" altLang="en-US"/>
              <a:t>示的树中我们还在哪里看到?)。对T(N)求解我们发现，它的</a:t>
            </a:r>
            <a:r>
              <a:rPr lang="zh-CN" altLang="en-US">
                <a:solidFill>
                  <a:srgbClr val="FF0000"/>
                </a:solidFill>
              </a:rPr>
              <a:t>增长是指数式</a:t>
            </a:r>
            <a:r>
              <a:rPr lang="zh-CN" altLang="en-US"/>
              <a:t>的。通过使用一个表，我们得</a:t>
            </a:r>
            <a:endParaRPr lang="zh-CN" altLang="en-US"/>
          </a:p>
          <a:p>
            <a:r>
              <a:rPr lang="zh-CN" altLang="en-US"/>
              <a:t>到图10-45中的程序。这个程序避免了冗余的递归调用而以</a:t>
            </a:r>
            <a:r>
              <a:rPr lang="zh-CN" altLang="en-US" b="1"/>
              <a:t>O</a:t>
            </a:r>
            <a:r>
              <a:rPr lang="zh-CN" altLang="en-US"/>
              <a:t>(N²)运行。它并不是一个完美的程序，作为</a:t>
            </a:r>
            <a:endParaRPr lang="zh-CN" altLang="en-US"/>
          </a:p>
          <a:p>
            <a:r>
              <a:rPr lang="zh-CN" altLang="en-US"/>
              <a:t>练习，你要对它做些简单修改，把它的运行时间简化到</a:t>
            </a:r>
            <a:r>
              <a:rPr lang="zh-CN" altLang="en-US" b="1"/>
              <a:t>O</a:t>
            </a:r>
            <a:r>
              <a:rPr lang="zh-CN" altLang="en-US"/>
              <a:t>(N)。</a:t>
            </a:r>
            <a:endParaRPr lang="zh-CN" altLang="en-US"/>
          </a:p>
        </p:txBody>
      </p:sp>
      <p:pic>
        <p:nvPicPr>
          <p:cNvPr id="4" name="图片 3"/>
          <p:cNvPicPr>
            <a:picLocks noChangeAspect="1"/>
          </p:cNvPicPr>
          <p:nvPr/>
        </p:nvPicPr>
        <p:blipFill>
          <a:blip r:embed="rId1"/>
          <a:stretch>
            <a:fillRect/>
          </a:stretch>
        </p:blipFill>
        <p:spPr>
          <a:xfrm>
            <a:off x="2662555" y="3361055"/>
            <a:ext cx="6867525" cy="2476500"/>
          </a:xfrm>
          <a:prstGeom prst="rect">
            <a:avLst/>
          </a:prstGeom>
        </p:spPr>
      </p:pic>
      <p:pic>
        <p:nvPicPr>
          <p:cNvPr id="5" name="图片 4"/>
          <p:cNvPicPr>
            <a:picLocks noChangeAspect="1"/>
          </p:cNvPicPr>
          <p:nvPr/>
        </p:nvPicPr>
        <p:blipFill>
          <a:blip r:embed="rId2"/>
          <a:stretch>
            <a:fillRect/>
          </a:stretch>
        </p:blipFill>
        <p:spPr>
          <a:xfrm>
            <a:off x="4349750" y="6012815"/>
            <a:ext cx="3238500" cy="409575"/>
          </a:xfrm>
          <a:prstGeom prst="rect">
            <a:avLst/>
          </a:prstGeom>
        </p:spPr>
      </p:pic>
      <p:graphicFrame>
        <p:nvGraphicFramePr>
          <p:cNvPr id="6" name="对象 5">
            <a:hlinkClick r:id="" action="ppaction://ole?verb="/>
          </p:cNvPr>
          <p:cNvGraphicFramePr>
            <a:graphicFrameLocks noChangeAspect="1"/>
          </p:cNvGraphicFramePr>
          <p:nvPr/>
        </p:nvGraphicFramePr>
        <p:xfrm>
          <a:off x="8833485" y="1589405"/>
          <a:ext cx="811530" cy="389255"/>
        </p:xfrm>
        <a:graphic>
          <a:graphicData uri="http://schemas.openxmlformats.org/presentationml/2006/ole">
            <mc:AlternateContent xmlns:mc="http://schemas.openxmlformats.org/markup-compatibility/2006">
              <mc:Choice xmlns:v="urn:schemas-microsoft-com:vml" Requires="v">
                <p:oleObj spid="_x0000_s2049" name="" r:id="rId3" imgW="609600" imgH="292100" progId="Equation.KSEE3">
                  <p:embed/>
                </p:oleObj>
              </mc:Choice>
              <mc:Fallback>
                <p:oleObj name="" r:id="rId3" imgW="609600" imgH="292100" progId="Equation.KSEE3">
                  <p:embed/>
                  <p:pic>
                    <p:nvPicPr>
                      <p:cNvPr id="0" name="图片 2048"/>
                      <p:cNvPicPr/>
                      <p:nvPr/>
                    </p:nvPicPr>
                    <p:blipFill>
                      <a:blip r:embed="rId4"/>
                      <a:stretch>
                        <a:fillRect/>
                      </a:stretch>
                    </p:blipFill>
                    <p:spPr>
                      <a:xfrm>
                        <a:off x="8833485" y="1589405"/>
                        <a:ext cx="811530" cy="389255"/>
                      </a:xfrm>
                      <a:prstGeom prst="rect">
                        <a:avLst/>
                      </a:prstGeom>
                    </p:spPr>
                  </p:pic>
                </p:oleObj>
              </mc:Fallback>
            </mc:AlternateContent>
          </a:graphicData>
        </a:graphic>
      </p:graphicFrame>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lnSpcReduction="10000"/>
          </a:bodyPr>
          <a:lstStyle/>
          <a:p>
            <a:r>
              <a:rPr dirty="0"/>
              <a:t>在我们的例子中</a:t>
            </a:r>
            <a:r>
              <a:rPr lang="zh-CN" dirty="0"/>
              <a:t>，</a:t>
            </a:r>
            <a:r>
              <a:rPr dirty="0"/>
              <a:t>最大子序列和可能在</a:t>
            </a:r>
            <a:r>
              <a:rPr dirty="0">
                <a:solidFill>
                  <a:srgbClr val="FF0000"/>
                </a:solidFill>
              </a:rPr>
              <a:t>三处</a:t>
            </a:r>
            <a:r>
              <a:rPr dirty="0"/>
              <a:t>出现。或者整个出现在输</a:t>
            </a:r>
            <a:r>
              <a:rPr lang="zh-CN" altLang="en-US" dirty="0">
                <a:sym typeface="+mn-ea"/>
              </a:rPr>
              <a:t>入</a:t>
            </a:r>
            <a:r>
              <a:rPr dirty="0"/>
              <a:t>数据的</a:t>
            </a:r>
            <a:r>
              <a:rPr lang="zh-CN" dirty="0">
                <a:solidFill>
                  <a:srgbClr val="FF0000"/>
                </a:solidFill>
              </a:rPr>
              <a:t>左</a:t>
            </a:r>
            <a:r>
              <a:rPr dirty="0">
                <a:solidFill>
                  <a:srgbClr val="FF0000"/>
                </a:solidFill>
              </a:rPr>
              <a:t>半部</a:t>
            </a:r>
            <a:r>
              <a:rPr dirty="0"/>
              <a:t>，或者整个出现在</a:t>
            </a:r>
            <a:endParaRPr dirty="0"/>
          </a:p>
          <a:p>
            <a:r>
              <a:rPr dirty="0">
                <a:solidFill>
                  <a:srgbClr val="FF0000"/>
                </a:solidFill>
              </a:rPr>
              <a:t>右半部</a:t>
            </a:r>
            <a:r>
              <a:rPr dirty="0"/>
              <a:t>，或者跨越输</a:t>
            </a:r>
            <a:r>
              <a:rPr lang="zh-CN" altLang="en-US" dirty="0">
                <a:sym typeface="+mn-ea"/>
              </a:rPr>
              <a:t>入</a:t>
            </a:r>
            <a:r>
              <a:rPr dirty="0"/>
              <a:t>数据的中部从面</a:t>
            </a:r>
            <a:r>
              <a:rPr dirty="0">
                <a:solidFill>
                  <a:srgbClr val="FF0000"/>
                </a:solidFill>
              </a:rPr>
              <a:t>占据左右两半部分</a:t>
            </a:r>
            <a:r>
              <a:rPr lang="zh-CN" dirty="0"/>
              <a:t>，</a:t>
            </a:r>
            <a:r>
              <a:rPr dirty="0"/>
              <a:t>前两种情况可以递归求解，第三种情况的最</a:t>
            </a:r>
            <a:endParaRPr dirty="0"/>
          </a:p>
          <a:p>
            <a:r>
              <a:rPr dirty="0"/>
              <a:t>大和可以通过求出前半部分的最大和(包含前半部分的最后一个元素)以及后半部分的最大和(包含后半</a:t>
            </a:r>
            <a:endParaRPr dirty="0"/>
          </a:p>
          <a:p>
            <a:r>
              <a:rPr dirty="0"/>
              <a:t>部分的第一个元素)而得到。然后将这两个和加在一</a:t>
            </a:r>
            <a:r>
              <a:rPr lang="zh-CN" dirty="0"/>
              <a:t>起。</a:t>
            </a:r>
            <a:r>
              <a:rPr dirty="0"/>
              <a:t>作为一个例子，考虑下列输</a:t>
            </a:r>
            <a:r>
              <a:rPr lang="zh-CN" dirty="0"/>
              <a:t>入</a:t>
            </a:r>
            <a:r>
              <a:rPr dirty="0"/>
              <a:t>：</a:t>
            </a:r>
            <a:endParaRPr dirty="0"/>
          </a:p>
        </p:txBody>
      </p:sp>
      <p:sp>
        <p:nvSpPr>
          <p:cNvPr id="2" name="标题 1"/>
          <p:cNvSpPr>
            <a:spLocks noGrp="1"/>
          </p:cNvSpPr>
          <p:nvPr>
            <p:ph type="title"/>
          </p:nvPr>
        </p:nvSpPr>
        <p:spPr/>
        <p:txBody>
          <a:bodyPr/>
          <a:lstStyle/>
          <a:p>
            <a:r>
              <a:rPr dirty="0"/>
              <a:t>2.</a:t>
            </a:r>
            <a:r>
              <a:rPr lang="en-US" dirty="0"/>
              <a:t>4.3 </a:t>
            </a:r>
            <a:r>
              <a:rPr lang="zh-CN" altLang="en-US" dirty="0"/>
              <a:t>最大子序列和问题的解</a:t>
            </a:r>
            <a:endParaRPr lang="zh-CN" altLang="en-US" dirty="0"/>
          </a:p>
        </p:txBody>
      </p:sp>
      <p:pic>
        <p:nvPicPr>
          <p:cNvPr id="5" name="图片 4"/>
          <p:cNvPicPr>
            <a:picLocks noChangeAspect="1"/>
          </p:cNvPicPr>
          <p:nvPr/>
        </p:nvPicPr>
        <p:blipFill>
          <a:blip r:embed="rId1"/>
          <a:stretch>
            <a:fillRect/>
          </a:stretch>
        </p:blipFill>
        <p:spPr>
          <a:xfrm>
            <a:off x="1176655" y="3402330"/>
            <a:ext cx="9467850" cy="952500"/>
          </a:xfrm>
          <a:prstGeom prst="rect">
            <a:avLst/>
          </a:prstGeom>
        </p:spPr>
      </p:pic>
    </p:spTree>
  </p:cSld>
  <p:clrMapOvr>
    <a:masterClrMapping/>
  </p:clrMapOvr>
</p:sld>
</file>

<file path=ppt/slides/slide7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a:sym typeface="+mn-ea"/>
              </a:rPr>
              <a:t>10.3.1 用一个表代替递归</a:t>
            </a:r>
            <a:endParaRPr lang="en-US" altLang="zh-CN">
              <a:sym typeface="+mn-ea"/>
            </a:endParaRPr>
          </a:p>
        </p:txBody>
      </p:sp>
      <p:pic>
        <p:nvPicPr>
          <p:cNvPr id="6" name="图片 5"/>
          <p:cNvPicPr>
            <a:picLocks noChangeAspect="1"/>
          </p:cNvPicPr>
          <p:nvPr/>
        </p:nvPicPr>
        <p:blipFill>
          <a:blip r:embed="rId1"/>
          <a:stretch>
            <a:fillRect/>
          </a:stretch>
        </p:blipFill>
        <p:spPr>
          <a:xfrm>
            <a:off x="3655695" y="1376680"/>
            <a:ext cx="5162550" cy="5133975"/>
          </a:xfrm>
          <a:prstGeom prst="rect">
            <a:avLst/>
          </a:prstGeom>
        </p:spPr>
      </p:pic>
      <p:pic>
        <p:nvPicPr>
          <p:cNvPr id="7" name="内容占位符 6"/>
          <p:cNvPicPr>
            <a:picLocks noChangeAspect="1"/>
          </p:cNvPicPr>
          <p:nvPr>
            <p:ph idx="1"/>
          </p:nvPr>
        </p:nvPicPr>
        <p:blipFill>
          <a:blip r:embed="rId2"/>
          <a:stretch>
            <a:fillRect/>
          </a:stretch>
        </p:blipFill>
        <p:spPr>
          <a:xfrm>
            <a:off x="3623310" y="6482080"/>
            <a:ext cx="5029200" cy="361950"/>
          </a:xfrm>
          <a:prstGeom prst="rect">
            <a:avLst/>
          </a:prstGeom>
        </p:spPr>
      </p:pic>
    </p:spTree>
  </p:cSld>
  <p:clrMapOvr>
    <a:masterClrMapping/>
  </p:clrMapOvr>
</p:sld>
</file>

<file path=ppt/slides/slide7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a:sym typeface="+mn-ea"/>
              </a:rPr>
              <a:t>10.3.2 矩阵乘法的顺序安排</a:t>
            </a:r>
            <a:endParaRPr lang="en-US" altLang="zh-CN">
              <a:sym typeface="+mn-ea"/>
            </a:endParaRPr>
          </a:p>
        </p:txBody>
      </p:sp>
      <p:sp>
        <p:nvSpPr>
          <p:cNvPr id="3" name="内容占位符 2"/>
          <p:cNvSpPr/>
          <p:nvPr>
            <p:ph idx="1"/>
          </p:nvPr>
        </p:nvSpPr>
        <p:spPr/>
        <p:txBody>
          <a:bodyPr>
            <a:normAutofit lnSpcReduction="20000"/>
          </a:bodyPr>
          <a:p>
            <a:r>
              <a:rPr lang="zh-CN" altLang="en-US"/>
              <a:t>设给定四个矩阵</a:t>
            </a:r>
            <a:r>
              <a:rPr lang="zh-CN" altLang="en-US" b="1"/>
              <a:t>A</a:t>
            </a:r>
            <a:r>
              <a:rPr lang="zh-CN" altLang="en-US"/>
              <a:t>、</a:t>
            </a:r>
            <a:r>
              <a:rPr lang="zh-CN" altLang="en-US" b="1"/>
              <a:t>B</a:t>
            </a:r>
            <a:r>
              <a:rPr lang="zh-CN" altLang="en-US"/>
              <a:t>、</a:t>
            </a:r>
            <a:r>
              <a:rPr lang="zh-CN" altLang="en-US" b="1"/>
              <a:t>C</a:t>
            </a:r>
            <a:r>
              <a:rPr lang="zh-CN" altLang="en-US"/>
              <a:t>和</a:t>
            </a:r>
            <a:r>
              <a:rPr lang="zh-CN" altLang="en-US" b="1"/>
              <a:t>D</a:t>
            </a:r>
            <a:r>
              <a:rPr lang="zh-CN" altLang="en-US"/>
              <a:t>，A的维数=50×10，B的维数=10×40，C的维数=40×30，D的维数=30×5。</a:t>
            </a:r>
            <a:endParaRPr lang="zh-CN" altLang="en-US"/>
          </a:p>
          <a:p>
            <a:r>
              <a:rPr lang="zh-CN" altLang="en-US"/>
              <a:t>虽然矩阵乘法运算是</a:t>
            </a:r>
            <a:r>
              <a:rPr lang="zh-CN" altLang="en-US">
                <a:solidFill>
                  <a:srgbClr val="FF0000"/>
                </a:solidFill>
              </a:rPr>
              <a:t>不可交换的</a:t>
            </a:r>
            <a:r>
              <a:rPr lang="zh-CN" altLang="en-US"/>
              <a:t>，但是它是</a:t>
            </a:r>
            <a:r>
              <a:rPr lang="zh-CN" altLang="en-US">
                <a:solidFill>
                  <a:srgbClr val="FF0000"/>
                </a:solidFill>
              </a:rPr>
              <a:t>可结合的</a:t>
            </a:r>
            <a:r>
              <a:rPr lang="zh-CN" altLang="en-US"/>
              <a:t>，这就意味着矩阵的乘积ABCD可以以任意顺序添加</a:t>
            </a:r>
            <a:endParaRPr lang="zh-CN" altLang="en-US"/>
          </a:p>
          <a:p>
            <a:r>
              <a:rPr lang="zh-CN" altLang="en-US"/>
              <a:t>括号然后再计算其值。将两个阶数分别为p</a:t>
            </a:r>
            <a:r>
              <a:rPr lang="zh-CN" altLang="en-US">
                <a:sym typeface="+mn-ea"/>
              </a:rPr>
              <a:t>×</a:t>
            </a:r>
            <a:r>
              <a:rPr lang="zh-CN" altLang="en-US"/>
              <a:t>q和q×r的矩阵线性相乘，使用pqr次标量乘法。(由于使</a:t>
            </a:r>
            <a:endParaRPr lang="zh-CN" altLang="en-US"/>
          </a:p>
          <a:p>
            <a:r>
              <a:rPr lang="zh-CN" altLang="en-US"/>
              <a:t>用诸如Strassen算法这样的理论上优越的算法并没有明显地改变我们要考虑的问题，因此我们将假设这</a:t>
            </a:r>
            <a:endParaRPr lang="zh-CN" altLang="en-US"/>
          </a:p>
          <a:p>
            <a:r>
              <a:rPr lang="zh-CN" altLang="en-US"/>
              <a:t>个性能的界。)那么，计算ABCD需要执行的三个矩阵乘法的最好方式是什么?</a:t>
            </a:r>
            <a:endParaRPr lang="zh-CN" altLang="en-US"/>
          </a:p>
          <a:p>
            <a:endParaRPr lang="zh-CN" altLang="en-US"/>
          </a:p>
          <a:p>
            <a:r>
              <a:rPr lang="zh-CN" altLang="en-US"/>
              <a:t>在四个矩阵的情况下，通过穷举搜索求解这个问题是简单的，因为只有五种方式来给乘法排顺序。我们</a:t>
            </a:r>
            <a:endParaRPr lang="zh-CN" altLang="en-US"/>
          </a:p>
          <a:p>
            <a:r>
              <a:rPr lang="zh-CN" altLang="en-US"/>
              <a:t>对每种情况计算如下：</a:t>
            </a:r>
            <a:endParaRPr lang="zh-CN" altLang="en-US"/>
          </a:p>
          <a:p>
            <a:r>
              <a:rPr lang="zh-CN" altLang="en-US"/>
              <a:t>(</a:t>
            </a:r>
            <a:r>
              <a:rPr lang="zh-CN" altLang="en-US" b="1"/>
              <a:t>A</a:t>
            </a:r>
            <a:r>
              <a:rPr lang="zh-CN" altLang="en-US"/>
              <a:t>((</a:t>
            </a:r>
            <a:r>
              <a:rPr lang="zh-CN" altLang="en-US" b="1"/>
              <a:t>BC</a:t>
            </a:r>
            <a:r>
              <a:rPr lang="zh-CN" altLang="en-US"/>
              <a:t>)</a:t>
            </a:r>
            <a:r>
              <a:rPr lang="zh-CN" altLang="en-US" b="1"/>
              <a:t>D</a:t>
            </a:r>
            <a:r>
              <a:rPr lang="zh-CN" altLang="en-US"/>
              <a:t>))：计算BC需要10×40×30=12000次乘法。计算(</a:t>
            </a:r>
            <a:r>
              <a:rPr lang="zh-CN" altLang="en-US" b="1"/>
              <a:t>BC</a:t>
            </a:r>
            <a:r>
              <a:rPr lang="zh-CN" altLang="en-US"/>
              <a:t>)</a:t>
            </a:r>
            <a:r>
              <a:rPr lang="zh-CN" altLang="en-US" b="1"/>
              <a:t>D</a:t>
            </a:r>
            <a:r>
              <a:rPr lang="zh-CN" altLang="en-US"/>
              <a:t>的值需要12000次乘法计算</a:t>
            </a:r>
            <a:r>
              <a:rPr lang="zh-CN" altLang="en-US" b="1"/>
              <a:t>BC</a:t>
            </a:r>
            <a:r>
              <a:rPr lang="zh-CN" altLang="en-US"/>
              <a:t>，外加</a:t>
            </a:r>
            <a:endParaRPr lang="zh-CN" altLang="en-US"/>
          </a:p>
          <a:p>
            <a:r>
              <a:rPr lang="zh-CN" altLang="en-US"/>
              <a:t>10×30×5=1500次乘法，合计13500次乘法。求(</a:t>
            </a:r>
            <a:r>
              <a:rPr lang="zh-CN" altLang="en-US" b="1"/>
              <a:t>A</a:t>
            </a:r>
            <a:r>
              <a:rPr lang="zh-CN" altLang="en-US"/>
              <a:t>((</a:t>
            </a:r>
            <a:r>
              <a:rPr lang="zh-CN" altLang="en-US" b="1"/>
              <a:t>BC</a:t>
            </a:r>
            <a:r>
              <a:rPr lang="zh-CN" altLang="en-US"/>
              <a:t>)</a:t>
            </a:r>
            <a:r>
              <a:rPr lang="zh-CN" altLang="en-US" b="1"/>
              <a:t>D</a:t>
            </a:r>
            <a:r>
              <a:rPr lang="zh-CN" altLang="en-US"/>
              <a:t>))的值需要13500次乘法计算(</a:t>
            </a:r>
            <a:r>
              <a:rPr lang="zh-CN" altLang="en-US" b="1"/>
              <a:t>BC</a:t>
            </a:r>
            <a:r>
              <a:rPr lang="zh-CN" altLang="en-US"/>
              <a:t>)</a:t>
            </a:r>
            <a:r>
              <a:rPr lang="zh-CN" altLang="en-US" b="1"/>
              <a:t>D</a:t>
            </a:r>
            <a:r>
              <a:rPr lang="zh-CN" altLang="en-US"/>
              <a:t>，外加</a:t>
            </a:r>
            <a:endParaRPr lang="zh-CN" altLang="en-US"/>
          </a:p>
          <a:p>
            <a:r>
              <a:rPr lang="zh-CN" altLang="en-US"/>
              <a:t>50×10×5=2500次乘法，总计16000次乘法。</a:t>
            </a:r>
            <a:endParaRPr lang="zh-CN" altLang="en-US"/>
          </a:p>
        </p:txBody>
      </p:sp>
    </p:spTree>
  </p:cSld>
  <p:clrMapOvr>
    <a:masterClrMapping/>
  </p:clrMapOvr>
</p:sld>
</file>

<file path=ppt/slides/slide7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a:sym typeface="+mn-ea"/>
              </a:rPr>
              <a:t>10.3.2 矩阵乘法的顺序安排</a:t>
            </a:r>
            <a:endParaRPr lang="en-US" altLang="zh-CN">
              <a:sym typeface="+mn-ea"/>
            </a:endParaRPr>
          </a:p>
        </p:txBody>
      </p:sp>
      <p:pic>
        <p:nvPicPr>
          <p:cNvPr id="4" name="内容占位符 3"/>
          <p:cNvPicPr>
            <a:picLocks noChangeAspect="1"/>
          </p:cNvPicPr>
          <p:nvPr>
            <p:ph idx="1"/>
          </p:nvPr>
        </p:nvPicPr>
        <p:blipFill>
          <a:blip r:embed="rId1"/>
          <a:stretch>
            <a:fillRect/>
          </a:stretch>
        </p:blipFill>
        <p:spPr>
          <a:xfrm>
            <a:off x="1866900" y="1867535"/>
            <a:ext cx="8458200" cy="1047750"/>
          </a:xfrm>
          <a:prstGeom prst="rect">
            <a:avLst/>
          </a:prstGeom>
        </p:spPr>
      </p:pic>
    </p:spTree>
  </p:cSld>
  <p:clrMapOvr>
    <a:masterClrMapping/>
  </p:clrMapOvr>
</p:sld>
</file>

<file path=ppt/slides/slide7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a:sym typeface="+mn-ea"/>
              </a:rPr>
              <a:t>10.3.2 矩阵乘法的顺序安排</a:t>
            </a:r>
            <a:endParaRPr lang="en-US" altLang="zh-CN">
              <a:sym typeface="+mn-ea"/>
            </a:endParaRPr>
          </a:p>
        </p:txBody>
      </p:sp>
      <p:sp>
        <p:nvSpPr>
          <p:cNvPr id="3" name="内容占位符 2"/>
          <p:cNvSpPr/>
          <p:nvPr>
            <p:ph idx="1"/>
          </p:nvPr>
        </p:nvSpPr>
        <p:spPr/>
        <p:txBody>
          <a:bodyPr>
            <a:normAutofit lnSpcReduction="20000"/>
          </a:bodyPr>
          <a:p>
            <a:r>
              <a:rPr lang="zh-CN" altLang="en-US"/>
              <a:t>(</a:t>
            </a:r>
            <a:r>
              <a:rPr lang="zh-CN" altLang="en-US" b="1"/>
              <a:t>A</a:t>
            </a:r>
            <a:r>
              <a:rPr lang="zh-CN" altLang="en-US"/>
              <a:t>(</a:t>
            </a:r>
            <a:r>
              <a:rPr lang="zh-CN" altLang="en-US" b="1"/>
              <a:t>B</a:t>
            </a:r>
            <a:r>
              <a:rPr lang="zh-CN" altLang="en-US"/>
              <a:t>(</a:t>
            </a:r>
            <a:r>
              <a:rPr lang="zh-CN" altLang="en-US" b="1"/>
              <a:t>CD</a:t>
            </a:r>
            <a:r>
              <a:rPr lang="zh-CN" altLang="en-US"/>
              <a:t>)))：计算CD需要40×30×5=6000次乘法。计算</a:t>
            </a:r>
            <a:r>
              <a:rPr lang="zh-CN" altLang="en-US" b="1"/>
              <a:t>B</a:t>
            </a:r>
            <a:r>
              <a:rPr lang="zh-CN" altLang="en-US"/>
              <a:t>(</a:t>
            </a:r>
            <a:r>
              <a:rPr lang="zh-CN" altLang="en-US" b="1"/>
              <a:t>CD</a:t>
            </a:r>
            <a:r>
              <a:rPr lang="zh-CN" altLang="en-US"/>
              <a:t>)的值需要6000次乘法计算</a:t>
            </a:r>
            <a:r>
              <a:rPr lang="zh-CN" altLang="en-US" b="1"/>
              <a:t>CD</a:t>
            </a:r>
            <a:r>
              <a:rPr lang="zh-CN" altLang="en-US"/>
              <a:t>，外加</a:t>
            </a:r>
            <a:endParaRPr lang="zh-CN" altLang="en-US"/>
          </a:p>
          <a:p>
            <a:r>
              <a:rPr lang="zh-CN" altLang="en-US"/>
              <a:t>10×40×5=2000次乘法，合计8000次乘法。求(</a:t>
            </a:r>
            <a:r>
              <a:rPr lang="zh-CN" altLang="en-US" b="1"/>
              <a:t>A</a:t>
            </a:r>
            <a:r>
              <a:rPr lang="zh-CN" altLang="en-US"/>
              <a:t>(</a:t>
            </a:r>
            <a:r>
              <a:rPr lang="zh-CN" altLang="en-US" b="1"/>
              <a:t>B</a:t>
            </a:r>
            <a:r>
              <a:rPr lang="zh-CN" altLang="en-US"/>
              <a:t>(</a:t>
            </a:r>
            <a:r>
              <a:rPr lang="zh-CN" altLang="en-US" b="1"/>
              <a:t>CD</a:t>
            </a:r>
            <a:r>
              <a:rPr lang="zh-CN" altLang="en-US"/>
              <a:t>)))的值需要8000次乘法计算</a:t>
            </a:r>
            <a:r>
              <a:rPr lang="zh-CN" altLang="en-US" b="1"/>
              <a:t>B</a:t>
            </a:r>
            <a:r>
              <a:rPr lang="zh-CN" altLang="en-US"/>
              <a:t>(</a:t>
            </a:r>
            <a:r>
              <a:rPr lang="zh-CN" altLang="en-US" b="1"/>
              <a:t>CD</a:t>
            </a:r>
            <a:r>
              <a:rPr lang="zh-CN" altLang="en-US"/>
              <a:t>)，外加</a:t>
            </a:r>
            <a:endParaRPr lang="zh-CN" altLang="en-US"/>
          </a:p>
          <a:p>
            <a:r>
              <a:rPr lang="zh-CN" altLang="en-US"/>
              <a:t>50×10×5=2500次乘法，</a:t>
            </a:r>
            <a:r>
              <a:rPr lang="zh-CN" altLang="en-US">
                <a:solidFill>
                  <a:srgbClr val="FF0000"/>
                </a:solidFill>
              </a:rPr>
              <a:t>总计10500次乘法</a:t>
            </a:r>
            <a:r>
              <a:rPr lang="zh-CN" altLang="en-US"/>
              <a:t>。</a:t>
            </a:r>
            <a:endParaRPr lang="zh-CN" altLang="en-US"/>
          </a:p>
          <a:p>
            <a:endParaRPr lang="zh-CN" altLang="en-US"/>
          </a:p>
          <a:p>
            <a:r>
              <a:rPr lang="zh-CN" altLang="en-US"/>
              <a:t>((</a:t>
            </a:r>
            <a:r>
              <a:rPr lang="zh-CN" altLang="en-US" b="1"/>
              <a:t>AB</a:t>
            </a:r>
            <a:r>
              <a:rPr lang="zh-CN" altLang="en-US"/>
              <a:t>)(</a:t>
            </a:r>
            <a:r>
              <a:rPr lang="zh-CN" altLang="en-US" b="1"/>
              <a:t>CD</a:t>
            </a:r>
            <a:r>
              <a:rPr lang="zh-CN" altLang="en-US"/>
              <a:t>))：计算CD需要40×30×5=6000次乘法。计算AB需要50×10×40=20000次乘法。求((</a:t>
            </a:r>
            <a:r>
              <a:rPr lang="zh-CN" altLang="en-US" b="1"/>
              <a:t>AB</a:t>
            </a:r>
            <a:r>
              <a:rPr lang="zh-CN" altLang="en-US"/>
              <a:t>)(</a:t>
            </a:r>
            <a:r>
              <a:rPr lang="zh-CN" altLang="en-US" b="1"/>
              <a:t>CD</a:t>
            </a:r>
            <a:r>
              <a:rPr lang="zh-CN" altLang="en-US"/>
              <a:t>))</a:t>
            </a:r>
            <a:endParaRPr lang="zh-CN" altLang="en-US"/>
          </a:p>
          <a:p>
            <a:r>
              <a:rPr lang="zh-CN" altLang="en-US"/>
              <a:t>的值需要6000次乘法计算</a:t>
            </a:r>
            <a:r>
              <a:rPr lang="zh-CN" altLang="en-US" b="1"/>
              <a:t>CD</a:t>
            </a:r>
            <a:r>
              <a:rPr lang="zh-CN" altLang="en-US"/>
              <a:t>，20000次乘法计算</a:t>
            </a:r>
            <a:r>
              <a:rPr lang="zh-CN" altLang="en-US" b="1"/>
              <a:t>AB</a:t>
            </a:r>
            <a:r>
              <a:rPr lang="zh-CN" altLang="en-US"/>
              <a:t>，外加50×40×5=10000次乘法，总计36000次乘法。</a:t>
            </a:r>
            <a:endParaRPr lang="zh-CN" altLang="en-US"/>
          </a:p>
          <a:p>
            <a:endParaRPr lang="zh-CN" altLang="en-US"/>
          </a:p>
          <a:p>
            <a:r>
              <a:rPr lang="zh-CN" altLang="en-US"/>
              <a:t>(((</a:t>
            </a:r>
            <a:r>
              <a:rPr lang="zh-CN" altLang="en-US" b="1">
                <a:solidFill>
                  <a:schemeClr val="tx1"/>
                </a:solidFill>
              </a:rPr>
              <a:t>AB</a:t>
            </a:r>
            <a:r>
              <a:rPr lang="zh-CN" altLang="en-US"/>
              <a:t>)</a:t>
            </a:r>
            <a:r>
              <a:rPr lang="zh-CN" altLang="en-US" b="1"/>
              <a:t>C</a:t>
            </a:r>
            <a:r>
              <a:rPr lang="zh-CN" altLang="en-US"/>
              <a:t>)</a:t>
            </a:r>
            <a:r>
              <a:rPr lang="zh-CN" altLang="en-US" b="1"/>
              <a:t>D</a:t>
            </a:r>
            <a:r>
              <a:rPr lang="zh-CN" altLang="en-US"/>
              <a:t>)：计算AB需要50×10×40=20000次乘法。计算(</a:t>
            </a:r>
            <a:r>
              <a:rPr lang="zh-CN" altLang="en-US" b="1"/>
              <a:t>AB</a:t>
            </a:r>
            <a:r>
              <a:rPr lang="zh-CN" altLang="en-US"/>
              <a:t>)</a:t>
            </a:r>
            <a:r>
              <a:rPr lang="zh-CN" altLang="en-US" b="1"/>
              <a:t>C</a:t>
            </a:r>
            <a:r>
              <a:rPr lang="zh-CN" altLang="en-US"/>
              <a:t>的值需要20000次乘法计算</a:t>
            </a:r>
            <a:r>
              <a:rPr lang="zh-CN" altLang="en-US" b="1"/>
              <a:t>AB</a:t>
            </a:r>
            <a:r>
              <a:rPr lang="zh-CN" altLang="en-US"/>
              <a:t>，外加</a:t>
            </a:r>
            <a:endParaRPr lang="zh-CN" altLang="en-US"/>
          </a:p>
          <a:p>
            <a:r>
              <a:rPr lang="zh-CN" altLang="en-US"/>
              <a:t>50×40×30=60000次乘法，合计80000次乘法。求(((</a:t>
            </a:r>
            <a:r>
              <a:rPr lang="zh-CN" altLang="en-US" b="1"/>
              <a:t>AB</a:t>
            </a:r>
            <a:r>
              <a:rPr lang="zh-CN" altLang="en-US"/>
              <a:t>)</a:t>
            </a:r>
            <a:r>
              <a:rPr lang="zh-CN" altLang="en-US" b="1"/>
              <a:t>C</a:t>
            </a:r>
            <a:r>
              <a:rPr lang="zh-CN" altLang="en-US"/>
              <a:t>)</a:t>
            </a:r>
            <a:r>
              <a:rPr lang="zh-CN" altLang="en-US" b="1"/>
              <a:t>D</a:t>
            </a:r>
            <a:r>
              <a:rPr lang="zh-CN" altLang="en-US"/>
              <a:t>)的值需要80000次乘法计算(</a:t>
            </a:r>
            <a:r>
              <a:rPr lang="zh-CN" altLang="en-US" b="1"/>
              <a:t>AB</a:t>
            </a:r>
            <a:r>
              <a:rPr lang="zh-CN" altLang="en-US"/>
              <a:t>)</a:t>
            </a:r>
            <a:r>
              <a:rPr lang="zh-CN" altLang="en-US" b="1"/>
              <a:t>C</a:t>
            </a:r>
            <a:r>
              <a:rPr lang="zh-CN" altLang="en-US"/>
              <a:t>，外加</a:t>
            </a:r>
            <a:endParaRPr lang="zh-CN" altLang="en-US"/>
          </a:p>
          <a:p>
            <a:r>
              <a:rPr lang="zh-CN" altLang="en-US"/>
              <a:t>50×30×5=7500次乘法，</a:t>
            </a:r>
            <a:r>
              <a:rPr lang="zh-CN" altLang="en-US">
                <a:solidFill>
                  <a:srgbClr val="FF0000"/>
                </a:solidFill>
              </a:rPr>
              <a:t>总计87500次乘法</a:t>
            </a:r>
            <a:r>
              <a:rPr lang="zh-CN" altLang="en-US"/>
              <a:t>。</a:t>
            </a:r>
            <a:endParaRPr lang="zh-CN" altLang="en-US"/>
          </a:p>
        </p:txBody>
      </p:sp>
    </p:spTree>
  </p:cSld>
  <p:clrMapOvr>
    <a:masterClrMapping/>
  </p:clrMapOvr>
</p:sld>
</file>

<file path=ppt/slides/slide7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a:sym typeface="+mn-ea"/>
              </a:rPr>
              <a:t>10.3.2 矩阵乘法的顺序安排</a:t>
            </a:r>
            <a:endParaRPr lang="en-US" altLang="zh-CN">
              <a:sym typeface="+mn-ea"/>
            </a:endParaRPr>
          </a:p>
        </p:txBody>
      </p:sp>
      <p:sp>
        <p:nvSpPr>
          <p:cNvPr id="3" name="内容占位符 2"/>
          <p:cNvSpPr/>
          <p:nvPr>
            <p:ph idx="1"/>
          </p:nvPr>
        </p:nvSpPr>
        <p:spPr/>
        <p:txBody>
          <a:bodyPr>
            <a:normAutofit lnSpcReduction="20000"/>
          </a:bodyPr>
          <a:p>
            <a:r>
              <a:rPr lang="zh-CN" altLang="en-US"/>
              <a:t>((</a:t>
            </a:r>
            <a:r>
              <a:rPr lang="zh-CN" altLang="en-US" b="1"/>
              <a:t>A</a:t>
            </a:r>
            <a:r>
              <a:rPr lang="zh-CN" altLang="en-US"/>
              <a:t>(</a:t>
            </a:r>
            <a:r>
              <a:rPr lang="zh-CN" altLang="en-US" b="1"/>
              <a:t>BC</a:t>
            </a:r>
            <a:r>
              <a:rPr lang="zh-CN" altLang="en-US"/>
              <a:t>))</a:t>
            </a:r>
            <a:r>
              <a:rPr lang="zh-CN" altLang="en-US" b="1"/>
              <a:t>D</a:t>
            </a:r>
            <a:r>
              <a:rPr lang="zh-CN" altLang="en-US"/>
              <a:t>)：计算BC需要10×40×30=12000次乘法。计算</a:t>
            </a:r>
            <a:r>
              <a:rPr lang="zh-CN" altLang="en-US" b="1"/>
              <a:t>A</a:t>
            </a:r>
            <a:r>
              <a:rPr lang="zh-CN" altLang="en-US"/>
              <a:t>(</a:t>
            </a:r>
            <a:r>
              <a:rPr lang="zh-CN" altLang="en-US" b="1"/>
              <a:t>BC</a:t>
            </a:r>
            <a:r>
              <a:rPr lang="zh-CN" altLang="en-US"/>
              <a:t>)的值需要12000次乘法计算</a:t>
            </a:r>
            <a:r>
              <a:rPr lang="zh-CN" altLang="en-US" b="1"/>
              <a:t>BC</a:t>
            </a:r>
            <a:r>
              <a:rPr lang="zh-CN" altLang="en-US"/>
              <a:t>，外加</a:t>
            </a:r>
            <a:endParaRPr lang="zh-CN" altLang="en-US"/>
          </a:p>
          <a:p>
            <a:r>
              <a:rPr lang="zh-CN" altLang="en-US"/>
              <a:t>50×10×30=15000次乘法，合计27000次乘法。求((</a:t>
            </a:r>
            <a:r>
              <a:rPr lang="zh-CN" altLang="en-US" b="1"/>
              <a:t>A</a:t>
            </a:r>
            <a:r>
              <a:rPr lang="zh-CN" altLang="en-US"/>
              <a:t>(</a:t>
            </a:r>
            <a:r>
              <a:rPr lang="zh-CN" altLang="en-US" b="1"/>
              <a:t>BC</a:t>
            </a:r>
            <a:r>
              <a:rPr lang="zh-CN" altLang="en-US"/>
              <a:t>))</a:t>
            </a:r>
            <a:r>
              <a:rPr lang="zh-CN" altLang="en-US" b="1"/>
              <a:t>D</a:t>
            </a:r>
            <a:r>
              <a:rPr lang="zh-CN" altLang="en-US"/>
              <a:t>)的值需要27000次乘法计算</a:t>
            </a:r>
            <a:r>
              <a:rPr lang="zh-CN" altLang="en-US" b="1"/>
              <a:t>A</a:t>
            </a:r>
            <a:r>
              <a:rPr lang="zh-CN" altLang="en-US"/>
              <a:t>(</a:t>
            </a:r>
            <a:r>
              <a:rPr lang="zh-CN" altLang="en-US" b="1"/>
              <a:t>BC</a:t>
            </a:r>
            <a:r>
              <a:rPr lang="zh-CN" altLang="en-US"/>
              <a:t>)，外加</a:t>
            </a:r>
            <a:endParaRPr lang="zh-CN" altLang="en-US"/>
          </a:p>
          <a:p>
            <a:r>
              <a:rPr lang="zh-CN" altLang="en-US"/>
              <a:t>50×30×5=7500次乘法，总计34500次乘法。</a:t>
            </a:r>
            <a:endParaRPr lang="zh-CN" altLang="en-US"/>
          </a:p>
          <a:p>
            <a:endParaRPr lang="zh-CN" altLang="en-US"/>
          </a:p>
          <a:p>
            <a:r>
              <a:rPr lang="zh-CN" altLang="en-US"/>
              <a:t>上面的计算表明，最好的排列顺序方法大约只用了最坏的排列顺序方法的九分之一的乘法次数。因此，</a:t>
            </a:r>
            <a:endParaRPr lang="zh-CN" altLang="en-US"/>
          </a:p>
          <a:p>
            <a:r>
              <a:rPr lang="zh-CN" altLang="en-US"/>
              <a:t>进行一些计算来</a:t>
            </a:r>
            <a:r>
              <a:rPr lang="zh-CN" altLang="en-US">
                <a:solidFill>
                  <a:srgbClr val="FF0000"/>
                </a:solidFill>
              </a:rPr>
              <a:t>确定最优顺序</a:t>
            </a:r>
            <a:r>
              <a:rPr lang="zh-CN" altLang="en-US"/>
              <a:t>还是值得的。不幸的是，一些明显的贪婪算法似乎都用不上，而且可能的</a:t>
            </a:r>
            <a:endParaRPr lang="zh-CN" altLang="en-US"/>
          </a:p>
          <a:p>
            <a:r>
              <a:rPr lang="zh-CN" altLang="en-US"/>
              <a:t>顺序的个数增长很快。设我们定义T(N)是顺序的个数。此时，T(1)=T(2)=1，T(3)=2，而T(4)=5，正</a:t>
            </a:r>
            <a:endParaRPr lang="zh-CN" altLang="en-US"/>
          </a:p>
          <a:p>
            <a:r>
              <a:rPr lang="zh-CN" altLang="en-US"/>
              <a:t>如我们刚刚看到的。一般地</a:t>
            </a:r>
            <a:r>
              <a:rPr lang="en-US" altLang="zh-CN"/>
              <a:t>	</a:t>
            </a:r>
            <a:endParaRPr lang="zh-CN" altLang="en-US"/>
          </a:p>
          <a:p>
            <a:r>
              <a:rPr lang="en-US" altLang="zh-CN"/>
              <a:t>			</a:t>
            </a:r>
            <a:endParaRPr lang="en-US" altLang="zh-CN"/>
          </a:p>
          <a:p>
            <a:endParaRPr lang="en-US" altLang="zh-CN"/>
          </a:p>
          <a:p>
            <a:r>
              <a:rPr lang="en-US" altLang="zh-CN"/>
              <a:t>为此，设矩阵为A</a:t>
            </a:r>
            <a:r>
              <a:rPr lang="en-US" altLang="zh-CN" baseline="-25000"/>
              <a:t>1</a:t>
            </a:r>
            <a:r>
              <a:rPr lang="en-US" altLang="zh-CN"/>
              <a:t>，A</a:t>
            </a:r>
            <a:r>
              <a:rPr lang="en-US" altLang="zh-CN" baseline="-25000"/>
              <a:t>2</a:t>
            </a:r>
            <a:r>
              <a:rPr lang="en-US" altLang="zh-CN"/>
              <a:t>，…，A</a:t>
            </a:r>
            <a:r>
              <a:rPr lang="en-US" altLang="zh-CN" baseline="-25000"/>
              <a:t>N</a:t>
            </a:r>
            <a:r>
              <a:rPr lang="en-US" altLang="zh-CN"/>
              <a:t>，且最后进行的乘法是(A</a:t>
            </a:r>
            <a:r>
              <a:rPr lang="en-US" altLang="zh-CN" baseline="-25000"/>
              <a:t>1</a:t>
            </a:r>
            <a:r>
              <a:rPr lang="en-US" altLang="zh-CN"/>
              <a:t>A</a:t>
            </a:r>
            <a:r>
              <a:rPr lang="en-US" altLang="zh-CN" baseline="-25000"/>
              <a:t>2</a:t>
            </a:r>
            <a:r>
              <a:rPr lang="en-US" altLang="zh-CN"/>
              <a:t>…A</a:t>
            </a:r>
            <a:r>
              <a:rPr lang="en-US" altLang="zh-CN" baseline="-25000"/>
              <a:t>i</a:t>
            </a:r>
            <a:r>
              <a:rPr lang="en-US" altLang="zh-CN"/>
              <a:t>)(A</a:t>
            </a:r>
            <a:r>
              <a:rPr lang="en-US" altLang="zh-CN" baseline="-25000"/>
              <a:t>i+1</a:t>
            </a:r>
            <a:r>
              <a:rPr lang="en-US" altLang="zh-CN"/>
              <a:t>A</a:t>
            </a:r>
            <a:r>
              <a:rPr lang="en-US" altLang="zh-CN" baseline="-25000"/>
              <a:t>i+2</a:t>
            </a:r>
            <a:r>
              <a:rPr lang="en-US" altLang="zh-CN">
                <a:sym typeface="+mn-ea"/>
              </a:rPr>
              <a:t>…</a:t>
            </a:r>
            <a:r>
              <a:rPr lang="en-US" altLang="zh-CN"/>
              <a:t>A</a:t>
            </a:r>
            <a:r>
              <a:rPr lang="en-US" altLang="zh-CN" baseline="-25000"/>
              <a:t>N</a:t>
            </a:r>
            <a:r>
              <a:rPr lang="en-US" altLang="zh-CN"/>
              <a:t>)。此时，有T(i)种方法计</a:t>
            </a:r>
            <a:endParaRPr lang="en-US" altLang="zh-CN"/>
          </a:p>
          <a:p>
            <a:r>
              <a:rPr lang="en-US" altLang="zh-CN"/>
              <a:t>算(A</a:t>
            </a:r>
            <a:r>
              <a:rPr lang="en-US" altLang="zh-CN" baseline="-25000"/>
              <a:t>1</a:t>
            </a:r>
            <a:r>
              <a:rPr lang="en-US" altLang="zh-CN"/>
              <a:t>A</a:t>
            </a:r>
            <a:r>
              <a:rPr lang="en-US" altLang="zh-CN" baseline="-25000"/>
              <a:t>2</a:t>
            </a:r>
            <a:r>
              <a:rPr lang="en-US" altLang="zh-CN"/>
              <a:t>…A</a:t>
            </a:r>
            <a:r>
              <a:rPr lang="en-US" altLang="zh-CN" baseline="-25000"/>
              <a:t>i</a:t>
            </a:r>
            <a:r>
              <a:rPr lang="en-US" altLang="zh-CN"/>
              <a:t>)且有T(N-i)种方法计算(A</a:t>
            </a:r>
            <a:r>
              <a:rPr lang="en-US" altLang="zh-CN" baseline="-25000"/>
              <a:t>i+1</a:t>
            </a:r>
            <a:r>
              <a:rPr lang="en-US" altLang="zh-CN"/>
              <a:t>A</a:t>
            </a:r>
            <a:r>
              <a:rPr lang="en-US" altLang="zh-CN" baseline="-25000"/>
              <a:t>i+2</a:t>
            </a:r>
            <a:r>
              <a:rPr lang="en-US" altLang="zh-CN"/>
              <a:t>…A</a:t>
            </a:r>
            <a:r>
              <a:rPr lang="en-US" altLang="zh-CN" baseline="-25000"/>
              <a:t>N</a:t>
            </a:r>
            <a:r>
              <a:rPr lang="en-US" altLang="zh-CN"/>
              <a:t>)。因此，对于每个可能的i，存在T(i)T(N-i)种方法计</a:t>
            </a:r>
            <a:endParaRPr lang="en-US" altLang="zh-CN"/>
          </a:p>
          <a:p>
            <a:r>
              <a:rPr lang="en-US" altLang="zh-CN"/>
              <a:t>算(A</a:t>
            </a:r>
            <a:r>
              <a:rPr lang="en-US" altLang="zh-CN" baseline="-25000"/>
              <a:t>1</a:t>
            </a:r>
            <a:r>
              <a:rPr lang="en-US" altLang="zh-CN"/>
              <a:t>A</a:t>
            </a:r>
            <a:r>
              <a:rPr lang="en-US" altLang="zh-CN" baseline="-25000"/>
              <a:t>2</a:t>
            </a:r>
            <a:r>
              <a:rPr lang="en-US" altLang="zh-CN">
                <a:sym typeface="+mn-ea"/>
              </a:rPr>
              <a:t>…</a:t>
            </a:r>
            <a:r>
              <a:rPr lang="en-US" altLang="zh-CN"/>
              <a:t>A</a:t>
            </a:r>
            <a:r>
              <a:rPr lang="en-US" altLang="zh-CN" baseline="-25000"/>
              <a:t>i</a:t>
            </a:r>
            <a:r>
              <a:rPr lang="en-US" altLang="zh-CN"/>
              <a:t>)(A</a:t>
            </a:r>
            <a:r>
              <a:rPr lang="en-US" altLang="zh-CN" baseline="-25000"/>
              <a:t>i+1</a:t>
            </a:r>
            <a:r>
              <a:rPr lang="en-US" altLang="zh-CN"/>
              <a:t>A</a:t>
            </a:r>
            <a:r>
              <a:rPr lang="en-US" altLang="zh-CN" baseline="-25000"/>
              <a:t>i+2</a:t>
            </a:r>
            <a:r>
              <a:rPr lang="en-US" altLang="zh-CN"/>
              <a:t>…A</a:t>
            </a:r>
            <a:r>
              <a:rPr lang="en-US" altLang="zh-CN" baseline="-25000"/>
              <a:t>N</a:t>
            </a:r>
            <a:r>
              <a:rPr lang="en-US" altLang="zh-CN"/>
              <a:t>)。</a:t>
            </a:r>
            <a:endParaRPr lang="en-US" altLang="zh-CN"/>
          </a:p>
        </p:txBody>
      </p:sp>
      <p:graphicFrame>
        <p:nvGraphicFramePr>
          <p:cNvPr id="4" name="对象 3">
            <a:hlinkClick r:id="" action="ppaction://ole?verb="/>
          </p:cNvPr>
          <p:cNvGraphicFramePr>
            <a:graphicFrameLocks noChangeAspect="1"/>
          </p:cNvGraphicFramePr>
          <p:nvPr/>
        </p:nvGraphicFramePr>
        <p:xfrm>
          <a:off x="4875530" y="4286250"/>
          <a:ext cx="2302510" cy="699135"/>
        </p:xfrm>
        <a:graphic>
          <a:graphicData uri="http://schemas.openxmlformats.org/presentationml/2006/ole">
            <mc:AlternateContent xmlns:mc="http://schemas.openxmlformats.org/markup-compatibility/2006">
              <mc:Choice xmlns:v="urn:schemas-microsoft-com:vml" Requires="v">
                <p:oleObj spid="_x0000_s3073" name="" r:id="rId1" imgW="1422400" imgH="431800" progId="Equation.KSEE3">
                  <p:embed/>
                </p:oleObj>
              </mc:Choice>
              <mc:Fallback>
                <p:oleObj name="" r:id="rId1" imgW="1422400" imgH="431800" progId="Equation.KSEE3">
                  <p:embed/>
                  <p:pic>
                    <p:nvPicPr>
                      <p:cNvPr id="0" name="图片 3072"/>
                      <p:cNvPicPr/>
                      <p:nvPr/>
                    </p:nvPicPr>
                    <p:blipFill>
                      <a:blip r:embed="rId2"/>
                      <a:stretch>
                        <a:fillRect/>
                      </a:stretch>
                    </p:blipFill>
                    <p:spPr>
                      <a:xfrm>
                        <a:off x="4875530" y="4286250"/>
                        <a:ext cx="2302510" cy="699135"/>
                      </a:xfrm>
                      <a:prstGeom prst="rect">
                        <a:avLst/>
                      </a:prstGeom>
                    </p:spPr>
                  </p:pic>
                </p:oleObj>
              </mc:Fallback>
            </mc:AlternateContent>
          </a:graphicData>
        </a:graphic>
      </p:graphicFrame>
    </p:spTree>
  </p:cSld>
  <p:clrMapOvr>
    <a:masterClrMapping/>
  </p:clrMapOvr>
</p:sld>
</file>

<file path=ppt/slides/slide7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a:sym typeface="+mn-ea"/>
              </a:rPr>
              <a:t>10.3.2 矩阵乘法的顺序安排</a:t>
            </a:r>
            <a:endParaRPr lang="en-US" altLang="zh-CN">
              <a:sym typeface="+mn-ea"/>
            </a:endParaRPr>
          </a:p>
        </p:txBody>
      </p:sp>
      <p:sp>
        <p:nvSpPr>
          <p:cNvPr id="3" name="内容占位符 2"/>
          <p:cNvSpPr/>
          <p:nvPr>
            <p:ph idx="1"/>
          </p:nvPr>
        </p:nvSpPr>
        <p:spPr/>
        <p:txBody>
          <a:bodyPr>
            <a:normAutofit lnSpcReduction="20000"/>
          </a:bodyPr>
          <a:p>
            <a:r>
              <a:rPr lang="zh-CN" altLang="en-US"/>
              <a:t>这个递归式的解是著名的Catalan数，该数</a:t>
            </a:r>
            <a:r>
              <a:rPr lang="zh-CN" altLang="en-US">
                <a:solidFill>
                  <a:srgbClr val="FF0000"/>
                </a:solidFill>
              </a:rPr>
              <a:t>呈指数增长</a:t>
            </a:r>
            <a:r>
              <a:rPr lang="zh-CN" altLang="en-US"/>
              <a:t>。因此，对于大的N，穷举搜索所有可能的排列</a:t>
            </a:r>
            <a:endParaRPr lang="zh-CN" altLang="en-US"/>
          </a:p>
          <a:p>
            <a:r>
              <a:rPr lang="zh-CN" altLang="en-US"/>
              <a:t>顺序的方法是不可行的。然而，这种计数方法为一种解法提供了基础，该解法基本上是优于指数的。对</a:t>
            </a:r>
            <a:endParaRPr lang="zh-CN" altLang="en-US"/>
          </a:p>
          <a:p>
            <a:r>
              <a:rPr lang="zh-CN" altLang="en-US"/>
              <a:t>于1≤i≤N，令c</a:t>
            </a:r>
            <a:r>
              <a:rPr lang="en-US" altLang="zh-CN" baseline="-25000"/>
              <a:t>i</a:t>
            </a:r>
            <a:r>
              <a:rPr lang="zh-CN" altLang="en-US"/>
              <a:t>是矩阵A</a:t>
            </a:r>
            <a:r>
              <a:rPr lang="en-US" altLang="zh-CN" baseline="-25000"/>
              <a:t>i</a:t>
            </a:r>
            <a:r>
              <a:rPr lang="zh-CN" altLang="en-US"/>
              <a:t>的列数。于是A</a:t>
            </a:r>
            <a:r>
              <a:rPr lang="en-US" altLang="zh-CN" baseline="-25000"/>
              <a:t>i</a:t>
            </a:r>
            <a:r>
              <a:rPr lang="zh-CN" altLang="en-US"/>
              <a:t>有c</a:t>
            </a:r>
            <a:r>
              <a:rPr lang="en-US" altLang="zh-CN" baseline="-25000"/>
              <a:t>i</a:t>
            </a:r>
            <a:r>
              <a:rPr lang="zh-CN" altLang="en-US" baseline="-25000"/>
              <a:t>-1</a:t>
            </a:r>
            <a:r>
              <a:rPr lang="zh-CN" altLang="en-US"/>
              <a:t>行，否则矩阵乘法是无法进行的。我们将定义c</a:t>
            </a:r>
            <a:r>
              <a:rPr lang="en-US" altLang="zh-CN" baseline="-25000"/>
              <a:t>0</a:t>
            </a:r>
            <a:r>
              <a:rPr lang="zh-CN" altLang="en-US"/>
              <a:t>为第一</a:t>
            </a:r>
            <a:endParaRPr lang="zh-CN" altLang="en-US"/>
          </a:p>
          <a:p>
            <a:r>
              <a:rPr lang="zh-CN" altLang="en-US"/>
              <a:t>个矩阵A的行数。</a:t>
            </a:r>
            <a:endParaRPr lang="zh-CN" altLang="en-US"/>
          </a:p>
          <a:p>
            <a:endParaRPr lang="zh-CN" altLang="en-US"/>
          </a:p>
          <a:p>
            <a:r>
              <a:rPr lang="zh-CN" altLang="en-US"/>
              <a:t>设m</a:t>
            </a:r>
            <a:r>
              <a:rPr lang="zh-CN" altLang="en-US" baseline="-25000"/>
              <a:t>Le</a:t>
            </a:r>
            <a:r>
              <a:rPr lang="en-US" altLang="zh-CN" baseline="-25000"/>
              <a:t>ft,</a:t>
            </a:r>
            <a:r>
              <a:rPr lang="zh-CN" altLang="en-US" baseline="-25000"/>
              <a:t>Ri</a:t>
            </a:r>
            <a:r>
              <a:rPr lang="en-US" altLang="zh-CN" baseline="-25000"/>
              <a:t>ght</a:t>
            </a:r>
            <a:r>
              <a:rPr lang="zh-CN" altLang="en-US"/>
              <a:t>是进行矩阵乘法A</a:t>
            </a:r>
            <a:r>
              <a:rPr lang="zh-CN" altLang="en-US" baseline="-25000"/>
              <a:t>Le</a:t>
            </a:r>
            <a:r>
              <a:rPr lang="en-US" altLang="zh-CN" baseline="-25000"/>
              <a:t>ft</a:t>
            </a:r>
            <a:r>
              <a:rPr lang="zh-CN" altLang="en-US"/>
              <a:t>A</a:t>
            </a:r>
            <a:r>
              <a:rPr lang="zh-CN" altLang="en-US" baseline="-25000"/>
              <a:t>Left+1</a:t>
            </a:r>
            <a:r>
              <a:rPr lang="zh-CN" altLang="en-US"/>
              <a:t>…A</a:t>
            </a:r>
            <a:r>
              <a:rPr lang="zh-CN" altLang="en-US" baseline="-25000"/>
              <a:t>R</a:t>
            </a:r>
            <a:r>
              <a:rPr lang="en-US" altLang="zh-CN" baseline="-25000"/>
              <a:t>i</a:t>
            </a:r>
            <a:r>
              <a:rPr lang="zh-CN" altLang="en-US" baseline="-25000"/>
              <a:t>gh</a:t>
            </a:r>
            <a:r>
              <a:rPr lang="en-US" altLang="zh-CN" baseline="-25000"/>
              <a:t>t</a:t>
            </a:r>
            <a:r>
              <a:rPr lang="zh-CN" altLang="en-US" baseline="-25000"/>
              <a:t>-1</a:t>
            </a:r>
            <a:r>
              <a:rPr lang="zh-CN" altLang="en-US"/>
              <a:t>A</a:t>
            </a:r>
            <a:r>
              <a:rPr lang="zh-CN" altLang="en-US" baseline="-25000"/>
              <a:t>Ri</a:t>
            </a:r>
            <a:r>
              <a:rPr lang="en-US" altLang="zh-CN" baseline="-25000"/>
              <a:t>g</a:t>
            </a:r>
            <a:r>
              <a:rPr lang="zh-CN" altLang="en-US" baseline="-25000"/>
              <a:t>h</a:t>
            </a:r>
            <a:r>
              <a:rPr lang="en-US" altLang="zh-CN" baseline="-25000"/>
              <a:t>t</a:t>
            </a:r>
            <a:r>
              <a:rPr lang="zh-CN" altLang="en-US"/>
              <a:t>所需要的乘法次数。为方便起见，m</a:t>
            </a:r>
            <a:r>
              <a:rPr lang="zh-CN" altLang="en-US" baseline="-25000"/>
              <a:t>Le</a:t>
            </a:r>
            <a:r>
              <a:rPr lang="en-US" altLang="zh-CN" baseline="-25000"/>
              <a:t>ft,</a:t>
            </a:r>
            <a:r>
              <a:rPr lang="zh-CN" altLang="en-US" baseline="-25000"/>
              <a:t>Le</a:t>
            </a:r>
            <a:r>
              <a:rPr lang="en-US" altLang="zh-CN" baseline="-25000"/>
              <a:t>ft</a:t>
            </a:r>
            <a:r>
              <a:rPr lang="zh-CN" altLang="en-US"/>
              <a:t>=0。设最</a:t>
            </a:r>
            <a:endParaRPr lang="zh-CN" altLang="en-US"/>
          </a:p>
          <a:p>
            <a:r>
              <a:rPr lang="zh-CN" altLang="en-US"/>
              <a:t>后的乘法是(A</a:t>
            </a:r>
            <a:r>
              <a:rPr lang="zh-CN" altLang="en-US" baseline="-25000"/>
              <a:t>Lef</a:t>
            </a:r>
            <a:r>
              <a:rPr lang="en-US" altLang="zh-CN" baseline="-25000"/>
              <a:t>t</a:t>
            </a:r>
            <a:r>
              <a:rPr lang="zh-CN" altLang="en-US">
                <a:sym typeface="+mn-ea"/>
              </a:rPr>
              <a:t>…</a:t>
            </a:r>
            <a:r>
              <a:rPr lang="zh-CN" altLang="en-US"/>
              <a:t>A</a:t>
            </a:r>
            <a:r>
              <a:rPr lang="en-US" altLang="zh-CN" baseline="-25000"/>
              <a:t>i</a:t>
            </a:r>
            <a:r>
              <a:rPr lang="zh-CN" altLang="en-US"/>
              <a:t>)(A</a:t>
            </a:r>
            <a:r>
              <a:rPr lang="en-US" altLang="zh-CN" baseline="-25000"/>
              <a:t>i</a:t>
            </a:r>
            <a:r>
              <a:rPr lang="zh-CN" altLang="en-US" baseline="-25000"/>
              <a:t>+1</a:t>
            </a:r>
            <a:r>
              <a:rPr lang="zh-CN" altLang="en-US">
                <a:sym typeface="+mn-ea"/>
              </a:rPr>
              <a:t>…</a:t>
            </a:r>
            <a:r>
              <a:rPr lang="zh-CN" altLang="en-US"/>
              <a:t>A</a:t>
            </a:r>
            <a:r>
              <a:rPr lang="zh-CN" altLang="en-US" baseline="-25000"/>
              <a:t>Ri</a:t>
            </a:r>
            <a:r>
              <a:rPr lang="en-US" altLang="zh-CN" baseline="-25000"/>
              <a:t>g</a:t>
            </a:r>
            <a:r>
              <a:rPr lang="zh-CN" altLang="en-US" baseline="-25000"/>
              <a:t>ht</a:t>
            </a:r>
            <a:r>
              <a:rPr lang="zh-CN" altLang="en-US"/>
              <a:t>)，其中Left≤i&lt;Right。此时所用的乘法次数为</a:t>
            </a:r>
            <a:endParaRPr lang="zh-CN" altLang="en-US"/>
          </a:p>
          <a:p>
            <a:r>
              <a:rPr lang="zh-CN" altLang="en-US"/>
              <a:t>m</a:t>
            </a:r>
            <a:r>
              <a:rPr lang="zh-CN" altLang="en-US" baseline="-25000"/>
              <a:t>Left</a:t>
            </a:r>
            <a:r>
              <a:rPr lang="en-US" altLang="zh-CN" baseline="-25000"/>
              <a:t>,</a:t>
            </a:r>
            <a:r>
              <a:rPr lang="zh-CN" altLang="en-US" baseline="-25000"/>
              <a:t>i</a:t>
            </a:r>
            <a:r>
              <a:rPr lang="zh-CN" altLang="en-US"/>
              <a:t>+m</a:t>
            </a:r>
            <a:r>
              <a:rPr lang="en-US" altLang="zh-CN" baseline="-25000"/>
              <a:t>i</a:t>
            </a:r>
            <a:r>
              <a:rPr lang="zh-CN" altLang="en-US" baseline="-25000"/>
              <a:t>+1</a:t>
            </a:r>
            <a:r>
              <a:rPr lang="en-US" altLang="zh-CN" baseline="-25000"/>
              <a:t>,Right</a:t>
            </a:r>
            <a:r>
              <a:rPr lang="zh-CN" altLang="en-US"/>
              <a:t>+</a:t>
            </a:r>
            <a:r>
              <a:rPr lang="en-US" altLang="zh-CN"/>
              <a:t>c</a:t>
            </a:r>
            <a:r>
              <a:rPr lang="zh-CN" altLang="en-US" baseline="-25000"/>
              <a:t>Left-1</a:t>
            </a:r>
            <a:r>
              <a:rPr lang="en-US" altLang="zh-CN"/>
              <a:t>c</a:t>
            </a:r>
            <a:r>
              <a:rPr lang="en-US" altLang="zh-CN" baseline="-25000"/>
              <a:t>i</a:t>
            </a:r>
            <a:r>
              <a:rPr lang="en-US" altLang="zh-CN"/>
              <a:t>c</a:t>
            </a:r>
            <a:r>
              <a:rPr lang="zh-CN" altLang="en-US" baseline="-25000"/>
              <a:t>Right</a:t>
            </a:r>
            <a:r>
              <a:rPr lang="zh-CN" altLang="en-US"/>
              <a:t>。这三项分别代表计算(A</a:t>
            </a:r>
            <a:r>
              <a:rPr lang="zh-CN" altLang="en-US" baseline="-25000"/>
              <a:t>Le</a:t>
            </a:r>
            <a:r>
              <a:rPr lang="en-US" altLang="zh-CN" baseline="-25000"/>
              <a:t>ft</a:t>
            </a:r>
            <a:r>
              <a:rPr lang="zh-CN" altLang="en-US"/>
              <a:t>…A</a:t>
            </a:r>
            <a:r>
              <a:rPr lang="en-US" altLang="zh-CN" baseline="-25000"/>
              <a:t>i</a:t>
            </a:r>
            <a:r>
              <a:rPr lang="zh-CN" altLang="en-US"/>
              <a:t>)、(A</a:t>
            </a:r>
            <a:r>
              <a:rPr lang="en-US" altLang="zh-CN" baseline="-25000"/>
              <a:t>i</a:t>
            </a:r>
            <a:r>
              <a:rPr lang="zh-CN" altLang="en-US" baseline="-25000"/>
              <a:t>+</a:t>
            </a:r>
            <a:r>
              <a:rPr lang="en-US" altLang="zh-CN" baseline="-25000"/>
              <a:t>1</a:t>
            </a:r>
            <a:r>
              <a:rPr lang="zh-CN" altLang="en-US">
                <a:sym typeface="+mn-ea"/>
              </a:rPr>
              <a:t>…</a:t>
            </a:r>
            <a:r>
              <a:rPr lang="zh-CN" altLang="en-US"/>
              <a:t>A</a:t>
            </a:r>
            <a:r>
              <a:rPr lang="zh-CN" altLang="en-US" baseline="-25000"/>
              <a:t>Ri</a:t>
            </a:r>
            <a:r>
              <a:rPr lang="en-US" altLang="zh-CN" baseline="-25000"/>
              <a:t>g</a:t>
            </a:r>
            <a:r>
              <a:rPr lang="zh-CN" altLang="en-US" baseline="-25000"/>
              <a:t>ht</a:t>
            </a:r>
            <a:r>
              <a:rPr lang="zh-CN" altLang="en-US"/>
              <a:t>)以及它们的乘积所需要的</a:t>
            </a:r>
            <a:endParaRPr lang="zh-CN" altLang="en-US"/>
          </a:p>
          <a:p>
            <a:r>
              <a:rPr lang="zh-CN" altLang="en-US"/>
              <a:t>乘法。</a:t>
            </a:r>
            <a:endParaRPr lang="zh-CN" altLang="en-US"/>
          </a:p>
          <a:p>
            <a:endParaRPr lang="zh-CN" altLang="en-US"/>
          </a:p>
          <a:p>
            <a:endParaRPr lang="zh-CN" altLang="en-US"/>
          </a:p>
        </p:txBody>
      </p:sp>
    </p:spTree>
  </p:cSld>
  <p:clrMapOvr>
    <a:masterClrMapping/>
  </p:clrMapOvr>
</p:sld>
</file>

<file path=ppt/slides/slide7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a:sym typeface="+mn-ea"/>
              </a:rPr>
              <a:t>10.3.2 矩阵乘法的顺序安排</a:t>
            </a:r>
            <a:endParaRPr lang="en-US" altLang="zh-CN">
              <a:sym typeface="+mn-ea"/>
            </a:endParaRPr>
          </a:p>
        </p:txBody>
      </p:sp>
      <p:sp>
        <p:nvSpPr>
          <p:cNvPr id="3" name="内容占位符 2"/>
          <p:cNvSpPr/>
          <p:nvPr>
            <p:ph idx="1"/>
          </p:nvPr>
        </p:nvSpPr>
        <p:spPr>
          <a:xfrm>
            <a:off x="838200" y="1690688"/>
            <a:ext cx="10515600" cy="4731477"/>
          </a:xfrm>
        </p:spPr>
        <p:txBody>
          <a:bodyPr>
            <a:normAutofit lnSpcReduction="20000"/>
          </a:bodyPr>
          <a:p>
            <a:r>
              <a:rPr lang="zh-CN" altLang="en-US"/>
              <a:t>如果我们定义M</a:t>
            </a:r>
            <a:r>
              <a:rPr lang="zh-CN" altLang="en-US" baseline="-25000"/>
              <a:t>Lef</a:t>
            </a:r>
            <a:r>
              <a:rPr lang="en-US" altLang="zh-CN" baseline="-25000"/>
              <a:t>t,</a:t>
            </a:r>
            <a:r>
              <a:rPr lang="zh-CN" altLang="en-US" baseline="-25000"/>
              <a:t>Ri</a:t>
            </a:r>
            <a:r>
              <a:rPr lang="en-US" altLang="zh-CN" baseline="-25000"/>
              <a:t>g</a:t>
            </a:r>
            <a:r>
              <a:rPr lang="zh-CN" altLang="en-US" baseline="-25000"/>
              <a:t>ht</a:t>
            </a:r>
            <a:r>
              <a:rPr lang="zh-CN" altLang="en-US"/>
              <a:t>为在</a:t>
            </a:r>
            <a:r>
              <a:rPr lang="zh-CN" altLang="en-US">
                <a:solidFill>
                  <a:srgbClr val="FF0000"/>
                </a:solidFill>
              </a:rPr>
              <a:t>最优排列顺序</a:t>
            </a:r>
            <a:r>
              <a:rPr lang="zh-CN" altLang="en-US"/>
              <a:t>下所需要的乘法次数，那么，若Left&lt;Right，则</a:t>
            </a:r>
            <a:endParaRPr lang="zh-CN" altLang="en-US"/>
          </a:p>
          <a:p>
            <a:r>
              <a:rPr lang="en-US" altLang="zh-CN"/>
              <a:t>			 </a:t>
            </a:r>
            <a:endParaRPr lang="en-US" altLang="zh-CN"/>
          </a:p>
          <a:p>
            <a:r>
              <a:rPr lang="en-US" altLang="zh-CN"/>
              <a:t>				</a:t>
            </a:r>
            <a:endParaRPr lang="en-US" altLang="zh-CN"/>
          </a:p>
          <a:p>
            <a:r>
              <a:rPr lang="en-US" altLang="zh-CN"/>
              <a:t>这个方程意味着，如果我们有乘法A</a:t>
            </a:r>
            <a:r>
              <a:rPr lang="en-US" altLang="zh-CN" baseline="-25000"/>
              <a:t>Left</a:t>
            </a:r>
            <a:r>
              <a:rPr lang="en-US" altLang="zh-CN"/>
              <a:t>…A</a:t>
            </a:r>
            <a:r>
              <a:rPr lang="en-US" altLang="zh-CN" baseline="-25000"/>
              <a:t>Right</a:t>
            </a:r>
            <a:r>
              <a:rPr lang="en-US" altLang="zh-CN"/>
              <a:t>的最优的乘法排列顺序，那么子问题A</a:t>
            </a:r>
            <a:r>
              <a:rPr lang="en-US" altLang="zh-CN" baseline="-25000"/>
              <a:t>Left</a:t>
            </a:r>
            <a:r>
              <a:rPr lang="en-US" altLang="zh-CN"/>
              <a:t>…A</a:t>
            </a:r>
            <a:r>
              <a:rPr lang="en-US" altLang="zh-CN" baseline="-25000"/>
              <a:t>i</a:t>
            </a:r>
            <a:r>
              <a:rPr lang="en-US" altLang="zh-CN"/>
              <a:t>和A</a:t>
            </a:r>
            <a:r>
              <a:rPr lang="en-US" altLang="zh-CN" baseline="-25000"/>
              <a:t>i+1</a:t>
            </a:r>
            <a:r>
              <a:rPr lang="en-US" altLang="zh-CN"/>
              <a:t>…A</a:t>
            </a:r>
            <a:r>
              <a:rPr lang="en-US" altLang="zh-CN" baseline="-25000"/>
              <a:t>Right</a:t>
            </a:r>
            <a:endParaRPr lang="en-US" altLang="zh-CN" baseline="-25000"/>
          </a:p>
          <a:p>
            <a:r>
              <a:rPr lang="en-US" altLang="zh-CN"/>
              <a:t>就不能</a:t>
            </a:r>
            <a:r>
              <a:rPr lang="en-US" altLang="zh-CN">
                <a:solidFill>
                  <a:srgbClr val="FF0000"/>
                </a:solidFill>
              </a:rPr>
              <a:t>次最优</a:t>
            </a:r>
            <a:r>
              <a:rPr lang="en-US" altLang="zh-CN"/>
              <a:t>地执行。这是很清楚的，因为否则我们可以通过用</a:t>
            </a:r>
            <a:r>
              <a:rPr lang="en-US" altLang="zh-CN">
                <a:solidFill>
                  <a:srgbClr val="FF0000"/>
                </a:solidFill>
              </a:rPr>
              <a:t>最优的计算</a:t>
            </a:r>
            <a:r>
              <a:rPr lang="en-US" altLang="zh-CN"/>
              <a:t>代替</a:t>
            </a:r>
            <a:r>
              <a:rPr lang="en-US" altLang="zh-CN">
                <a:solidFill>
                  <a:srgbClr val="FF0000"/>
                </a:solidFill>
              </a:rPr>
              <a:t>次最优计算</a:t>
            </a:r>
            <a:r>
              <a:rPr lang="en-US" altLang="zh-CN"/>
              <a:t>而改进整个</a:t>
            </a:r>
            <a:endParaRPr lang="en-US" altLang="zh-CN"/>
          </a:p>
          <a:p>
            <a:r>
              <a:rPr lang="en-US" altLang="zh-CN"/>
              <a:t>结果。</a:t>
            </a:r>
            <a:endParaRPr lang="en-US" altLang="zh-CN"/>
          </a:p>
          <a:p>
            <a:endParaRPr lang="en-US" altLang="zh-CN"/>
          </a:p>
          <a:p>
            <a:r>
              <a:rPr lang="en-US" altLang="zh-CN"/>
              <a:t>这个公式可以直接翻译成递归程序，不过，正如我们在最后一节看到的，这样的程序将是明显低效的。</a:t>
            </a:r>
            <a:endParaRPr lang="en-US" altLang="zh-CN"/>
          </a:p>
          <a:p>
            <a:r>
              <a:rPr lang="en-US" altLang="zh-CN"/>
              <a:t>然而，由于大约只有M</a:t>
            </a:r>
            <a:r>
              <a:rPr lang="en-US" altLang="zh-CN" baseline="-25000"/>
              <a:t>Left,Right</a:t>
            </a:r>
            <a:r>
              <a:rPr lang="en-US" altLang="zh-CN"/>
              <a:t>的N²/2个值需要计算，因此显然可以</a:t>
            </a:r>
            <a:r>
              <a:rPr lang="en-US" altLang="zh-CN">
                <a:solidFill>
                  <a:srgbClr val="FF0000"/>
                </a:solidFill>
              </a:rPr>
              <a:t>用一个表来存放这些值</a:t>
            </a:r>
            <a:r>
              <a:rPr lang="en-US" altLang="zh-CN"/>
              <a:t>。进一步</a:t>
            </a:r>
            <a:endParaRPr lang="en-US" altLang="zh-CN"/>
          </a:p>
          <a:p>
            <a:r>
              <a:rPr lang="en-US" altLang="zh-CN"/>
              <a:t>的考查表明，如果Right-Left=k，那么只有在</a:t>
            </a:r>
            <a:r>
              <a:rPr lang="en-US" altLang="zh-CN">
                <a:sym typeface="+mn-ea"/>
              </a:rPr>
              <a:t>M</a:t>
            </a:r>
            <a:r>
              <a:rPr lang="en-US" altLang="zh-CN" baseline="-25000">
                <a:sym typeface="+mn-ea"/>
              </a:rPr>
              <a:t>Left,Right</a:t>
            </a:r>
            <a:r>
              <a:rPr lang="en-US" altLang="zh-CN"/>
              <a:t>的计算中所需要的那些值M</a:t>
            </a:r>
            <a:r>
              <a:rPr lang="en-US" altLang="zh-CN" baseline="-25000"/>
              <a:t>x,y</a:t>
            </a:r>
            <a:r>
              <a:rPr lang="en-US" altLang="zh-CN"/>
              <a:t>满足y-x&lt;k。这告诉</a:t>
            </a:r>
            <a:endParaRPr lang="en-US" altLang="zh-CN"/>
          </a:p>
          <a:p>
            <a:r>
              <a:rPr lang="en-US" altLang="zh-CN"/>
              <a:t>我们计算这个表所需要使用的顺序。</a:t>
            </a:r>
            <a:endParaRPr lang="en-US" altLang="zh-CN"/>
          </a:p>
        </p:txBody>
      </p:sp>
      <p:pic>
        <p:nvPicPr>
          <p:cNvPr id="4" name="图片 3"/>
          <p:cNvPicPr>
            <a:picLocks noChangeAspect="1"/>
          </p:cNvPicPr>
          <p:nvPr/>
        </p:nvPicPr>
        <p:blipFill>
          <a:blip r:embed="rId1"/>
          <a:stretch>
            <a:fillRect/>
          </a:stretch>
        </p:blipFill>
        <p:spPr>
          <a:xfrm>
            <a:off x="3165475" y="2132330"/>
            <a:ext cx="5353050" cy="533400"/>
          </a:xfrm>
          <a:prstGeom prst="rect">
            <a:avLst/>
          </a:prstGeom>
        </p:spPr>
      </p:pic>
    </p:spTree>
  </p:cSld>
  <p:clrMapOvr>
    <a:masterClrMapping/>
  </p:clrMapOvr>
</p:sld>
</file>

<file path=ppt/slides/slide7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a:sym typeface="+mn-ea"/>
              </a:rPr>
              <a:t>10.3.2 矩阵乘法的顺序安排</a:t>
            </a:r>
            <a:endParaRPr lang="en-US" altLang="zh-CN">
              <a:sym typeface="+mn-ea"/>
            </a:endParaRPr>
          </a:p>
        </p:txBody>
      </p:sp>
      <p:sp>
        <p:nvSpPr>
          <p:cNvPr id="3" name="内容占位符 2"/>
          <p:cNvSpPr/>
          <p:nvPr>
            <p:ph idx="1"/>
          </p:nvPr>
        </p:nvSpPr>
        <p:spPr/>
        <p:txBody>
          <a:bodyPr>
            <a:normAutofit lnSpcReduction="20000"/>
          </a:bodyPr>
          <a:p>
            <a:r>
              <a:rPr lang="zh-CN" altLang="en-US"/>
              <a:t>如果除最后答案M</a:t>
            </a:r>
            <a:r>
              <a:rPr lang="zh-CN" altLang="en-US" baseline="-25000"/>
              <a:t>1</a:t>
            </a:r>
            <a:r>
              <a:rPr lang="en-US" altLang="zh-CN" baseline="-25000"/>
              <a:t>,N</a:t>
            </a:r>
            <a:r>
              <a:rPr lang="zh-CN" altLang="en-US"/>
              <a:t>外我们还想要显示实际的乘法顺序，那么我们可以使用第9章中最短路径算法的思路。</a:t>
            </a:r>
            <a:endParaRPr lang="zh-CN" altLang="en-US"/>
          </a:p>
          <a:p>
            <a:r>
              <a:rPr lang="zh-CN" altLang="en-US"/>
              <a:t>无论何时改变</a:t>
            </a:r>
            <a:r>
              <a:rPr lang="en-US" altLang="zh-CN">
                <a:sym typeface="+mn-ea"/>
              </a:rPr>
              <a:t>M</a:t>
            </a:r>
            <a:r>
              <a:rPr lang="en-US" altLang="zh-CN" baseline="-25000">
                <a:sym typeface="+mn-ea"/>
              </a:rPr>
              <a:t>Left,Right</a:t>
            </a:r>
            <a:r>
              <a:rPr lang="zh-CN" altLang="en-US"/>
              <a:t>，我们都要记录i的值，这个值是重要的。由此得到图10-46所示的简单程序。</a:t>
            </a:r>
            <a:endParaRPr lang="zh-CN" altLang="en-US"/>
          </a:p>
        </p:txBody>
      </p:sp>
      <p:pic>
        <p:nvPicPr>
          <p:cNvPr id="4" name="图片 3"/>
          <p:cNvPicPr>
            <a:picLocks noChangeAspect="1"/>
          </p:cNvPicPr>
          <p:nvPr/>
        </p:nvPicPr>
        <p:blipFill>
          <a:blip r:embed="rId1"/>
          <a:stretch>
            <a:fillRect/>
          </a:stretch>
        </p:blipFill>
        <p:spPr>
          <a:xfrm>
            <a:off x="3248025" y="2990850"/>
            <a:ext cx="5695950" cy="1638300"/>
          </a:xfrm>
          <a:prstGeom prst="rect">
            <a:avLst/>
          </a:prstGeom>
        </p:spPr>
      </p:pic>
    </p:spTree>
  </p:cSld>
  <p:clrMapOvr>
    <a:masterClrMapping/>
  </p:clrMapOvr>
</p:sld>
</file>

<file path=ppt/slides/slide7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a:sym typeface="+mn-ea"/>
              </a:rPr>
              <a:t>10.3.2 矩阵乘法的顺序安排</a:t>
            </a:r>
            <a:endParaRPr lang="en-US" altLang="zh-CN">
              <a:sym typeface="+mn-ea"/>
            </a:endParaRPr>
          </a:p>
        </p:txBody>
      </p:sp>
      <p:pic>
        <p:nvPicPr>
          <p:cNvPr id="5" name="内容占位符 4"/>
          <p:cNvPicPr>
            <a:picLocks noChangeAspect="1"/>
          </p:cNvPicPr>
          <p:nvPr>
            <p:ph idx="1"/>
          </p:nvPr>
        </p:nvPicPr>
        <p:blipFill>
          <a:blip r:embed="rId1"/>
          <a:stretch>
            <a:fillRect/>
          </a:stretch>
        </p:blipFill>
        <p:spPr>
          <a:xfrm>
            <a:off x="3369310" y="1507490"/>
            <a:ext cx="5453380" cy="4731385"/>
          </a:xfrm>
          <a:prstGeom prst="rect">
            <a:avLst/>
          </a:prstGeom>
        </p:spPr>
      </p:pic>
      <p:pic>
        <p:nvPicPr>
          <p:cNvPr id="6" name="图片 5"/>
          <p:cNvPicPr>
            <a:picLocks noChangeAspect="1"/>
          </p:cNvPicPr>
          <p:nvPr/>
        </p:nvPicPr>
        <p:blipFill>
          <a:blip r:embed="rId2"/>
          <a:stretch>
            <a:fillRect/>
          </a:stretch>
        </p:blipFill>
        <p:spPr>
          <a:xfrm>
            <a:off x="4067810" y="6399530"/>
            <a:ext cx="3152775" cy="295275"/>
          </a:xfrm>
          <a:prstGeom prst="rect">
            <a:avLst/>
          </a:prstGeom>
        </p:spPr>
      </p:pic>
    </p:spTree>
  </p:cSld>
  <p:clrMapOvr>
    <a:masterClrMapping/>
  </p:clrMapOvr>
</p:sld>
</file>

<file path=ppt/slides/slide7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a:sym typeface="+mn-ea"/>
              </a:rPr>
              <a:t>10.3.2 矩阵乘法的顺序安排</a:t>
            </a:r>
            <a:endParaRPr lang="en-US" altLang="zh-CN">
              <a:sym typeface="+mn-ea"/>
            </a:endParaRPr>
          </a:p>
        </p:txBody>
      </p:sp>
      <p:sp>
        <p:nvSpPr>
          <p:cNvPr id="3" name="内容占位符 2"/>
          <p:cNvSpPr/>
          <p:nvPr>
            <p:ph idx="1"/>
          </p:nvPr>
        </p:nvSpPr>
        <p:spPr/>
        <p:txBody>
          <a:bodyPr/>
          <a:p>
            <a:r>
              <a:rPr lang="zh-CN" altLang="en-US"/>
              <a:t>虽然本章重点不是编程，但是，我们还是要说，许多编程人员倾向于把变量名称减缩成一个字母，这并</a:t>
            </a:r>
            <a:endParaRPr lang="zh-CN" altLang="en-US"/>
          </a:p>
          <a:p>
            <a:r>
              <a:rPr lang="zh-CN" altLang="en-US"/>
              <a:t>没有什么好处。可是这里c，i和k却是作为单字母变量使用的，这是因为它们与我们描述算法所使用的</a:t>
            </a:r>
            <a:endParaRPr lang="zh-CN" altLang="en-US"/>
          </a:p>
          <a:p>
            <a:r>
              <a:rPr lang="zh-CN" altLang="en-US"/>
              <a:t>名字是一致的，是非常数学化的。不过，一般最好避免字母1作为变量名，因为“I”非常像“1”(阿拉</a:t>
            </a:r>
            <a:endParaRPr lang="zh-CN" altLang="en-US"/>
          </a:p>
          <a:p>
            <a:r>
              <a:rPr lang="zh-CN" altLang="en-US"/>
              <a:t>伯数字)，如果你犯了一个转换错误，那么可能会陷入非常困难的调试麻烦中。</a:t>
            </a:r>
            <a:endParaRPr lang="zh-CN" altLang="en-US"/>
          </a:p>
          <a:p>
            <a:endParaRPr lang="zh-CN" altLang="en-US"/>
          </a:p>
          <a:p>
            <a:r>
              <a:rPr lang="zh-CN" altLang="en-US"/>
              <a:t>回到算法问题上来。这个程序包含三重嵌套循环，容易看出它以</a:t>
            </a:r>
            <a:r>
              <a:rPr lang="zh-CN" altLang="en-US" b="1"/>
              <a:t>O</a:t>
            </a:r>
            <a:r>
              <a:rPr lang="zh-CN" altLang="en-US"/>
              <a:t>(N</a:t>
            </a:r>
            <a:r>
              <a:rPr lang="en-US" altLang="zh-CN" baseline="30000"/>
              <a:t>3</a:t>
            </a:r>
            <a:r>
              <a:rPr lang="zh-CN" altLang="en-US"/>
              <a:t>)时间运行。参考文献描述了一个</a:t>
            </a:r>
            <a:endParaRPr lang="zh-CN" altLang="en-US"/>
          </a:p>
          <a:p>
            <a:r>
              <a:rPr lang="zh-CN" altLang="en-US"/>
              <a:t>更快的算法，但由于执行具体矩阵乘法的时间仍然很可能会比计算最优顺序的乘法的时间多得多，因此</a:t>
            </a:r>
            <a:endParaRPr lang="zh-CN" altLang="en-US"/>
          </a:p>
          <a:p>
            <a:r>
              <a:rPr lang="zh-CN" altLang="en-US"/>
              <a:t>这个算法还是相当实用的。</a:t>
            </a:r>
            <a:endParaRPr lang="zh-CN" alt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zh-CN" altLang="en-US" dirty="0"/>
              <a:t>这两种算法编码都很简单，建议读者试一试。此时我们自然要问：哪个算法更好?哪个算法更重要?还是</a:t>
            </a:r>
            <a:endParaRPr lang="zh-CN" altLang="en-US" dirty="0"/>
          </a:p>
          <a:p>
            <a:r>
              <a:rPr lang="zh-CN" altLang="en-US" dirty="0"/>
              <a:t>两个算法都足够好?使用三千万个元素的随机文件和k=15000000进行模拟将发现，两个算法在合理的时</a:t>
            </a:r>
            <a:endParaRPr lang="zh-CN" altLang="en-US" dirty="0"/>
          </a:p>
          <a:p>
            <a:r>
              <a:rPr lang="zh-CN" altLang="en-US" dirty="0"/>
              <a:t>间量内均不能结束；每种算法都需要计算机处理若干天才能算完(虽然最后还是给出了正确的答案)。在</a:t>
            </a:r>
            <a:endParaRPr lang="zh-CN" altLang="en-US" dirty="0"/>
          </a:p>
          <a:p>
            <a:r>
              <a:rPr lang="zh-CN" altLang="en-US" dirty="0"/>
              <a:t>第7章将讨论另一种算法，该算法将在一秒钟左右给出问题的解。因此，虽然我们提出的两个算法都能</a:t>
            </a:r>
            <a:endParaRPr lang="zh-CN" altLang="en-US" dirty="0"/>
          </a:p>
          <a:p>
            <a:r>
              <a:rPr lang="zh-CN" altLang="en-US" dirty="0"/>
              <a:t>算出结果，但是它们不能被认为是好的算法，因为对于第三种算法能够在合理的时间内处理的输入数据</a:t>
            </a:r>
            <a:endParaRPr lang="zh-CN" altLang="en-US" dirty="0"/>
          </a:p>
          <a:p>
            <a:r>
              <a:rPr lang="zh-CN" altLang="en-US" dirty="0"/>
              <a:t>量而言，这两种算法是完全不切实际的。</a:t>
            </a:r>
            <a:endParaRPr lang="zh-CN" altLang="en-US" dirty="0"/>
          </a:p>
        </p:txBody>
      </p:sp>
      <p:sp>
        <p:nvSpPr>
          <p:cNvPr id="2" name="标题 1"/>
          <p:cNvSpPr>
            <a:spLocks noGrp="1"/>
          </p:cNvSpPr>
          <p:nvPr>
            <p:ph type="title"/>
          </p:nvPr>
        </p:nvSpPr>
        <p:spPr/>
        <p:txBody>
          <a:bodyPr/>
          <a:lstStyle/>
          <a:p>
            <a:r>
              <a:rPr dirty="0"/>
              <a:t>1.1 本书讨论的内容</a:t>
            </a:r>
            <a:endParaRPr dirty="0"/>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lnSpcReduction="20000"/>
          </a:bodyPr>
          <a:lstStyle/>
          <a:p>
            <a:r>
              <a:rPr dirty="0"/>
              <a:t>其中</a:t>
            </a:r>
            <a:r>
              <a:rPr dirty="0">
                <a:solidFill>
                  <a:srgbClr val="FF0000"/>
                </a:solidFill>
              </a:rPr>
              <a:t>前半部分的最大子序列和为6</a:t>
            </a:r>
            <a:r>
              <a:rPr dirty="0"/>
              <a:t>(从元素A</a:t>
            </a:r>
            <a:r>
              <a:rPr lang="en-US" baseline="-25000" dirty="0"/>
              <a:t>1</a:t>
            </a:r>
            <a:r>
              <a:rPr dirty="0"/>
              <a:t>到A</a:t>
            </a:r>
            <a:r>
              <a:rPr lang="en-US" baseline="-25000" dirty="0"/>
              <a:t>3</a:t>
            </a:r>
            <a:r>
              <a:rPr dirty="0"/>
              <a:t>)而</a:t>
            </a:r>
            <a:r>
              <a:rPr dirty="0">
                <a:solidFill>
                  <a:srgbClr val="FF0000"/>
                </a:solidFill>
              </a:rPr>
              <a:t>后半部分的最大子序列和为8</a:t>
            </a:r>
            <a:r>
              <a:rPr dirty="0"/>
              <a:t>(从元素A</a:t>
            </a:r>
            <a:r>
              <a:rPr lang="en-US" baseline="-25000" dirty="0"/>
              <a:t>6</a:t>
            </a:r>
            <a:r>
              <a:rPr dirty="0"/>
              <a:t>到A</a:t>
            </a:r>
            <a:r>
              <a:rPr lang="en-US" baseline="-25000" dirty="0"/>
              <a:t>7</a:t>
            </a:r>
            <a:r>
              <a:rPr dirty="0"/>
              <a:t>)</a:t>
            </a:r>
            <a:r>
              <a:rPr lang="zh-CN" dirty="0"/>
              <a:t>。</a:t>
            </a:r>
            <a:endParaRPr lang="zh-CN" dirty="0"/>
          </a:p>
          <a:p>
            <a:endParaRPr lang="zh-CN" dirty="0"/>
          </a:p>
          <a:p>
            <a:r>
              <a:rPr lang="zh-CN" dirty="0"/>
              <a:t>前半部分包含其最后一个元素的最大和是4(从元素A</a:t>
            </a:r>
            <a:r>
              <a:rPr lang="en-US" altLang="zh-CN" baseline="-25000" dirty="0"/>
              <a:t>1</a:t>
            </a:r>
            <a:r>
              <a:rPr lang="zh-CN" dirty="0"/>
              <a:t>到A</a:t>
            </a:r>
            <a:r>
              <a:rPr lang="en-US" altLang="zh-CN" baseline="-25000" dirty="0"/>
              <a:t>4</a:t>
            </a:r>
            <a:r>
              <a:rPr lang="zh-CN" dirty="0"/>
              <a:t>)，而后半部分包含其第一个元素的最大和是</a:t>
            </a:r>
            <a:endParaRPr lang="zh-CN" dirty="0"/>
          </a:p>
          <a:p>
            <a:r>
              <a:rPr lang="zh-CN" dirty="0"/>
              <a:t>7(从元素A</a:t>
            </a:r>
            <a:r>
              <a:rPr lang="en-US" altLang="zh-CN" baseline="-25000" dirty="0"/>
              <a:t>5</a:t>
            </a:r>
            <a:r>
              <a:rPr lang="zh-CN" dirty="0"/>
              <a:t>到</a:t>
            </a:r>
            <a:r>
              <a:rPr lang="en-US" altLang="zh-CN" dirty="0"/>
              <a:t>A</a:t>
            </a:r>
            <a:r>
              <a:rPr lang="en-US" altLang="zh-CN" baseline="-25000" dirty="0"/>
              <a:t>7</a:t>
            </a:r>
            <a:r>
              <a:rPr lang="zh-CN" dirty="0"/>
              <a:t>)。因此，横跨这两部分且通过中间的最大和为4+7</a:t>
            </a:r>
            <a:r>
              <a:rPr lang="en-US" altLang="zh-CN" dirty="0"/>
              <a:t>=</a:t>
            </a:r>
            <a:r>
              <a:rPr lang="zh-CN" dirty="0"/>
              <a:t>11(从元素</a:t>
            </a:r>
            <a:r>
              <a:rPr lang="zh-CN" dirty="0">
                <a:sym typeface="+mn-ea"/>
              </a:rPr>
              <a:t>A</a:t>
            </a:r>
            <a:r>
              <a:rPr lang="en-US" altLang="zh-CN" baseline="-25000" dirty="0">
                <a:sym typeface="+mn-ea"/>
              </a:rPr>
              <a:t>1</a:t>
            </a:r>
            <a:r>
              <a:rPr lang="zh-CN" dirty="0">
                <a:sym typeface="+mn-ea"/>
              </a:rPr>
              <a:t>到</a:t>
            </a:r>
            <a:r>
              <a:rPr lang="en-US" altLang="zh-CN" dirty="0">
                <a:sym typeface="+mn-ea"/>
              </a:rPr>
              <a:t>A</a:t>
            </a:r>
            <a:r>
              <a:rPr lang="en-US" altLang="zh-CN" baseline="-25000" dirty="0">
                <a:sym typeface="+mn-ea"/>
              </a:rPr>
              <a:t>7</a:t>
            </a:r>
            <a:r>
              <a:rPr lang="zh-CN" dirty="0"/>
              <a:t>)。</a:t>
            </a:r>
            <a:endParaRPr lang="zh-CN" dirty="0"/>
          </a:p>
          <a:p>
            <a:endParaRPr lang="zh-CN" dirty="0"/>
          </a:p>
          <a:p>
            <a:r>
              <a:rPr lang="zh-CN" dirty="0">
                <a:sym typeface="+mn-ea"/>
              </a:rPr>
              <a:t>我们看到，在生成本例中最大子序列和的三种方法中，最好的方法是包含两部分的元素。于是，答案为</a:t>
            </a:r>
            <a:endParaRPr lang="zh-CN" dirty="0"/>
          </a:p>
          <a:p>
            <a:r>
              <a:rPr lang="zh-CN" dirty="0">
                <a:sym typeface="+mn-ea"/>
              </a:rPr>
              <a:t>11。</a:t>
            </a:r>
            <a:endParaRPr lang="zh-CN" dirty="0"/>
          </a:p>
          <a:p>
            <a:endParaRPr lang="zh-CN" dirty="0"/>
          </a:p>
          <a:p>
            <a:endParaRPr lang="zh-CN" dirty="0"/>
          </a:p>
        </p:txBody>
      </p:sp>
      <p:sp>
        <p:nvSpPr>
          <p:cNvPr id="2" name="标题 1"/>
          <p:cNvSpPr>
            <a:spLocks noGrp="1"/>
          </p:cNvSpPr>
          <p:nvPr>
            <p:ph type="title"/>
          </p:nvPr>
        </p:nvSpPr>
        <p:spPr/>
        <p:txBody>
          <a:bodyPr/>
          <a:lstStyle/>
          <a:p>
            <a:r>
              <a:rPr dirty="0"/>
              <a:t>2.</a:t>
            </a:r>
            <a:r>
              <a:rPr lang="en-US" dirty="0"/>
              <a:t>4.3 </a:t>
            </a:r>
            <a:r>
              <a:rPr lang="zh-CN" altLang="en-US" dirty="0"/>
              <a:t>最大子序列和问题的解</a:t>
            </a:r>
            <a:endParaRPr lang="zh-CN" altLang="en-US" dirty="0"/>
          </a:p>
        </p:txBody>
      </p:sp>
    </p:spTree>
  </p:cSld>
  <p:clrMapOvr>
    <a:masterClrMapping/>
  </p:clrMapOvr>
</p:sld>
</file>

<file path=ppt/slides/slide8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a:sym typeface="+mn-ea"/>
              </a:rPr>
              <a:t>10.4 随机</a:t>
            </a:r>
            <a:r>
              <a:rPr lang="zh-CN" altLang="en-US">
                <a:sym typeface="+mn-ea"/>
              </a:rPr>
              <a:t>化算法</a:t>
            </a:r>
            <a:endParaRPr lang="en-US" altLang="zh-CN">
              <a:sym typeface="+mn-ea"/>
            </a:endParaRPr>
          </a:p>
        </p:txBody>
      </p:sp>
      <p:sp>
        <p:nvSpPr>
          <p:cNvPr id="3" name="内容占位符 2"/>
          <p:cNvSpPr/>
          <p:nvPr>
            <p:ph idx="1"/>
          </p:nvPr>
        </p:nvSpPr>
        <p:spPr/>
        <p:txBody>
          <a:bodyPr/>
          <a:p>
            <a:r>
              <a:rPr lang="zh-CN" altLang="en-US"/>
              <a:t>假设你是一位教授，正在布置每周的程序设计作业。你想确保学生在完成自己的程序，或至少理解他们</a:t>
            </a:r>
            <a:endParaRPr lang="zh-CN" altLang="en-US"/>
          </a:p>
          <a:p>
            <a:r>
              <a:rPr lang="zh-CN" altLang="en-US"/>
              <a:t>提交上来的程序。一种解决方案是在每个程序呈交的当天进行一次测验(面试)。另一方面，这些测验花</a:t>
            </a:r>
            <a:endParaRPr lang="zh-CN" altLang="en-US"/>
          </a:p>
          <a:p>
            <a:r>
              <a:rPr lang="zh-CN" altLang="en-US"/>
              <a:t>费课外时间，因此实际上只能对大约半数的程序可以这么做。你的问题是决定什么时候进行这些测验。</a:t>
            </a:r>
            <a:endParaRPr lang="zh-CN" altLang="en-US"/>
          </a:p>
          <a:p>
            <a:endParaRPr lang="zh-CN" altLang="en-US"/>
          </a:p>
          <a:p>
            <a:r>
              <a:rPr lang="zh-CN" altLang="en-US"/>
              <a:t>当然，如果事先宣布这些测验，那么这可以解释为对得不到测验的50%程序的默许作弊。你可能采取不</a:t>
            </a:r>
            <a:endParaRPr lang="zh-CN" altLang="en-US"/>
          </a:p>
          <a:p>
            <a:r>
              <a:rPr lang="zh-CN" altLang="en-US"/>
              <a:t>宣布的策略对备选的程序进行测验，不过学生们很快就会搞清楚这种作法。另一种可能是对看似重要的</a:t>
            </a:r>
            <a:endParaRPr lang="zh-CN" altLang="en-US"/>
          </a:p>
          <a:p>
            <a:r>
              <a:rPr lang="zh-CN" altLang="en-US"/>
              <a:t>程序进行测验，而这又会泄露从学期到学期类似的测验风格。学生传播都考些什么样的题，这种策略很</a:t>
            </a:r>
            <a:endParaRPr lang="zh-CN" altLang="en-US"/>
          </a:p>
          <a:p>
            <a:r>
              <a:rPr lang="zh-CN" altLang="en-US"/>
              <a:t>可能经过一个学期以后就没有什么价值了。</a:t>
            </a:r>
            <a:endParaRPr lang="zh-CN" altLang="en-US"/>
          </a:p>
        </p:txBody>
      </p:sp>
    </p:spTree>
  </p:cSld>
  <p:clrMapOvr>
    <a:masterClrMapping/>
  </p:clrMapOvr>
</p:sld>
</file>

<file path=ppt/slides/slide8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a:sym typeface="+mn-ea"/>
              </a:rPr>
              <a:t>10.4 随机</a:t>
            </a:r>
            <a:r>
              <a:rPr lang="zh-CN" altLang="en-US">
                <a:sym typeface="+mn-ea"/>
              </a:rPr>
              <a:t>化算法</a:t>
            </a:r>
            <a:endParaRPr lang="en-US" altLang="zh-CN">
              <a:sym typeface="+mn-ea"/>
            </a:endParaRPr>
          </a:p>
        </p:txBody>
      </p:sp>
      <p:sp>
        <p:nvSpPr>
          <p:cNvPr id="3" name="内容占位符 2"/>
          <p:cNvSpPr/>
          <p:nvPr>
            <p:ph idx="1"/>
          </p:nvPr>
        </p:nvSpPr>
        <p:spPr/>
        <p:txBody>
          <a:bodyPr>
            <a:normAutofit lnSpcReduction="10000"/>
          </a:bodyPr>
          <a:p>
            <a:r>
              <a:rPr lang="zh-CN" altLang="en-US"/>
              <a:t>消除这些弊端的一种方法是使用一个硬币。测验对每一个程序进行(举行测验远不如给他们评分消耗时</a:t>
            </a:r>
            <a:endParaRPr lang="zh-CN" altLang="en-US"/>
          </a:p>
          <a:p>
            <a:r>
              <a:rPr lang="zh-CN" altLang="en-US"/>
              <a:t>间)，在开始上课时教授将掷硬币来决定是否要举行测验。采用这种方式，在上课前不可能知道测验是</a:t>
            </a:r>
            <a:endParaRPr lang="zh-CN" altLang="en-US"/>
          </a:p>
          <a:p>
            <a:r>
              <a:rPr lang="zh-CN" altLang="en-US"/>
              <a:t>否要进行，而测验的模式从学期到学期之间也不重复。这样，不管前面的测验都是什么规律，学生只能</a:t>
            </a:r>
            <a:endParaRPr lang="zh-CN" altLang="en-US"/>
          </a:p>
          <a:p>
            <a:r>
              <a:rPr lang="zh-CN" altLang="en-US"/>
              <a:t>预计测验发生的概率将是50%。这种方法的缺点是有可能整个学期都没有测验，不过这不太可能发生，</a:t>
            </a:r>
            <a:endParaRPr lang="zh-CN" altLang="en-US"/>
          </a:p>
          <a:p>
            <a:r>
              <a:rPr lang="zh-CN" altLang="en-US"/>
              <a:t>除非硬币有问题。每个学期测验的期望次数是程序数目的一半，并且测验的次数将以高概率不会太偏离</a:t>
            </a:r>
            <a:endParaRPr lang="zh-CN" altLang="en-US"/>
          </a:p>
          <a:p>
            <a:r>
              <a:rPr lang="zh-CN" altLang="en-US"/>
              <a:t>这个数目。</a:t>
            </a:r>
            <a:endParaRPr lang="zh-CN" altLang="en-US"/>
          </a:p>
          <a:p>
            <a:endParaRPr lang="zh-CN" altLang="en-US"/>
          </a:p>
          <a:p>
            <a:r>
              <a:rPr lang="zh-CN" altLang="en-US"/>
              <a:t>这个例子叙述了我们称之为</a:t>
            </a:r>
            <a:r>
              <a:rPr lang="zh-CN" altLang="en-US">
                <a:solidFill>
                  <a:srgbClr val="FF0000"/>
                </a:solidFill>
              </a:rPr>
              <a:t>随机化算法</a:t>
            </a:r>
            <a:r>
              <a:rPr lang="zh-CN" altLang="en-US"/>
              <a:t>(randomized algorithm)的方法。</a:t>
            </a:r>
            <a:r>
              <a:rPr lang="zh-CN" altLang="en-US">
                <a:solidFill>
                  <a:srgbClr val="FF0000"/>
                </a:solidFill>
              </a:rPr>
              <a:t>在算法期间，随机数至少有</a:t>
            </a:r>
            <a:endParaRPr lang="zh-CN" altLang="en-US">
              <a:solidFill>
                <a:srgbClr val="FF0000"/>
              </a:solidFill>
            </a:endParaRPr>
          </a:p>
          <a:p>
            <a:r>
              <a:rPr lang="zh-CN" altLang="en-US">
                <a:solidFill>
                  <a:srgbClr val="FF0000"/>
                </a:solidFill>
              </a:rPr>
              <a:t>一次用于决策。该算法的运行时间不只依赖于特定的输入，而且依赖于所发生的随机数</a:t>
            </a:r>
            <a:r>
              <a:rPr lang="zh-CN" altLang="en-US"/>
              <a:t>。</a:t>
            </a:r>
            <a:endParaRPr lang="zh-CN" altLang="en-US"/>
          </a:p>
        </p:txBody>
      </p:sp>
    </p:spTree>
  </p:cSld>
  <p:clrMapOvr>
    <a:masterClrMapping/>
  </p:clrMapOvr>
</p:sld>
</file>

<file path=ppt/slides/slide8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a:sym typeface="+mn-ea"/>
              </a:rPr>
              <a:t>10.4 随机</a:t>
            </a:r>
            <a:r>
              <a:rPr lang="zh-CN" altLang="en-US">
                <a:sym typeface="+mn-ea"/>
              </a:rPr>
              <a:t>化算法</a:t>
            </a:r>
            <a:endParaRPr lang="zh-CN" altLang="en-US">
              <a:sym typeface="+mn-ea"/>
            </a:endParaRPr>
          </a:p>
        </p:txBody>
      </p:sp>
      <p:sp>
        <p:nvSpPr>
          <p:cNvPr id="3" name="内容占位符 2"/>
          <p:cNvSpPr/>
          <p:nvPr>
            <p:ph idx="1"/>
          </p:nvPr>
        </p:nvSpPr>
        <p:spPr/>
        <p:txBody>
          <a:bodyPr>
            <a:normAutofit/>
          </a:bodyPr>
          <a:p>
            <a:r>
              <a:rPr lang="zh-CN" altLang="en-US"/>
              <a:t>一个随机化算法的最坏情形运行时间几乎总是和非随机化算法的最坏情形运行时间相同。重要的区别在</a:t>
            </a:r>
            <a:endParaRPr lang="zh-CN" altLang="en-US"/>
          </a:p>
          <a:p>
            <a:r>
              <a:rPr lang="zh-CN" altLang="en-US"/>
              <a:t>于，好的随机化算法没有不好的输</a:t>
            </a:r>
            <a:r>
              <a:rPr lang="zh-CN" altLang="en-US">
                <a:sym typeface="+mn-ea"/>
              </a:rPr>
              <a:t>入</a:t>
            </a:r>
            <a:r>
              <a:rPr lang="zh-CN" altLang="en-US"/>
              <a:t>，而只有坏的随机数(相对于特定的输入)。这看起来像是只是哲学</a:t>
            </a:r>
            <a:endParaRPr lang="zh-CN" altLang="en-US"/>
          </a:p>
          <a:p>
            <a:r>
              <a:rPr lang="zh-CN" altLang="en-US"/>
              <a:t>上的差别，但是实际上它是相当重要的，正如下面的例子所示。</a:t>
            </a:r>
            <a:endParaRPr lang="zh-CN" altLang="en-US"/>
          </a:p>
          <a:p>
            <a:endParaRPr lang="zh-CN" altLang="en-US"/>
          </a:p>
          <a:p>
            <a:r>
              <a:rPr lang="zh-CN" altLang="en-US"/>
              <a:t>考虑</a:t>
            </a:r>
            <a:r>
              <a:rPr lang="zh-CN" altLang="en-US">
                <a:solidFill>
                  <a:srgbClr val="FF0000"/>
                </a:solidFill>
              </a:rPr>
              <a:t>快速排序</a:t>
            </a:r>
            <a:r>
              <a:rPr lang="zh-CN" altLang="en-US"/>
              <a:t>的两种变形。方法A用第一个元素作为枢纽元，而方法B使用随机选出的元素作为枢纽元。</a:t>
            </a:r>
            <a:endParaRPr lang="zh-CN" altLang="en-US"/>
          </a:p>
          <a:p>
            <a:r>
              <a:rPr lang="zh-CN" altLang="en-US"/>
              <a:t>在这两种情形下，最坏情形运行时间都是</a:t>
            </a:r>
            <a:r>
              <a:rPr lang="zh-CN" altLang="en-US">
                <a:latin typeface="宋体" panose="02010600030101010101" pitchFamily="2" charset="-122"/>
                <a:ea typeface="宋体" panose="02010600030101010101" pitchFamily="2" charset="-122"/>
              </a:rPr>
              <a:t>Θ</a:t>
            </a:r>
            <a:r>
              <a:rPr lang="zh-CN" altLang="en-US"/>
              <a:t>(N²)，因为在每一步都有可能选取最大的元素作为枢纽元。</a:t>
            </a:r>
            <a:endParaRPr lang="zh-CN" altLang="en-US"/>
          </a:p>
          <a:p>
            <a:r>
              <a:rPr lang="zh-CN" altLang="en-US"/>
              <a:t>两种最坏情形之间的区别在于，存在特定的输入总能够出现在A中并产生不好的运行时间。当每一次给</a:t>
            </a:r>
            <a:endParaRPr lang="zh-CN" altLang="en-US"/>
          </a:p>
          <a:p>
            <a:r>
              <a:rPr lang="zh-CN" altLang="en-US"/>
              <a:t>定已排序数据时，方法A都将以</a:t>
            </a:r>
            <a:r>
              <a:rPr lang="zh-CN" altLang="en-US">
                <a:latin typeface="宋体" panose="02010600030101010101" pitchFamily="2" charset="-122"/>
                <a:ea typeface="宋体" panose="02010600030101010101" pitchFamily="2" charset="-122"/>
                <a:sym typeface="+mn-ea"/>
              </a:rPr>
              <a:t>Θ</a:t>
            </a:r>
            <a:r>
              <a:rPr lang="zh-CN" altLang="en-US"/>
              <a:t>(N</a:t>
            </a:r>
            <a:r>
              <a:rPr lang="en-US" altLang="zh-CN" baseline="30000"/>
              <a:t>2</a:t>
            </a:r>
            <a:r>
              <a:rPr lang="zh-CN" altLang="en-US"/>
              <a:t>)时间运行。如果方法B以相同的输入运行两次，那么它将有两个不</a:t>
            </a:r>
            <a:endParaRPr lang="zh-CN" altLang="en-US"/>
          </a:p>
          <a:p>
            <a:r>
              <a:rPr lang="zh-CN" altLang="en-US"/>
              <a:t>同的运行时间，这依赖于什么样的随机数发生。</a:t>
            </a:r>
            <a:endParaRPr lang="zh-CN" altLang="en-US"/>
          </a:p>
        </p:txBody>
      </p:sp>
    </p:spTree>
  </p:cSld>
  <p:clrMapOvr>
    <a:masterClrMapping/>
  </p:clrMapOvr>
</p:sld>
</file>

<file path=ppt/slides/slide8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a:sym typeface="+mn-ea"/>
              </a:rPr>
              <a:t>10.4 随机</a:t>
            </a:r>
            <a:r>
              <a:rPr lang="zh-CN" altLang="en-US">
                <a:sym typeface="+mn-ea"/>
              </a:rPr>
              <a:t>化算法</a:t>
            </a:r>
            <a:endParaRPr lang="en-US" altLang="zh-CN">
              <a:sym typeface="+mn-ea"/>
            </a:endParaRPr>
          </a:p>
        </p:txBody>
      </p:sp>
      <p:sp>
        <p:nvSpPr>
          <p:cNvPr id="3" name="内容占位符 2"/>
          <p:cNvSpPr/>
          <p:nvPr>
            <p:ph idx="1"/>
          </p:nvPr>
        </p:nvSpPr>
        <p:spPr/>
        <p:txBody>
          <a:bodyPr>
            <a:normAutofit/>
          </a:bodyPr>
          <a:p>
            <a:r>
              <a:rPr lang="zh-CN" altLang="en-US"/>
              <a:t>在运行时间的计算中我们</a:t>
            </a:r>
            <a:r>
              <a:rPr lang="zh-CN" altLang="en-US">
                <a:solidFill>
                  <a:srgbClr val="FF0000"/>
                </a:solidFill>
              </a:rPr>
              <a:t>通篇假设所有的输</a:t>
            </a:r>
            <a:r>
              <a:rPr lang="zh-CN" altLang="en-US">
                <a:solidFill>
                  <a:srgbClr val="FF0000"/>
                </a:solidFill>
                <a:sym typeface="+mn-ea"/>
              </a:rPr>
              <a:t>入</a:t>
            </a:r>
            <a:r>
              <a:rPr lang="zh-CN" altLang="en-US">
                <a:solidFill>
                  <a:srgbClr val="FF0000"/>
                </a:solidFill>
              </a:rPr>
              <a:t>都是等可能的</a:t>
            </a:r>
            <a:r>
              <a:rPr lang="zh-CN" altLang="en-US"/>
              <a:t>。实际上这并不成立，例如几乎排序的输</a:t>
            </a:r>
            <a:r>
              <a:rPr lang="zh-CN" altLang="en-US">
                <a:sym typeface="+mn-ea"/>
              </a:rPr>
              <a:t>入</a:t>
            </a:r>
            <a:endParaRPr lang="zh-CN" altLang="en-US"/>
          </a:p>
          <a:p>
            <a:r>
              <a:rPr lang="zh-CN" altLang="en-US"/>
              <a:t>常常要比统计上期望的出现得多得多，而这会产生一些问题，特别是对快速排序和二叉查找树。通过使</a:t>
            </a:r>
            <a:endParaRPr lang="zh-CN" altLang="en-US"/>
          </a:p>
          <a:p>
            <a:r>
              <a:rPr lang="zh-CN" altLang="en-US"/>
              <a:t>用随机化算法，特定的输入不再是重要的。重要的是随机数，我们可以得到一个期望的运行时间，此时</a:t>
            </a:r>
            <a:endParaRPr lang="zh-CN" altLang="en-US"/>
          </a:p>
          <a:p>
            <a:r>
              <a:rPr lang="zh-CN" altLang="en-US"/>
              <a:t>我们是对所有可能的随机数取平均而不是对所有可能的输</a:t>
            </a:r>
            <a:r>
              <a:rPr lang="zh-CN" altLang="en-US">
                <a:sym typeface="+mn-ea"/>
              </a:rPr>
              <a:t>入</a:t>
            </a:r>
            <a:r>
              <a:rPr lang="zh-CN" altLang="en-US"/>
              <a:t>求平均。使用随机枢纽元的快速排序算法是</a:t>
            </a:r>
            <a:endParaRPr lang="zh-CN" altLang="en-US"/>
          </a:p>
          <a:p>
            <a:r>
              <a:rPr lang="zh-CN" altLang="en-US"/>
              <a:t>一个</a:t>
            </a:r>
            <a:r>
              <a:rPr lang="zh-CN" altLang="en-US" b="1"/>
              <a:t>O</a:t>
            </a:r>
            <a:r>
              <a:rPr lang="zh-CN" altLang="en-US"/>
              <a:t>(NlogN)期望时间算法。这就是说，对任意的输入，包括已经排序的输</a:t>
            </a:r>
            <a:r>
              <a:rPr lang="zh-CN" altLang="en-US">
                <a:sym typeface="+mn-ea"/>
              </a:rPr>
              <a:t>入</a:t>
            </a:r>
            <a:r>
              <a:rPr lang="zh-CN" altLang="en-US"/>
              <a:t>，根据随机数统计学理论，</a:t>
            </a:r>
            <a:endParaRPr lang="zh-CN" altLang="en-US"/>
          </a:p>
          <a:p>
            <a:r>
              <a:rPr lang="zh-CN" altLang="en-US"/>
              <a:t>运行时间的期望值为</a:t>
            </a:r>
            <a:r>
              <a:rPr lang="zh-CN" altLang="en-US" b="1"/>
              <a:t>O</a:t>
            </a:r>
            <a:r>
              <a:rPr lang="zh-CN" altLang="en-US"/>
              <a:t>(</a:t>
            </a:r>
            <a:r>
              <a:rPr lang="en-US" altLang="zh-CN"/>
              <a:t>N</a:t>
            </a:r>
            <a:r>
              <a:rPr lang="zh-CN" altLang="en-US"/>
              <a:t>logN)。期望运行时间界多少要强于平均时间界，但是，当然要比对应的最坏情</a:t>
            </a:r>
            <a:endParaRPr lang="zh-CN" altLang="en-US"/>
          </a:p>
          <a:p>
            <a:r>
              <a:rPr lang="zh-CN" altLang="en-US"/>
              <a:t>形界弱。另一方面，正如我们在选择问题中所看到的，得到最坏情形时间界的那些解决方案常常不如它</a:t>
            </a:r>
            <a:endParaRPr lang="zh-CN" altLang="en-US"/>
          </a:p>
          <a:p>
            <a:r>
              <a:rPr lang="zh-CN" altLang="en-US"/>
              <a:t>们的平均情形那样在实际中常见。但是，随机化算法却通常是一致的。</a:t>
            </a:r>
            <a:endParaRPr lang="zh-CN" altLang="en-US"/>
          </a:p>
        </p:txBody>
      </p:sp>
    </p:spTree>
  </p:cSld>
  <p:clrMapOvr>
    <a:masterClrMapping/>
  </p:clrMapOvr>
</p:sld>
</file>

<file path=ppt/slides/slide8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a:sym typeface="+mn-ea"/>
              </a:rPr>
              <a:t>10.4 随机</a:t>
            </a:r>
            <a:r>
              <a:rPr lang="zh-CN" altLang="en-US">
                <a:sym typeface="+mn-ea"/>
              </a:rPr>
              <a:t>化算法</a:t>
            </a:r>
            <a:endParaRPr lang="en-US" altLang="zh-CN">
              <a:sym typeface="+mn-ea"/>
            </a:endParaRPr>
          </a:p>
        </p:txBody>
      </p:sp>
      <p:sp>
        <p:nvSpPr>
          <p:cNvPr id="3" name="内容占位符 2"/>
          <p:cNvSpPr/>
          <p:nvPr>
            <p:ph idx="1"/>
          </p:nvPr>
        </p:nvSpPr>
        <p:spPr/>
        <p:txBody>
          <a:bodyPr>
            <a:normAutofit/>
          </a:bodyPr>
          <a:p>
            <a:r>
              <a:rPr lang="zh-CN" altLang="en-US"/>
              <a:t>在这一节，我们将考查随机化的两个用途。首先，我们将介绍以</a:t>
            </a:r>
            <a:r>
              <a:rPr lang="zh-CN" altLang="en-US" b="1"/>
              <a:t>O</a:t>
            </a:r>
            <a:r>
              <a:rPr lang="zh-CN" altLang="en-US"/>
              <a:t>(logN)期望时间支持二叉查找树操作</a:t>
            </a:r>
            <a:endParaRPr lang="zh-CN" altLang="en-US"/>
          </a:p>
          <a:p>
            <a:r>
              <a:rPr lang="zh-CN" altLang="en-US"/>
              <a:t>的新颖的方案。这意味着不存在坏的输</a:t>
            </a:r>
            <a:r>
              <a:rPr lang="zh-CN" altLang="en-US">
                <a:sym typeface="+mn-ea"/>
              </a:rPr>
              <a:t>入</a:t>
            </a:r>
            <a:r>
              <a:rPr lang="zh-CN" altLang="en-US"/>
              <a:t>，只有坏的随机数。从理论的观点看，这并没有那么令人振奋，</a:t>
            </a:r>
            <a:endParaRPr lang="zh-CN" altLang="en-US"/>
          </a:p>
          <a:p>
            <a:r>
              <a:rPr lang="zh-CN" altLang="en-US"/>
              <a:t>因为平衡查找树在最坏情形下达到了这个界。然而，随机化的使用导致了对查找、插入、特别是删除的</a:t>
            </a:r>
            <a:endParaRPr lang="zh-CN" altLang="en-US"/>
          </a:p>
          <a:p>
            <a:r>
              <a:rPr lang="zh-CN" altLang="en-US"/>
              <a:t>相对简单的算法。</a:t>
            </a:r>
            <a:endParaRPr lang="zh-CN" altLang="en-US"/>
          </a:p>
          <a:p>
            <a:endParaRPr lang="zh-CN" altLang="en-US"/>
          </a:p>
          <a:p>
            <a:r>
              <a:rPr lang="zh-CN" altLang="en-US"/>
              <a:t>第二个应用是测试大数是否是素数的随机化算法。对于这个问题，没有已知的有效的多项式时间非随机</a:t>
            </a:r>
            <a:endParaRPr lang="zh-CN" altLang="en-US"/>
          </a:p>
          <a:p>
            <a:r>
              <a:rPr lang="zh-CN" altLang="en-US"/>
              <a:t>化算法。我们介绍的这种算法运行很快但偶尔会有错。不过，发生发生错误的概率可以小到忽略不计。</a:t>
            </a:r>
            <a:endParaRPr lang="zh-CN" altLang="en-US"/>
          </a:p>
        </p:txBody>
      </p:sp>
    </p:spTree>
  </p:cSld>
  <p:clrMapOvr>
    <a:masterClrMapping/>
  </p:clrMapOvr>
</p:sld>
</file>

<file path=ppt/slides/slide8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a:sym typeface="+mn-ea"/>
              </a:rPr>
              <a:t>10.4.1 随机数发生器</a:t>
            </a:r>
            <a:endParaRPr lang="en-US" altLang="zh-CN">
              <a:sym typeface="+mn-ea"/>
            </a:endParaRPr>
          </a:p>
        </p:txBody>
      </p:sp>
      <p:sp>
        <p:nvSpPr>
          <p:cNvPr id="3" name="内容占位符 2"/>
          <p:cNvSpPr/>
          <p:nvPr>
            <p:ph idx="1"/>
          </p:nvPr>
        </p:nvSpPr>
        <p:spPr/>
        <p:txBody>
          <a:bodyPr/>
          <a:p>
            <a:r>
              <a:rPr lang="zh-CN" altLang="en-US"/>
              <a:t>由于我们的算法需要随机数，因此我们必须要有一种方法去生成它。实际上，真正的随机性在计算机上</a:t>
            </a:r>
            <a:endParaRPr lang="zh-CN" altLang="en-US"/>
          </a:p>
          <a:p>
            <a:r>
              <a:rPr lang="zh-CN" altLang="en-US"/>
              <a:t>是不可能的，因为这些数将依赖于算法，从而不可能是随机的。一般说来，产生</a:t>
            </a:r>
            <a:r>
              <a:rPr lang="zh-CN" altLang="en-US">
                <a:solidFill>
                  <a:srgbClr val="FF0000"/>
                </a:solidFill>
              </a:rPr>
              <a:t>伪随机数</a:t>
            </a:r>
            <a:endParaRPr lang="zh-CN" altLang="en-US"/>
          </a:p>
          <a:p>
            <a:r>
              <a:rPr lang="zh-CN" altLang="en-US"/>
              <a:t>(pseudorandom number)就足够了，伪随机数是</a:t>
            </a:r>
            <a:r>
              <a:rPr lang="zh-CN" altLang="en-US">
                <a:solidFill>
                  <a:srgbClr val="FF0000"/>
                </a:solidFill>
              </a:rPr>
              <a:t>看起来像是随机的数</a:t>
            </a:r>
            <a:r>
              <a:rPr lang="zh-CN" altLang="en-US"/>
              <a:t>。随机数有许多已知的统计性质；</a:t>
            </a:r>
            <a:endParaRPr lang="zh-CN" altLang="en-US"/>
          </a:p>
          <a:p>
            <a:r>
              <a:rPr lang="zh-CN" altLang="en-US"/>
              <a:t>伪随机数满足这些性质的大部分。令人惊奇的是，这说起来容易，做起来可就难多了。</a:t>
            </a:r>
            <a:endParaRPr lang="zh-CN" altLang="en-US"/>
          </a:p>
        </p:txBody>
      </p:sp>
    </p:spTree>
  </p:cSld>
  <p:clrMapOvr>
    <a:masterClrMapping/>
  </p:clrMapOvr>
</p:sld>
</file>

<file path=ppt/slides/slide8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a:sym typeface="+mn-ea"/>
              </a:rPr>
              <a:t>10.4.1 随机数发生器</a:t>
            </a:r>
            <a:endParaRPr lang="en-US" altLang="zh-CN">
              <a:sym typeface="+mn-ea"/>
            </a:endParaRPr>
          </a:p>
        </p:txBody>
      </p:sp>
      <p:sp>
        <p:nvSpPr>
          <p:cNvPr id="3" name="内容占位符 2"/>
          <p:cNvSpPr/>
          <p:nvPr>
            <p:ph idx="1"/>
          </p:nvPr>
        </p:nvSpPr>
        <p:spPr/>
        <p:txBody>
          <a:bodyPr>
            <a:normAutofit/>
          </a:bodyPr>
          <a:p>
            <a:r>
              <a:rPr lang="zh-CN" altLang="en-US"/>
              <a:t>设我们只需要抛一枚硬币。这样，我们必然随机地生成0或1。一种做法是</a:t>
            </a:r>
            <a:r>
              <a:rPr lang="zh-CN" altLang="en-US">
                <a:solidFill>
                  <a:srgbClr val="FF0000"/>
                </a:solidFill>
              </a:rPr>
              <a:t>考查系统时钟</a:t>
            </a:r>
            <a:r>
              <a:rPr lang="zh-CN" altLang="en-US"/>
              <a:t>。这个时钟可以</a:t>
            </a:r>
            <a:endParaRPr lang="zh-CN" altLang="en-US"/>
          </a:p>
          <a:p>
            <a:r>
              <a:rPr lang="zh-CN" altLang="en-US"/>
              <a:t>把时间记录成整数，而这个整数是从某个起始时刻开始计数的</a:t>
            </a:r>
            <a:r>
              <a:rPr lang="zh-CN" altLang="en-US">
                <a:solidFill>
                  <a:srgbClr val="FF0000"/>
                </a:solidFill>
              </a:rPr>
              <a:t>秒数</a:t>
            </a:r>
            <a:r>
              <a:rPr lang="zh-CN" altLang="en-US"/>
              <a:t>。此时我们可以使用它的最低二进制</a:t>
            </a:r>
            <a:endParaRPr lang="zh-CN" altLang="en-US"/>
          </a:p>
          <a:p>
            <a:r>
              <a:rPr lang="zh-CN" altLang="en-US"/>
              <a:t>位。问题在于，如果需要随机数序列，那么方法就不理想了。一秒是一个长的时间段，在程序运行时这</a:t>
            </a:r>
            <a:endParaRPr lang="zh-CN" altLang="en-US"/>
          </a:p>
          <a:p>
            <a:r>
              <a:rPr lang="zh-CN" altLang="en-US"/>
              <a:t>个时钟可能根本没变化。即使时间用</a:t>
            </a:r>
            <a:r>
              <a:rPr lang="zh-CN" altLang="en-US">
                <a:solidFill>
                  <a:srgbClr val="FF0000"/>
                </a:solidFill>
              </a:rPr>
              <a:t>微妙为单位</a:t>
            </a:r>
            <a:r>
              <a:rPr lang="zh-CN" altLang="en-US"/>
              <a:t>记录，如果程序自身正在运行，那么所生成的数的序列</a:t>
            </a:r>
            <a:endParaRPr lang="zh-CN" altLang="en-US"/>
          </a:p>
          <a:p>
            <a:r>
              <a:rPr lang="zh-CN" altLang="en-US"/>
              <a:t>也远不是随机的，因为在对发生器的多次调用之间的时间在每次程序调用时可能都是一样的。此时我们</a:t>
            </a:r>
            <a:endParaRPr lang="zh-CN" altLang="en-US"/>
          </a:p>
          <a:p>
            <a:r>
              <a:rPr lang="zh-CN" altLang="en-US"/>
              <a:t>看到，真正需要的是</a:t>
            </a:r>
            <a:r>
              <a:rPr lang="zh-CN" altLang="en-US">
                <a:solidFill>
                  <a:srgbClr val="FF0000"/>
                </a:solidFill>
              </a:rPr>
              <a:t>随机数的序列</a:t>
            </a:r>
            <a:r>
              <a:rPr lang="zh-CN" altLang="en-US"/>
              <a:t>(sequence)。这些数应该独立地出现。如果一枚硬币抛出后出现的</a:t>
            </a:r>
            <a:endParaRPr lang="zh-CN" altLang="en-US"/>
          </a:p>
          <a:p>
            <a:r>
              <a:rPr lang="zh-CN" altLang="en-US"/>
              <a:t>是正面，那么下一次再抛出时出现正面或反面应该还是等可能的。</a:t>
            </a:r>
            <a:endParaRPr lang="zh-CN" altLang="en-US"/>
          </a:p>
        </p:txBody>
      </p:sp>
    </p:spTree>
  </p:cSld>
  <p:clrMapOvr>
    <a:masterClrMapping/>
  </p:clrMapOvr>
</p:sld>
</file>

<file path=ppt/slides/slide8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a:sym typeface="+mn-ea"/>
              </a:rPr>
              <a:t>10.4.1 随机数发生器</a:t>
            </a:r>
            <a:endParaRPr lang="en-US" altLang="zh-CN">
              <a:sym typeface="+mn-ea"/>
            </a:endParaRPr>
          </a:p>
        </p:txBody>
      </p:sp>
      <p:sp>
        <p:nvSpPr>
          <p:cNvPr id="3" name="内容占位符 2"/>
          <p:cNvSpPr/>
          <p:nvPr>
            <p:ph idx="1"/>
          </p:nvPr>
        </p:nvSpPr>
        <p:spPr/>
        <p:txBody>
          <a:bodyPr>
            <a:normAutofit/>
          </a:bodyPr>
          <a:p>
            <a:r>
              <a:rPr lang="zh-CN" altLang="en-US"/>
              <a:t>产生随机数的最简单的方法是</a:t>
            </a:r>
            <a:r>
              <a:rPr lang="zh-CN" altLang="en-US">
                <a:solidFill>
                  <a:srgbClr val="FF0000"/>
                </a:solidFill>
              </a:rPr>
              <a:t>线性同余数发生器</a:t>
            </a:r>
            <a:r>
              <a:rPr lang="zh-CN" altLang="en-US"/>
              <a:t>，它于1951年由Lehmer首先描述。数x</a:t>
            </a:r>
            <a:r>
              <a:rPr lang="en-US" altLang="zh-CN" baseline="-25000"/>
              <a:t>1</a:t>
            </a:r>
            <a:r>
              <a:rPr lang="zh-CN" altLang="en-US"/>
              <a:t>，</a:t>
            </a:r>
            <a:r>
              <a:rPr lang="en-US" altLang="zh-CN"/>
              <a:t>x</a:t>
            </a:r>
            <a:r>
              <a:rPr lang="en-US" altLang="zh-CN" baseline="-25000"/>
              <a:t>2</a:t>
            </a:r>
            <a:r>
              <a:rPr lang="zh-CN" altLang="en-US"/>
              <a:t>，……的生</a:t>
            </a:r>
            <a:endParaRPr lang="zh-CN" altLang="en-US"/>
          </a:p>
          <a:p>
            <a:r>
              <a:rPr lang="zh-CN" altLang="en-US"/>
              <a:t>成满足</a:t>
            </a:r>
            <a:endParaRPr lang="zh-CN" altLang="en-US"/>
          </a:p>
          <a:p>
            <a:r>
              <a:rPr lang="en-US" altLang="zh-CN"/>
              <a:t>				     x</a:t>
            </a:r>
            <a:r>
              <a:rPr lang="en-US" altLang="zh-CN" baseline="-25000"/>
              <a:t>i+1 </a:t>
            </a:r>
            <a:r>
              <a:rPr lang="en-US" altLang="zh-CN"/>
              <a:t>= Ax</a:t>
            </a:r>
            <a:r>
              <a:rPr lang="en-US" altLang="zh-CN" baseline="-25000"/>
              <a:t>i</a:t>
            </a:r>
            <a:r>
              <a:rPr lang="en-US" altLang="zh-CN"/>
              <a:t> mod M</a:t>
            </a:r>
            <a:endParaRPr lang="en-US" altLang="zh-CN"/>
          </a:p>
          <a:p>
            <a:endParaRPr lang="en-US" altLang="zh-CN"/>
          </a:p>
          <a:p>
            <a:r>
              <a:rPr lang="en-US" altLang="zh-CN"/>
              <a:t>为了开始这个序列，必须给出x</a:t>
            </a:r>
            <a:r>
              <a:rPr lang="en-US" altLang="zh-CN" baseline="-25000"/>
              <a:t>0</a:t>
            </a:r>
            <a:r>
              <a:rPr lang="en-US" altLang="zh-CN"/>
              <a:t>的某个值。这个值叫做</a:t>
            </a:r>
            <a:r>
              <a:rPr lang="en-US" altLang="zh-CN">
                <a:solidFill>
                  <a:srgbClr val="FF0000"/>
                </a:solidFill>
              </a:rPr>
              <a:t>种子(seed)</a:t>
            </a:r>
            <a:r>
              <a:rPr lang="en-US" altLang="zh-CN"/>
              <a:t>。如果x</a:t>
            </a:r>
            <a:r>
              <a:rPr lang="en-US" altLang="zh-CN" baseline="-25000"/>
              <a:t>0</a:t>
            </a:r>
            <a:r>
              <a:rPr lang="en-US" altLang="zh-CN"/>
              <a:t>=0，那么这个序列远不是随</a:t>
            </a:r>
            <a:endParaRPr lang="en-US" altLang="zh-CN"/>
          </a:p>
          <a:p>
            <a:r>
              <a:rPr lang="en-US" altLang="zh-CN"/>
              <a:t>机的，但是如果A和M选择得正确，那么任何其他的1≤x</a:t>
            </a:r>
            <a:r>
              <a:rPr lang="en-US" altLang="zh-CN" baseline="-25000"/>
              <a:t>0</a:t>
            </a:r>
            <a:r>
              <a:rPr lang="en-US" altLang="zh-CN"/>
              <a:t>&lt;M都是同等有效的。如果M是素数，那么x</a:t>
            </a:r>
            <a:r>
              <a:rPr lang="en-US" altLang="zh-CN" baseline="-25000"/>
              <a:t>i</a:t>
            </a:r>
            <a:r>
              <a:rPr lang="en-US" altLang="zh-CN"/>
              <a:t>就绝</a:t>
            </a:r>
            <a:endParaRPr lang="en-US" altLang="zh-CN"/>
          </a:p>
          <a:p>
            <a:r>
              <a:rPr lang="en-US" altLang="zh-CN"/>
              <a:t>不会是0。作为一个例子，如果M=11，A=7，而x</a:t>
            </a:r>
            <a:r>
              <a:rPr lang="en-US" altLang="zh-CN" baseline="-25000"/>
              <a:t>0</a:t>
            </a:r>
            <a:r>
              <a:rPr lang="en-US" altLang="zh-CN"/>
              <a:t>=1，那么所生成的数为</a:t>
            </a:r>
            <a:endParaRPr lang="en-US" altLang="zh-CN"/>
          </a:p>
          <a:p>
            <a:r>
              <a:rPr lang="en-US" altLang="zh-CN"/>
              <a:t>			</a:t>
            </a:r>
            <a:endParaRPr lang="en-US" altLang="zh-CN"/>
          </a:p>
          <a:p>
            <a:r>
              <a:rPr lang="en-US" altLang="zh-CN"/>
              <a:t>			7，5，2，3，10，4，6，9，8，1，7，5，2，…</a:t>
            </a:r>
            <a:endParaRPr lang="en-US" altLang="zh-CN"/>
          </a:p>
        </p:txBody>
      </p:sp>
    </p:spTree>
  </p:cSld>
  <p:clrMapOvr>
    <a:masterClrMapping/>
  </p:clrMapOvr>
</p:sld>
</file>

<file path=ppt/slides/slide8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a:sym typeface="+mn-ea"/>
              </a:rPr>
              <a:t>10.4.1 随机数发生器</a:t>
            </a:r>
            <a:endParaRPr lang="en-US" altLang="zh-CN">
              <a:sym typeface="+mn-ea"/>
            </a:endParaRPr>
          </a:p>
        </p:txBody>
      </p:sp>
      <p:sp>
        <p:nvSpPr>
          <p:cNvPr id="3" name="内容占位符 2"/>
          <p:cNvSpPr/>
          <p:nvPr>
            <p:ph idx="1"/>
          </p:nvPr>
        </p:nvSpPr>
        <p:spPr/>
        <p:txBody>
          <a:bodyPr>
            <a:normAutofit lnSpcReduction="20000"/>
          </a:bodyPr>
          <a:p>
            <a:r>
              <a:rPr lang="zh-CN" altLang="en-US"/>
              <a:t>注意，在M-1=10个数以后，序列将重复。因此，这个序列的周期为M-1，它是尽可能地大(根据</a:t>
            </a:r>
            <a:r>
              <a:rPr lang="zh-CN" altLang="en-US">
                <a:solidFill>
                  <a:srgbClr val="FF0000"/>
                </a:solidFill>
              </a:rPr>
              <a:t>鸽巢原</a:t>
            </a:r>
            <a:endParaRPr lang="zh-CN" altLang="en-US">
              <a:solidFill>
                <a:srgbClr val="FF0000"/>
              </a:solidFill>
            </a:endParaRPr>
          </a:p>
          <a:p>
            <a:r>
              <a:rPr lang="zh-CN" altLang="en-US">
                <a:solidFill>
                  <a:srgbClr val="FF0000"/>
                </a:solidFill>
              </a:rPr>
              <a:t>理</a:t>
            </a:r>
            <a:r>
              <a:rPr lang="zh-CN" altLang="en-US"/>
              <a:t>)。如果</a:t>
            </a:r>
            <a:r>
              <a:rPr lang="en-US" altLang="zh-CN"/>
              <a:t>M</a:t>
            </a:r>
            <a:r>
              <a:rPr lang="zh-CN" altLang="en-US"/>
              <a:t>是素数，那么总存在对A的一些选择能够给出</a:t>
            </a:r>
            <a:r>
              <a:rPr lang="zh-CN" altLang="en-US">
                <a:solidFill>
                  <a:srgbClr val="FF0000"/>
                </a:solidFill>
              </a:rPr>
              <a:t>整周期</a:t>
            </a:r>
            <a:r>
              <a:rPr lang="zh-CN" altLang="en-US"/>
              <a:t>(full period)M-1。对A的有些选择则得</a:t>
            </a:r>
            <a:endParaRPr lang="zh-CN" altLang="en-US"/>
          </a:p>
          <a:p>
            <a:r>
              <a:rPr lang="zh-CN" altLang="en-US"/>
              <a:t>不到这样的周期；如果A=5而</a:t>
            </a:r>
            <a:r>
              <a:rPr lang="en-US" altLang="zh-CN"/>
              <a:t>x</a:t>
            </a:r>
            <a:r>
              <a:rPr lang="en-US" altLang="zh-CN" baseline="-25000"/>
              <a:t>0</a:t>
            </a:r>
            <a:r>
              <a:rPr lang="zh-CN" altLang="en-US"/>
              <a:t>=1，那么序列有一个</a:t>
            </a:r>
            <a:r>
              <a:rPr lang="zh-CN" altLang="en-US">
                <a:solidFill>
                  <a:srgbClr val="FF0000"/>
                </a:solidFill>
              </a:rPr>
              <a:t>短周期</a:t>
            </a:r>
            <a:r>
              <a:rPr lang="zh-CN" altLang="en-US"/>
              <a:t>≤5。</a:t>
            </a:r>
            <a:endParaRPr lang="zh-CN" altLang="en-US"/>
          </a:p>
          <a:p>
            <a:r>
              <a:rPr lang="en-US" altLang="zh-CN"/>
              <a:t>				</a:t>
            </a:r>
            <a:endParaRPr lang="en-US" altLang="zh-CN"/>
          </a:p>
          <a:p>
            <a:r>
              <a:rPr lang="en-US" altLang="zh-CN"/>
              <a:t>				5，3，4，9，1，5，3，4，…</a:t>
            </a:r>
            <a:endParaRPr lang="en-US" altLang="zh-CN"/>
          </a:p>
          <a:p>
            <a:endParaRPr lang="en-US" altLang="zh-CN"/>
          </a:p>
          <a:p>
            <a:r>
              <a:rPr lang="en-US" altLang="zh-CN"/>
              <a:t>如果M选择得很大，比如</a:t>
            </a:r>
            <a:r>
              <a:rPr lang="en-US" altLang="zh-CN">
                <a:solidFill>
                  <a:srgbClr val="FF0000"/>
                </a:solidFill>
              </a:rPr>
              <a:t>31比特的素数</a:t>
            </a:r>
            <a:r>
              <a:rPr lang="en-US" altLang="zh-CN"/>
              <a:t>，那么对于大部分的应用来说周期应该是非常长的。Lehmer建议</a:t>
            </a:r>
            <a:endParaRPr lang="en-US" altLang="zh-CN"/>
          </a:p>
          <a:p>
            <a:r>
              <a:rPr lang="en-US" altLang="zh-CN"/>
              <a:t>使用31个比特的素数M=2</a:t>
            </a:r>
            <a:r>
              <a:rPr lang="en-US" altLang="zh-CN" baseline="30000"/>
              <a:t>31</a:t>
            </a:r>
            <a:r>
              <a:rPr lang="en-US" altLang="zh-CN"/>
              <a:t>-1=2147483647。对于这个素数，A=48271是给出整周期发生器的许多值中的</a:t>
            </a:r>
            <a:endParaRPr lang="en-US" altLang="zh-CN"/>
          </a:p>
          <a:p>
            <a:r>
              <a:rPr lang="en-US" altLang="zh-CN"/>
              <a:t>一个。它的用途已经被深入研究并被这个领域的专家推荐。后面我们将看到，对于随机数发生器，贸然</a:t>
            </a:r>
            <a:endParaRPr lang="en-US" altLang="zh-CN"/>
          </a:p>
          <a:p>
            <a:r>
              <a:rPr lang="en-US" altLang="zh-CN"/>
              <a:t>修改通常意味着失败，因此我们奉劝还是继续坚持使用这个公式直到有新的成果发布。</a:t>
            </a:r>
            <a:endParaRPr lang="en-US" altLang="zh-CN"/>
          </a:p>
          <a:p>
            <a:endParaRPr lang="en-US" altLang="zh-CN"/>
          </a:p>
          <a:p>
            <a:endParaRPr lang="en-US" altLang="zh-CN"/>
          </a:p>
        </p:txBody>
      </p:sp>
    </p:spTree>
  </p:cSld>
  <p:clrMapOvr>
    <a:masterClrMapping/>
  </p:clrMapOvr>
</p:sld>
</file>

<file path=ppt/slides/slide8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a:sym typeface="+mn-ea"/>
              </a:rPr>
              <a:t>10.4.1 随机数发生器</a:t>
            </a:r>
            <a:endParaRPr lang="en-US" altLang="zh-CN">
              <a:sym typeface="+mn-ea"/>
            </a:endParaRPr>
          </a:p>
        </p:txBody>
      </p:sp>
      <p:sp>
        <p:nvSpPr>
          <p:cNvPr id="3" name="内容占位符 2"/>
          <p:cNvSpPr/>
          <p:nvPr>
            <p:ph idx="1"/>
          </p:nvPr>
        </p:nvSpPr>
        <p:spPr/>
        <p:txBody>
          <a:bodyPr>
            <a:normAutofit lnSpcReduction="20000"/>
          </a:bodyPr>
          <a:p>
            <a:r>
              <a:rPr lang="en-US" altLang="zh-CN"/>
              <a:t>这像是一个实现起来很简单的例程。一般地，全局变量用来存放x的序列的当前值。这是全局变量发挥</a:t>
            </a:r>
            <a:endParaRPr lang="en-US" altLang="zh-CN"/>
          </a:p>
          <a:p>
            <a:r>
              <a:rPr lang="en-US" altLang="zh-CN"/>
              <a:t>作用的罕见情况。这个全局变量由某个例程初始化。当调试一个使用随机数的程序的时候，大概最好是</a:t>
            </a:r>
            <a:endParaRPr lang="en-US" altLang="zh-CN"/>
          </a:p>
          <a:p>
            <a:r>
              <a:rPr lang="en-US" altLang="zh-CN"/>
              <a:t>置x</a:t>
            </a:r>
            <a:r>
              <a:rPr lang="en-US" altLang="zh-CN" baseline="-25000"/>
              <a:t>0</a:t>
            </a:r>
            <a:r>
              <a:rPr lang="en-US" altLang="zh-CN"/>
              <a:t>=1，这使得总是出现相同的随机序列。当程序工作时，可以使用系统时钟，也可以要求用户输</a:t>
            </a:r>
            <a:r>
              <a:rPr lang="zh-CN" altLang="en-US"/>
              <a:t>入</a:t>
            </a:r>
            <a:r>
              <a:rPr lang="en-US" altLang="zh-CN"/>
              <a:t>一</a:t>
            </a:r>
            <a:endParaRPr lang="en-US" altLang="zh-CN"/>
          </a:p>
          <a:p>
            <a:r>
              <a:rPr lang="en-US" altLang="zh-CN"/>
              <a:t>个值作为种子。</a:t>
            </a:r>
            <a:endParaRPr lang="en-US" altLang="zh-CN"/>
          </a:p>
          <a:p>
            <a:endParaRPr lang="en-US" altLang="zh-CN"/>
          </a:p>
          <a:p>
            <a:r>
              <a:rPr lang="en-US" altLang="zh-CN"/>
              <a:t>返回一个位于开区间(0，1)的随机实数(0和1是不可能取的值)也是常见的情况；这可以通过</a:t>
            </a:r>
            <a:r>
              <a:rPr lang="en-US" altLang="zh-CN">
                <a:solidFill>
                  <a:srgbClr val="FF0000"/>
                </a:solidFill>
              </a:rPr>
              <a:t>除以M</a:t>
            </a:r>
            <a:r>
              <a:rPr lang="en-US" altLang="zh-CN"/>
              <a:t>得到。</a:t>
            </a:r>
            <a:endParaRPr lang="en-US" altLang="zh-CN"/>
          </a:p>
          <a:p>
            <a:r>
              <a:rPr lang="en-US" altLang="zh-CN"/>
              <a:t>由此可知，在任意闭区间[α,β]的随机数可以通过规范化来计算。这将产生图10-54中“明显的”例程，</a:t>
            </a:r>
            <a:endParaRPr lang="en-US" altLang="zh-CN"/>
          </a:p>
          <a:p>
            <a:r>
              <a:rPr lang="en-US" altLang="zh-CN"/>
              <a:t>不过，该例程只在很少的机器上能够正常运行。</a:t>
            </a:r>
            <a:endParaRPr lang="en-US" altLang="zh-CN"/>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lnSpcReduction="20000"/>
          </a:bodyPr>
          <a:lstStyle/>
          <a:p>
            <a:r>
              <a:rPr lang="zh-CN" dirty="0">
                <a:sym typeface="+mn-ea"/>
              </a:rPr>
              <a:t>图2-7提出了这种策略的一种实现手段。</a:t>
            </a:r>
            <a:endParaRPr lang="zh-CN" dirty="0">
              <a:sym typeface="+mn-ea"/>
            </a:endParaRPr>
          </a:p>
          <a:p>
            <a:endParaRPr lang="zh-CN" dirty="0"/>
          </a:p>
          <a:p>
            <a:endParaRPr lang="zh-CN" dirty="0"/>
          </a:p>
          <a:p>
            <a:endParaRPr lang="zh-CN" dirty="0"/>
          </a:p>
          <a:p>
            <a:endParaRPr dirty="0"/>
          </a:p>
        </p:txBody>
      </p:sp>
      <p:sp>
        <p:nvSpPr>
          <p:cNvPr id="2" name="标题 1"/>
          <p:cNvSpPr>
            <a:spLocks noGrp="1"/>
          </p:cNvSpPr>
          <p:nvPr>
            <p:ph type="title"/>
          </p:nvPr>
        </p:nvSpPr>
        <p:spPr/>
        <p:txBody>
          <a:bodyPr/>
          <a:lstStyle/>
          <a:p>
            <a:r>
              <a:rPr dirty="0"/>
              <a:t>2.</a:t>
            </a:r>
            <a:r>
              <a:rPr lang="en-US" dirty="0"/>
              <a:t>4.3 </a:t>
            </a:r>
            <a:r>
              <a:rPr lang="zh-CN" altLang="en-US" dirty="0"/>
              <a:t>最大子序列和问题的解</a:t>
            </a:r>
            <a:endParaRPr lang="zh-CN" altLang="en-US" dirty="0"/>
          </a:p>
        </p:txBody>
      </p:sp>
      <p:pic>
        <p:nvPicPr>
          <p:cNvPr id="6" name="图片 5"/>
          <p:cNvPicPr>
            <a:picLocks noChangeAspect="1"/>
          </p:cNvPicPr>
          <p:nvPr/>
        </p:nvPicPr>
        <p:blipFill>
          <a:blip r:embed="rId1"/>
          <a:stretch>
            <a:fillRect/>
          </a:stretch>
        </p:blipFill>
        <p:spPr>
          <a:xfrm>
            <a:off x="3076575" y="2028825"/>
            <a:ext cx="6447790" cy="4723130"/>
          </a:xfrm>
          <a:prstGeom prst="rect">
            <a:avLst/>
          </a:prstGeom>
        </p:spPr>
      </p:pic>
    </p:spTree>
  </p:cSld>
  <p:clrMapOvr>
    <a:masterClrMapping/>
  </p:clrMapOvr>
</p:sld>
</file>

<file path=ppt/slides/slide8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a:sym typeface="+mn-ea"/>
              </a:rPr>
              <a:t>10.4.1 随机数发生器</a:t>
            </a:r>
            <a:endParaRPr lang="en-US" altLang="zh-CN">
              <a:sym typeface="+mn-ea"/>
            </a:endParaRPr>
          </a:p>
        </p:txBody>
      </p:sp>
      <p:pic>
        <p:nvPicPr>
          <p:cNvPr id="4" name="内容占位符 3"/>
          <p:cNvPicPr>
            <a:picLocks noChangeAspect="1"/>
          </p:cNvPicPr>
          <p:nvPr>
            <p:ph idx="1"/>
            <p:custDataLst>
              <p:tags r:id="rId1"/>
            </p:custDataLst>
          </p:nvPr>
        </p:nvPicPr>
        <p:blipFill>
          <a:blip r:embed="rId2"/>
          <a:stretch>
            <a:fillRect/>
          </a:stretch>
        </p:blipFill>
        <p:spPr>
          <a:xfrm>
            <a:off x="3810000" y="1964055"/>
            <a:ext cx="4572000" cy="3590925"/>
          </a:xfrm>
          <a:prstGeom prst="rect">
            <a:avLst/>
          </a:prstGeom>
        </p:spPr>
      </p:pic>
      <p:pic>
        <p:nvPicPr>
          <p:cNvPr id="5" name="图片 4"/>
          <p:cNvPicPr>
            <a:picLocks noChangeAspect="1"/>
          </p:cNvPicPr>
          <p:nvPr/>
        </p:nvPicPr>
        <p:blipFill>
          <a:blip r:embed="rId3"/>
          <a:stretch>
            <a:fillRect/>
          </a:stretch>
        </p:blipFill>
        <p:spPr>
          <a:xfrm>
            <a:off x="4283710" y="5942965"/>
            <a:ext cx="3257550" cy="333375"/>
          </a:xfrm>
          <a:prstGeom prst="rect">
            <a:avLst/>
          </a:prstGeom>
        </p:spPr>
      </p:pic>
    </p:spTree>
  </p:cSld>
  <p:clrMapOvr>
    <a:masterClrMapping/>
  </p:clrMapOvr>
</p:sld>
</file>

<file path=ppt/slides/slide8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a:sym typeface="+mn-ea"/>
              </a:rPr>
              <a:t>10.4.1 随机数发生器</a:t>
            </a:r>
            <a:endParaRPr lang="en-US" altLang="zh-CN">
              <a:sym typeface="+mn-ea"/>
            </a:endParaRPr>
          </a:p>
        </p:txBody>
      </p:sp>
      <p:sp>
        <p:nvSpPr>
          <p:cNvPr id="3" name="内容占位符 2"/>
          <p:cNvSpPr/>
          <p:nvPr>
            <p:ph idx="1"/>
          </p:nvPr>
        </p:nvSpPr>
        <p:spPr/>
        <p:txBody>
          <a:bodyPr/>
          <a:p>
            <a:r>
              <a:rPr lang="zh-CN" altLang="en-US"/>
              <a:t>这个例程的问题是乘法可能溢出；虽然这不是一个错误，但是它影响计算的结果，从而影响伪随机性。</a:t>
            </a:r>
            <a:endParaRPr lang="zh-CN" altLang="en-US"/>
          </a:p>
          <a:p>
            <a:r>
              <a:rPr lang="zh-CN" altLang="en-US"/>
              <a:t>Schrage给出一个过程，在这个过程中所有的计算均可在32位机上进行而不会溢出。我们计算M/A的商和</a:t>
            </a:r>
            <a:endParaRPr lang="zh-CN" altLang="en-US"/>
          </a:p>
          <a:p>
            <a:r>
              <a:rPr lang="zh-CN" altLang="en-US"/>
              <a:t>余数并把它们分别定义为Q和R。在上述情况下，Q=44488，R=3399，R&lt;Q。我们有</a:t>
            </a:r>
            <a:endParaRPr lang="zh-CN" altLang="en-US"/>
          </a:p>
        </p:txBody>
      </p:sp>
      <p:pic>
        <p:nvPicPr>
          <p:cNvPr id="6" name="图片 5"/>
          <p:cNvPicPr>
            <a:picLocks noChangeAspect="1"/>
          </p:cNvPicPr>
          <p:nvPr/>
        </p:nvPicPr>
        <p:blipFill>
          <a:blip r:embed="rId1"/>
          <a:stretch>
            <a:fillRect/>
          </a:stretch>
        </p:blipFill>
        <p:spPr>
          <a:xfrm>
            <a:off x="3939540" y="2863215"/>
            <a:ext cx="4143375" cy="1724025"/>
          </a:xfrm>
          <a:prstGeom prst="rect">
            <a:avLst/>
          </a:prstGeom>
        </p:spPr>
      </p:pic>
    </p:spTree>
  </p:cSld>
  <p:clrMapOvr>
    <a:masterClrMapping/>
  </p:clrMapOvr>
</p:sld>
</file>

<file path=ppt/slides/slide8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a:sym typeface="+mn-ea"/>
              </a:rPr>
              <a:t>10.4.1 随机数发生器</a:t>
            </a:r>
            <a:endParaRPr lang="en-US" altLang="zh-CN">
              <a:sym typeface="+mn-ea"/>
            </a:endParaRPr>
          </a:p>
        </p:txBody>
      </p:sp>
      <p:pic>
        <p:nvPicPr>
          <p:cNvPr id="8" name="内容占位符 7"/>
          <p:cNvPicPr>
            <a:picLocks noChangeAspect="1"/>
          </p:cNvPicPr>
          <p:nvPr>
            <p:ph idx="1"/>
          </p:nvPr>
        </p:nvPicPr>
        <p:blipFill>
          <a:blip r:embed="rId1"/>
          <a:stretch>
            <a:fillRect/>
          </a:stretch>
        </p:blipFill>
        <p:spPr>
          <a:xfrm>
            <a:off x="2049780" y="1691005"/>
            <a:ext cx="8305800" cy="3768090"/>
          </a:xfrm>
          <a:prstGeom prst="rect">
            <a:avLst/>
          </a:prstGeom>
        </p:spPr>
      </p:pic>
    </p:spTree>
  </p:cSld>
  <p:clrMapOvr>
    <a:masterClrMapping/>
  </p:clrMapOvr>
</p:sld>
</file>

<file path=ppt/slides/slide8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a:sym typeface="+mn-ea"/>
              </a:rPr>
              <a:t>10.4.1 随机数发生器</a:t>
            </a:r>
            <a:endParaRPr lang="en-US" altLang="zh-CN">
              <a:sym typeface="+mn-ea"/>
            </a:endParaRPr>
          </a:p>
        </p:txBody>
      </p:sp>
      <p:sp>
        <p:nvSpPr>
          <p:cNvPr id="8" name="内容占位符 7"/>
          <p:cNvSpPr/>
          <p:nvPr>
            <p:ph idx="1"/>
          </p:nvPr>
        </p:nvSpPr>
        <p:spPr/>
        <p:txBody>
          <a:bodyPr/>
          <a:p>
            <a:r>
              <a:rPr lang="zh-CN" altLang="en-US"/>
              <a:t>快速验证表明，因为R&lt;Q，故所有的余项均可计算而没有溢出(这就是选择A=48271的原因之一)。此外，</a:t>
            </a:r>
            <a:endParaRPr lang="zh-CN" altLang="en-US"/>
          </a:p>
          <a:p>
            <a:r>
              <a:rPr lang="zh-CN" altLang="en-US"/>
              <a:t>仅当余项的值小于0时，</a:t>
            </a:r>
            <a:r>
              <a:rPr lang="zh-CN" altLang="en-US">
                <a:latin typeface="宋体" panose="02010600030101010101" pitchFamily="2" charset="-122"/>
                <a:ea typeface="宋体" panose="02010600030101010101" pitchFamily="2" charset="-122"/>
              </a:rPr>
              <a:t>δ</a:t>
            </a:r>
            <a:r>
              <a:rPr lang="zh-CN" altLang="en-US"/>
              <a:t>(x</a:t>
            </a:r>
            <a:r>
              <a:rPr lang="en-US" altLang="zh-CN" baseline="-25000"/>
              <a:t>i</a:t>
            </a:r>
            <a:r>
              <a:rPr lang="zh-CN" altLang="en-US"/>
              <a:t>)=1。因此</a:t>
            </a:r>
            <a:r>
              <a:rPr lang="zh-CN" altLang="en-US">
                <a:latin typeface="宋体" panose="02010600030101010101" pitchFamily="2" charset="-122"/>
                <a:ea typeface="宋体" panose="02010600030101010101" pitchFamily="2" charset="-122"/>
                <a:sym typeface="+mn-ea"/>
              </a:rPr>
              <a:t>δ</a:t>
            </a:r>
            <a:r>
              <a:rPr lang="zh-CN" altLang="en-US"/>
              <a:t>(x</a:t>
            </a:r>
            <a:r>
              <a:rPr lang="en-US" altLang="zh-CN" baseline="-25000"/>
              <a:t>i</a:t>
            </a:r>
            <a:r>
              <a:rPr lang="zh-CN" altLang="en-US"/>
              <a:t>)不需要显式地计算而是可以通过简单的测试来确定。这导</a:t>
            </a:r>
            <a:endParaRPr lang="zh-CN" altLang="en-US"/>
          </a:p>
          <a:p>
            <a:r>
              <a:rPr lang="zh-CN" altLang="en-US"/>
              <a:t>致图10-55中的程序。</a:t>
            </a:r>
            <a:endParaRPr lang="zh-CN" altLang="en-US"/>
          </a:p>
        </p:txBody>
      </p:sp>
    </p:spTree>
  </p:cSld>
  <p:clrMapOvr>
    <a:masterClrMapping/>
  </p:clrMapOvr>
</p:sld>
</file>

<file path=ppt/slides/slide8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a:sym typeface="+mn-ea"/>
              </a:rPr>
              <a:t>10.4.1 随机数发生器</a:t>
            </a:r>
            <a:endParaRPr lang="en-US" altLang="zh-CN">
              <a:sym typeface="+mn-ea"/>
            </a:endParaRPr>
          </a:p>
        </p:txBody>
      </p:sp>
      <p:pic>
        <p:nvPicPr>
          <p:cNvPr id="9" name="图片 8"/>
          <p:cNvPicPr>
            <a:picLocks noChangeAspect="1"/>
          </p:cNvPicPr>
          <p:nvPr/>
        </p:nvPicPr>
        <p:blipFill>
          <a:blip r:embed="rId1"/>
          <a:stretch>
            <a:fillRect/>
          </a:stretch>
        </p:blipFill>
        <p:spPr>
          <a:xfrm>
            <a:off x="3931920" y="1310005"/>
            <a:ext cx="5398770" cy="5268595"/>
          </a:xfrm>
          <a:prstGeom prst="rect">
            <a:avLst/>
          </a:prstGeom>
        </p:spPr>
      </p:pic>
      <p:pic>
        <p:nvPicPr>
          <p:cNvPr id="3" name="内容占位符 2"/>
          <p:cNvPicPr>
            <a:picLocks noChangeAspect="1"/>
          </p:cNvPicPr>
          <p:nvPr>
            <p:ph idx="1"/>
          </p:nvPr>
        </p:nvPicPr>
        <p:blipFill>
          <a:blip r:embed="rId2"/>
          <a:stretch>
            <a:fillRect/>
          </a:stretch>
        </p:blipFill>
        <p:spPr>
          <a:xfrm>
            <a:off x="4250055" y="6578600"/>
            <a:ext cx="3324225" cy="257175"/>
          </a:xfrm>
          <a:prstGeom prst="rect">
            <a:avLst/>
          </a:prstGeom>
        </p:spPr>
      </p:pic>
    </p:spTree>
  </p:cSld>
  <p:clrMapOvr>
    <a:masterClrMapping/>
  </p:clrMapOvr>
</p:sld>
</file>

<file path=ppt/slides/slide8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a:sym typeface="+mn-ea"/>
              </a:rPr>
              <a:t>10.4.1 随机数发生器</a:t>
            </a:r>
            <a:endParaRPr lang="en-US" altLang="zh-CN">
              <a:sym typeface="+mn-ea"/>
            </a:endParaRPr>
          </a:p>
        </p:txBody>
      </p:sp>
      <p:sp>
        <p:nvSpPr>
          <p:cNvPr id="5" name="内容占位符 4"/>
          <p:cNvSpPr/>
          <p:nvPr>
            <p:ph idx="1"/>
          </p:nvPr>
        </p:nvSpPr>
        <p:spPr/>
        <p:txBody>
          <a:bodyPr>
            <a:normAutofit/>
          </a:bodyPr>
          <a:p>
            <a:r>
              <a:rPr lang="zh-CN" altLang="en-US"/>
              <a:t>只要INT_MAX≥2</a:t>
            </a:r>
            <a:r>
              <a:rPr lang="zh-CN" altLang="en-US" baseline="30000"/>
              <a:t>31</a:t>
            </a:r>
            <a:r>
              <a:rPr lang="zh-CN" altLang="en-US"/>
              <a:t>-1，这个程序就能正常工作。人们可能会想到要假设所有的机器在它们标准库中都有</a:t>
            </a:r>
            <a:endParaRPr lang="zh-CN" altLang="en-US"/>
          </a:p>
          <a:p>
            <a:r>
              <a:rPr lang="zh-CN" altLang="en-US"/>
              <a:t>一个至少像图10-55中的程序那么好的随机数发生器，但糟糕的是，情况不是这样。许多库中的发生器</a:t>
            </a:r>
            <a:endParaRPr lang="zh-CN" altLang="en-US"/>
          </a:p>
          <a:p>
            <a:r>
              <a:rPr lang="zh-CN" altLang="en-US"/>
              <a:t>基于函数</a:t>
            </a:r>
            <a:endParaRPr lang="zh-CN" altLang="en-US"/>
          </a:p>
          <a:p>
            <a:r>
              <a:rPr lang="en-US" altLang="zh-CN"/>
              <a:t>				    x</a:t>
            </a:r>
            <a:r>
              <a:rPr lang="en-US" altLang="zh-CN" baseline="-25000"/>
              <a:t>i+1</a:t>
            </a:r>
            <a:r>
              <a:rPr lang="en-US" altLang="zh-CN"/>
              <a:t>=(Ax</a:t>
            </a:r>
            <a:r>
              <a:rPr lang="en-US" altLang="zh-CN" baseline="-25000"/>
              <a:t>i</a:t>
            </a:r>
            <a:r>
              <a:rPr lang="en-US" altLang="zh-CN"/>
              <a:t>+C) mod 2</a:t>
            </a:r>
            <a:r>
              <a:rPr lang="en-US" altLang="zh-CN" baseline="30000"/>
              <a:t>B</a:t>
            </a:r>
            <a:endParaRPr lang="en-US" altLang="zh-CN"/>
          </a:p>
          <a:p>
            <a:endParaRPr lang="en-US" altLang="zh-CN"/>
          </a:p>
          <a:p>
            <a:endParaRPr lang="en-US" altLang="zh-CN"/>
          </a:p>
        </p:txBody>
      </p:sp>
    </p:spTree>
  </p:cSld>
  <p:clrMapOvr>
    <a:masterClrMapping/>
  </p:clrMapOvr>
</p:sld>
</file>

<file path=ppt/slides/slide8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a:sym typeface="+mn-ea"/>
              </a:rPr>
              <a:t>10.4.1 随机数发生器</a:t>
            </a:r>
            <a:endParaRPr lang="en-US" altLang="zh-CN">
              <a:sym typeface="+mn-ea"/>
            </a:endParaRPr>
          </a:p>
        </p:txBody>
      </p:sp>
      <p:sp>
        <p:nvSpPr>
          <p:cNvPr id="5" name="内容占位符 4"/>
          <p:cNvSpPr/>
          <p:nvPr>
            <p:ph idx="1"/>
          </p:nvPr>
        </p:nvSpPr>
        <p:spPr/>
        <p:txBody>
          <a:bodyPr>
            <a:normAutofit/>
          </a:bodyPr>
          <a:p>
            <a:r>
              <a:rPr lang="en-US" altLang="zh-CN">
                <a:sym typeface="+mn-ea"/>
              </a:rPr>
              <a:t>其中B的选取要匹配机器整数的位数，而C是奇数。这些库也返回x</a:t>
            </a:r>
            <a:r>
              <a:rPr lang="en-US" altLang="zh-CN" baseline="-25000">
                <a:sym typeface="+mn-ea"/>
              </a:rPr>
              <a:t>i</a:t>
            </a:r>
            <a:r>
              <a:rPr lang="en-US" altLang="zh-CN">
                <a:sym typeface="+mn-ea"/>
              </a:rPr>
              <a:t>，而不是0和1之间的一个值。不幸的</a:t>
            </a:r>
            <a:endParaRPr lang="en-US" altLang="zh-CN">
              <a:sym typeface="+mn-ea"/>
            </a:endParaRPr>
          </a:p>
          <a:p>
            <a:r>
              <a:rPr lang="en-US" altLang="zh-CN">
                <a:sym typeface="+mn-ea"/>
              </a:rPr>
              <a:t>是，这些发生器总是产生在奇偶之间交错的</a:t>
            </a:r>
            <a:r>
              <a:rPr lang="en-US" altLang="zh-CN">
                <a:sym typeface="+mn-ea"/>
              </a:rPr>
              <a:t>x</a:t>
            </a:r>
            <a:r>
              <a:rPr lang="en-US" altLang="zh-CN" baseline="-25000">
                <a:sym typeface="+mn-ea"/>
              </a:rPr>
              <a:t>i</a:t>
            </a:r>
            <a:r>
              <a:rPr lang="en-US" altLang="zh-CN">
                <a:sym typeface="+mn-ea"/>
              </a:rPr>
              <a:t>的值——很难具有理想的性质。事实上，(充其量)是低k</a:t>
            </a:r>
            <a:endParaRPr lang="en-US" altLang="zh-CN">
              <a:sym typeface="+mn-ea"/>
            </a:endParaRPr>
          </a:p>
          <a:p>
            <a:r>
              <a:rPr lang="en-US" altLang="zh-CN">
                <a:sym typeface="+mn-ea"/>
              </a:rPr>
              <a:t>位以周期2</a:t>
            </a:r>
            <a:r>
              <a:rPr lang="en-US" altLang="zh-CN" baseline="30000">
                <a:sym typeface="+mn-ea"/>
              </a:rPr>
              <a:t>k</a:t>
            </a:r>
            <a:r>
              <a:rPr lang="en-US" altLang="zh-CN">
                <a:sym typeface="+mn-ea"/>
              </a:rPr>
              <a:t>循环。许多其他随机数发生器要比图10-55所提供的随机数发生器的循环小得多。这些发生</a:t>
            </a:r>
            <a:endParaRPr lang="en-US" altLang="zh-CN">
              <a:sym typeface="+mn-ea"/>
            </a:endParaRPr>
          </a:p>
          <a:p>
            <a:r>
              <a:rPr lang="en-US" altLang="zh-CN">
                <a:sym typeface="+mn-ea"/>
              </a:rPr>
              <a:t>器对于需要长的随机数序列的情况是不合适的。最后，我们通过添加一个常数到方程中去可能会得到更</a:t>
            </a:r>
            <a:endParaRPr lang="en-US" altLang="zh-CN">
              <a:sym typeface="+mn-ea"/>
            </a:endParaRPr>
          </a:p>
          <a:p>
            <a:r>
              <a:rPr lang="en-US" altLang="zh-CN">
                <a:sym typeface="+mn-ea"/>
              </a:rPr>
              <a:t>好的随机数发生器。例如，</a:t>
            </a:r>
            <a:endParaRPr lang="en-US" altLang="zh-CN"/>
          </a:p>
          <a:p>
            <a:r>
              <a:rPr lang="en-US" altLang="zh-CN"/>
              <a:t>			    </a:t>
            </a:r>
            <a:r>
              <a:rPr lang="en-US" altLang="zh-CN">
                <a:sym typeface="+mn-ea"/>
              </a:rPr>
              <a:t>x</a:t>
            </a:r>
            <a:r>
              <a:rPr lang="en-US" altLang="zh-CN" baseline="-25000">
                <a:sym typeface="+mn-ea"/>
              </a:rPr>
              <a:t>i+1 </a:t>
            </a:r>
            <a:r>
              <a:rPr lang="en-US" altLang="zh-CN">
                <a:sym typeface="+mn-ea"/>
              </a:rPr>
              <a:t>= (48271</a:t>
            </a:r>
            <a:r>
              <a:rPr lang="en-US" altLang="zh-CN">
                <a:sym typeface="+mn-ea"/>
              </a:rPr>
              <a:t>x</a:t>
            </a:r>
            <a:r>
              <a:rPr lang="en-US" altLang="zh-CN" baseline="-25000">
                <a:sym typeface="+mn-ea"/>
              </a:rPr>
              <a:t>i</a:t>
            </a:r>
            <a:r>
              <a:rPr lang="en-US" altLang="zh-CN">
                <a:sym typeface="+mn-ea"/>
              </a:rPr>
              <a:t> +1) mod (2</a:t>
            </a:r>
            <a:r>
              <a:rPr lang="en-US" altLang="zh-CN" baseline="30000">
                <a:sym typeface="+mn-ea"/>
              </a:rPr>
              <a:t>31</a:t>
            </a:r>
            <a:r>
              <a:rPr lang="en-US" altLang="zh-CN">
                <a:sym typeface="+mn-ea"/>
              </a:rPr>
              <a:t>-1)</a:t>
            </a:r>
            <a:endParaRPr lang="en-US" altLang="zh-CN"/>
          </a:p>
          <a:p>
            <a:endParaRPr lang="zh-CN" altLang="en-US"/>
          </a:p>
          <a:p>
            <a:r>
              <a:rPr lang="zh-CN" altLang="en-US"/>
              <a:t>多少会更加随机一些。这个例子说明这些随机数发生器是多么的脆弱。</a:t>
            </a:r>
            <a:endParaRPr lang="zh-CN" altLang="en-US"/>
          </a:p>
          <a:p>
            <a:r>
              <a:rPr lang="en-US" altLang="zh-CN"/>
              <a:t>		        [48271(179424105) +1] mod (2</a:t>
            </a:r>
            <a:r>
              <a:rPr lang="en-US" altLang="zh-CN" baseline="30000"/>
              <a:t>31</a:t>
            </a:r>
            <a:r>
              <a:rPr lang="en-US" altLang="zh-CN"/>
              <a:t>-1) = 179424105</a:t>
            </a:r>
            <a:endParaRPr lang="en-US" altLang="zh-CN"/>
          </a:p>
          <a:p>
            <a:endParaRPr lang="en-US" altLang="zh-CN"/>
          </a:p>
          <a:p>
            <a:r>
              <a:rPr lang="en-US" altLang="zh-CN"/>
              <a:t>因此，如果种子是179424105，那么发生器将陷入周期为1的循环。</a:t>
            </a:r>
            <a:endParaRPr lang="en-US" altLang="zh-CN"/>
          </a:p>
        </p:txBody>
      </p:sp>
    </p:spTree>
  </p:cSld>
  <p:clrMapOvr>
    <a:masterClrMapping/>
  </p:clrMapOvr>
</p:sld>
</file>

<file path=ppt/slides/slide8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a:sym typeface="+mn-ea"/>
              </a:rPr>
              <a:t>10.4.2 跳跃表</a:t>
            </a:r>
            <a:endParaRPr lang="en-US" altLang="zh-CN">
              <a:sym typeface="+mn-ea"/>
            </a:endParaRPr>
          </a:p>
        </p:txBody>
      </p:sp>
      <p:sp>
        <p:nvSpPr>
          <p:cNvPr id="5" name="内容占位符 4"/>
          <p:cNvSpPr/>
          <p:nvPr>
            <p:ph idx="1"/>
          </p:nvPr>
        </p:nvSpPr>
        <p:spPr/>
        <p:txBody>
          <a:bodyPr>
            <a:normAutofit/>
          </a:bodyPr>
          <a:p>
            <a:r>
              <a:rPr lang="en-US" altLang="zh-CN"/>
              <a:t>随机化的第一个用途是以</a:t>
            </a:r>
            <a:r>
              <a:rPr lang="en-US" altLang="zh-CN" b="1"/>
              <a:t>O</a:t>
            </a:r>
            <a:r>
              <a:rPr lang="en-US" altLang="zh-CN"/>
              <a:t>(logN)期望时间支持查找和插</a:t>
            </a:r>
            <a:r>
              <a:rPr lang="zh-CN" altLang="en-US">
                <a:sym typeface="+mn-ea"/>
              </a:rPr>
              <a:t>入</a:t>
            </a:r>
            <a:r>
              <a:rPr lang="en-US" altLang="zh-CN"/>
              <a:t>的数据结构。正如在本节介绍中所提到的， </a:t>
            </a:r>
            <a:endParaRPr lang="en-US" altLang="zh-CN"/>
          </a:p>
          <a:p>
            <a:r>
              <a:rPr lang="en-US" altLang="zh-CN"/>
              <a:t>这意味着对于任意输入序列的每一次操作的运行时间都有期望值</a:t>
            </a:r>
            <a:r>
              <a:rPr lang="en-US" altLang="zh-CN" b="1"/>
              <a:t>O</a:t>
            </a:r>
            <a:r>
              <a:rPr lang="en-US" altLang="zh-CN"/>
              <a:t>(logN)，其中的期望是</a:t>
            </a:r>
            <a:r>
              <a:rPr lang="en-US" altLang="zh-CN">
                <a:solidFill>
                  <a:srgbClr val="FF0000"/>
                </a:solidFill>
              </a:rPr>
              <a:t>基于随机数发</a:t>
            </a:r>
            <a:endParaRPr lang="en-US" altLang="zh-CN">
              <a:solidFill>
                <a:srgbClr val="FF0000"/>
              </a:solidFill>
            </a:endParaRPr>
          </a:p>
          <a:p>
            <a:r>
              <a:rPr lang="en-US" altLang="zh-CN">
                <a:solidFill>
                  <a:srgbClr val="FF0000"/>
                </a:solidFill>
              </a:rPr>
              <a:t>生器的</a:t>
            </a:r>
            <a:r>
              <a:rPr lang="en-US" altLang="zh-CN"/>
              <a:t>。能够添加删除和所有涉及排序的操作并得到与二叉查找树的平均时间界匹配的期望时间界。</a:t>
            </a:r>
            <a:endParaRPr lang="en-US" altLang="zh-CN"/>
          </a:p>
          <a:p>
            <a:endParaRPr lang="en-US" altLang="zh-CN"/>
          </a:p>
          <a:p>
            <a:r>
              <a:rPr lang="en-US" altLang="zh-CN"/>
              <a:t>最简单的支持查找的可能的数据结构是</a:t>
            </a:r>
            <a:r>
              <a:rPr lang="en-US" altLang="zh-CN">
                <a:solidFill>
                  <a:srgbClr val="FF0000"/>
                </a:solidFill>
              </a:rPr>
              <a:t>链表</a:t>
            </a:r>
            <a:r>
              <a:rPr lang="en-US" altLang="zh-CN"/>
              <a:t>。图10-56是一个简单的链表。执行一次查找的时间正比于</a:t>
            </a:r>
            <a:endParaRPr lang="en-US" altLang="zh-CN"/>
          </a:p>
          <a:p>
            <a:r>
              <a:rPr lang="en-US" altLang="zh-CN"/>
              <a:t>必须考查的节点个数，这个个数最多是N。</a:t>
            </a:r>
            <a:endParaRPr lang="en-US" altLang="zh-CN"/>
          </a:p>
        </p:txBody>
      </p:sp>
      <p:pic>
        <p:nvPicPr>
          <p:cNvPr id="3" name="图片 2"/>
          <p:cNvPicPr>
            <a:picLocks noChangeAspect="1"/>
          </p:cNvPicPr>
          <p:nvPr/>
        </p:nvPicPr>
        <p:blipFill>
          <a:blip r:embed="rId1"/>
          <a:stretch>
            <a:fillRect/>
          </a:stretch>
        </p:blipFill>
        <p:spPr>
          <a:xfrm>
            <a:off x="2698750" y="4229735"/>
            <a:ext cx="7019925" cy="514350"/>
          </a:xfrm>
          <a:prstGeom prst="rect">
            <a:avLst/>
          </a:prstGeom>
        </p:spPr>
      </p:pic>
      <p:pic>
        <p:nvPicPr>
          <p:cNvPr id="4" name="图片 3"/>
          <p:cNvPicPr>
            <a:picLocks noChangeAspect="1"/>
          </p:cNvPicPr>
          <p:nvPr/>
        </p:nvPicPr>
        <p:blipFill>
          <a:blip r:embed="rId2"/>
          <a:stretch>
            <a:fillRect/>
          </a:stretch>
        </p:blipFill>
        <p:spPr>
          <a:xfrm>
            <a:off x="4970145" y="5346065"/>
            <a:ext cx="1800225" cy="342900"/>
          </a:xfrm>
          <a:prstGeom prst="rect">
            <a:avLst/>
          </a:prstGeom>
        </p:spPr>
      </p:pic>
    </p:spTree>
  </p:cSld>
  <p:clrMapOvr>
    <a:masterClrMapping/>
  </p:clrMapOvr>
</p:sld>
</file>

<file path=ppt/slides/slide8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a:sym typeface="+mn-ea"/>
              </a:rPr>
              <a:t>10.4.2 跳跃表</a:t>
            </a:r>
            <a:endParaRPr lang="en-US" altLang="zh-CN">
              <a:sym typeface="+mn-ea"/>
            </a:endParaRPr>
          </a:p>
        </p:txBody>
      </p:sp>
      <p:sp>
        <p:nvSpPr>
          <p:cNvPr id="5" name="内容占位符 4"/>
          <p:cNvSpPr/>
          <p:nvPr>
            <p:ph idx="1"/>
          </p:nvPr>
        </p:nvSpPr>
        <p:spPr/>
        <p:txBody>
          <a:bodyPr>
            <a:normAutofit/>
          </a:bodyPr>
          <a:p>
            <a:r>
              <a:rPr lang="en-US" altLang="zh-CN"/>
              <a:t>图10-57表示一个链表，在该链表中，每隔一个节点有一个附加的指针指向它在表中前两个位置上的节</a:t>
            </a:r>
            <a:endParaRPr lang="en-US" altLang="zh-CN"/>
          </a:p>
          <a:p>
            <a:r>
              <a:rPr lang="en-US" altLang="zh-CN"/>
              <a:t>点。正因为如此，在最坏情形下，最多考查        个节点。</a:t>
            </a:r>
            <a:endParaRPr lang="en-US" altLang="zh-CN"/>
          </a:p>
        </p:txBody>
      </p:sp>
      <p:pic>
        <p:nvPicPr>
          <p:cNvPr id="6" name="图片 5"/>
          <p:cNvPicPr>
            <a:picLocks noChangeAspect="1"/>
          </p:cNvPicPr>
          <p:nvPr/>
        </p:nvPicPr>
        <p:blipFill>
          <a:blip r:embed="rId1"/>
          <a:stretch>
            <a:fillRect/>
          </a:stretch>
        </p:blipFill>
        <p:spPr>
          <a:xfrm>
            <a:off x="2461895" y="2852420"/>
            <a:ext cx="7267575" cy="914400"/>
          </a:xfrm>
          <a:prstGeom prst="rect">
            <a:avLst/>
          </a:prstGeom>
        </p:spPr>
      </p:pic>
      <p:pic>
        <p:nvPicPr>
          <p:cNvPr id="7" name="图片 6"/>
          <p:cNvPicPr>
            <a:picLocks noChangeAspect="1"/>
          </p:cNvPicPr>
          <p:nvPr/>
        </p:nvPicPr>
        <p:blipFill>
          <a:blip r:embed="rId2"/>
          <a:stretch>
            <a:fillRect/>
          </a:stretch>
        </p:blipFill>
        <p:spPr>
          <a:xfrm>
            <a:off x="4071620" y="4518025"/>
            <a:ext cx="4048125" cy="304800"/>
          </a:xfrm>
          <a:prstGeom prst="rect">
            <a:avLst/>
          </a:prstGeom>
        </p:spPr>
      </p:pic>
      <p:pic>
        <p:nvPicPr>
          <p:cNvPr id="3" name="图片 2"/>
          <p:cNvPicPr>
            <a:picLocks noChangeAspect="1"/>
          </p:cNvPicPr>
          <p:nvPr/>
        </p:nvPicPr>
        <p:blipFill>
          <a:blip r:embed="rId3"/>
          <a:stretch>
            <a:fillRect/>
          </a:stretch>
        </p:blipFill>
        <p:spPr>
          <a:xfrm>
            <a:off x="5366385" y="2143125"/>
            <a:ext cx="866775" cy="257175"/>
          </a:xfrm>
          <a:prstGeom prst="rect">
            <a:avLst/>
          </a:prstGeom>
        </p:spPr>
      </p:pic>
    </p:spTree>
  </p:cSld>
  <p:clrMapOvr>
    <a:masterClrMapping/>
  </p:clrMapOvr>
</p:sld>
</file>

<file path=ppt/slides/slide8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a:sym typeface="+mn-ea"/>
              </a:rPr>
              <a:t>10.4.2 跳跃表</a:t>
            </a:r>
            <a:endParaRPr lang="en-US" altLang="zh-CN">
              <a:sym typeface="+mn-ea"/>
            </a:endParaRPr>
          </a:p>
        </p:txBody>
      </p:sp>
      <p:sp>
        <p:nvSpPr>
          <p:cNvPr id="5" name="内容占位符 4"/>
          <p:cNvSpPr/>
          <p:nvPr>
            <p:ph idx="1"/>
          </p:nvPr>
        </p:nvSpPr>
        <p:spPr/>
        <p:txBody>
          <a:bodyPr>
            <a:normAutofit/>
          </a:bodyPr>
          <a:p>
            <a:r>
              <a:rPr lang="en-US" altLang="zh-CN"/>
              <a:t>将这种想法扩展，我们得到图10-58。这里，每个序数是4的倍数的节点都有一个指针指向下一个序数是</a:t>
            </a:r>
            <a:endParaRPr lang="en-US" altLang="zh-CN"/>
          </a:p>
          <a:p>
            <a:r>
              <a:rPr lang="en-US" altLang="zh-CN"/>
              <a:t>4的倍数的节点。只有        个节点被考查。</a:t>
            </a:r>
            <a:endParaRPr lang="en-US" altLang="zh-CN"/>
          </a:p>
        </p:txBody>
      </p:sp>
      <p:pic>
        <p:nvPicPr>
          <p:cNvPr id="3" name="图片 2"/>
          <p:cNvPicPr>
            <a:picLocks noChangeAspect="1"/>
          </p:cNvPicPr>
          <p:nvPr/>
        </p:nvPicPr>
        <p:blipFill>
          <a:blip r:embed="rId1"/>
          <a:stretch>
            <a:fillRect/>
          </a:stretch>
        </p:blipFill>
        <p:spPr>
          <a:xfrm>
            <a:off x="2538730" y="2886075"/>
            <a:ext cx="7115175" cy="1085850"/>
          </a:xfrm>
          <a:prstGeom prst="rect">
            <a:avLst/>
          </a:prstGeom>
        </p:spPr>
      </p:pic>
      <p:pic>
        <p:nvPicPr>
          <p:cNvPr id="4" name="图片 3"/>
          <p:cNvPicPr>
            <a:picLocks noChangeAspect="1"/>
          </p:cNvPicPr>
          <p:nvPr/>
        </p:nvPicPr>
        <p:blipFill>
          <a:blip r:embed="rId2"/>
          <a:stretch>
            <a:fillRect/>
          </a:stretch>
        </p:blipFill>
        <p:spPr>
          <a:xfrm>
            <a:off x="4133850" y="4833620"/>
            <a:ext cx="3924300" cy="323850"/>
          </a:xfrm>
          <a:prstGeom prst="rect">
            <a:avLst/>
          </a:prstGeom>
        </p:spPr>
      </p:pic>
      <p:pic>
        <p:nvPicPr>
          <p:cNvPr id="6" name="图片 5"/>
          <p:cNvPicPr>
            <a:picLocks noChangeAspect="1"/>
          </p:cNvPicPr>
          <p:nvPr/>
        </p:nvPicPr>
        <p:blipFill>
          <a:blip r:embed="rId3"/>
          <a:stretch>
            <a:fillRect/>
          </a:stretch>
        </p:blipFill>
        <p:spPr>
          <a:xfrm>
            <a:off x="3146425" y="2131695"/>
            <a:ext cx="876300" cy="285750"/>
          </a:xfrm>
          <a:prstGeom prst="rect">
            <a:avLst/>
          </a:prstGeom>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lnSpcReduction="20000"/>
          </a:bodyPr>
          <a:lstStyle/>
          <a:p>
            <a:endParaRPr lang="zh-CN" dirty="0">
              <a:sym typeface="+mn-ea"/>
            </a:endParaRPr>
          </a:p>
          <a:p>
            <a:endParaRPr lang="zh-CN" dirty="0">
              <a:sym typeface="+mn-ea"/>
            </a:endParaRPr>
          </a:p>
          <a:p>
            <a:endParaRPr lang="zh-CN" dirty="0">
              <a:sym typeface="+mn-ea"/>
            </a:endParaRPr>
          </a:p>
          <a:p>
            <a:endParaRPr lang="zh-CN" dirty="0">
              <a:sym typeface="+mn-ea"/>
            </a:endParaRPr>
          </a:p>
          <a:p>
            <a:endParaRPr lang="zh-CN" dirty="0">
              <a:sym typeface="+mn-ea"/>
            </a:endParaRPr>
          </a:p>
          <a:p>
            <a:endParaRPr lang="zh-CN" dirty="0">
              <a:sym typeface="+mn-ea"/>
            </a:endParaRPr>
          </a:p>
          <a:p>
            <a:endParaRPr lang="zh-CN" dirty="0">
              <a:sym typeface="+mn-ea"/>
            </a:endParaRPr>
          </a:p>
          <a:p>
            <a:endParaRPr lang="zh-CN" dirty="0">
              <a:sym typeface="+mn-ea"/>
            </a:endParaRPr>
          </a:p>
          <a:p>
            <a:endParaRPr lang="zh-CN" dirty="0">
              <a:sym typeface="+mn-ea"/>
            </a:endParaRPr>
          </a:p>
          <a:p>
            <a:endParaRPr lang="zh-CN" dirty="0">
              <a:sym typeface="+mn-ea"/>
            </a:endParaRPr>
          </a:p>
          <a:p>
            <a:endParaRPr lang="zh-CN" dirty="0">
              <a:sym typeface="+mn-ea"/>
            </a:endParaRPr>
          </a:p>
          <a:p>
            <a:endParaRPr lang="zh-CN" dirty="0">
              <a:sym typeface="+mn-ea"/>
            </a:endParaRPr>
          </a:p>
          <a:p>
            <a:r>
              <a:rPr lang="en-US" altLang="zh-CN" dirty="0">
                <a:sym typeface="+mn-ea"/>
              </a:rPr>
              <a:t>					</a:t>
            </a:r>
            <a:r>
              <a:rPr lang="zh-CN" dirty="0">
                <a:sym typeface="+mn-ea"/>
              </a:rPr>
              <a:t>图2-7</a:t>
            </a:r>
            <a:r>
              <a:rPr lang="en-US" altLang="zh-CN" dirty="0">
                <a:sym typeface="+mn-ea"/>
              </a:rPr>
              <a:t> </a:t>
            </a:r>
            <a:r>
              <a:rPr lang="zh-CN" altLang="en-US" dirty="0">
                <a:sym typeface="+mn-ea"/>
              </a:rPr>
              <a:t>算法</a:t>
            </a:r>
            <a:r>
              <a:rPr lang="en-US" altLang="zh-CN" dirty="0">
                <a:sym typeface="+mn-ea"/>
              </a:rPr>
              <a:t>3</a:t>
            </a:r>
            <a:endParaRPr lang="zh-CN" dirty="0"/>
          </a:p>
          <a:p>
            <a:endParaRPr lang="zh-CN" dirty="0"/>
          </a:p>
          <a:p>
            <a:endParaRPr lang="zh-CN" dirty="0"/>
          </a:p>
          <a:p>
            <a:endParaRPr dirty="0"/>
          </a:p>
        </p:txBody>
      </p:sp>
      <p:sp>
        <p:nvSpPr>
          <p:cNvPr id="2" name="标题 1"/>
          <p:cNvSpPr>
            <a:spLocks noGrp="1"/>
          </p:cNvSpPr>
          <p:nvPr>
            <p:ph type="title"/>
          </p:nvPr>
        </p:nvSpPr>
        <p:spPr/>
        <p:txBody>
          <a:bodyPr/>
          <a:lstStyle/>
          <a:p>
            <a:r>
              <a:rPr dirty="0"/>
              <a:t>2.</a:t>
            </a:r>
            <a:r>
              <a:rPr lang="en-US" dirty="0"/>
              <a:t>4.3 </a:t>
            </a:r>
            <a:r>
              <a:rPr lang="zh-CN" altLang="en-US" dirty="0"/>
              <a:t>最大子序列和问题的解</a:t>
            </a:r>
            <a:endParaRPr lang="zh-CN" altLang="en-US" dirty="0"/>
          </a:p>
        </p:txBody>
      </p:sp>
      <p:pic>
        <p:nvPicPr>
          <p:cNvPr id="6" name="图片 5"/>
          <p:cNvPicPr>
            <a:picLocks noChangeAspect="1"/>
          </p:cNvPicPr>
          <p:nvPr/>
        </p:nvPicPr>
        <p:blipFill>
          <a:blip r:embed="rId1"/>
          <a:stretch>
            <a:fillRect/>
          </a:stretch>
        </p:blipFill>
        <p:spPr>
          <a:xfrm>
            <a:off x="2590800" y="1691005"/>
            <a:ext cx="7248525" cy="3962400"/>
          </a:xfrm>
          <a:prstGeom prst="rect">
            <a:avLst/>
          </a:prstGeom>
        </p:spPr>
      </p:pic>
    </p:spTree>
  </p:cSld>
  <p:clrMapOvr>
    <a:masterClrMapping/>
  </p:clrMapOvr>
</p:sld>
</file>

<file path=ppt/slides/slide8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a:sym typeface="+mn-ea"/>
              </a:rPr>
              <a:t>10.4.2 跳跃表</a:t>
            </a:r>
            <a:endParaRPr lang="en-US" altLang="zh-CN">
              <a:sym typeface="+mn-ea"/>
            </a:endParaRPr>
          </a:p>
        </p:txBody>
      </p:sp>
      <p:sp>
        <p:nvSpPr>
          <p:cNvPr id="5" name="内容占位符 4"/>
          <p:cNvSpPr/>
          <p:nvPr>
            <p:ph idx="1"/>
          </p:nvPr>
        </p:nvSpPr>
        <p:spPr/>
        <p:txBody>
          <a:bodyPr>
            <a:normAutofit/>
          </a:bodyPr>
          <a:p>
            <a:r>
              <a:rPr lang="en-US" altLang="zh-CN"/>
              <a:t>这种跳跃幅度的一般情形如图10-59所示。</a:t>
            </a:r>
            <a:r>
              <a:rPr lang="en-US" altLang="zh-CN">
                <a:solidFill>
                  <a:srgbClr val="FF0000"/>
                </a:solidFill>
              </a:rPr>
              <a:t>每个2</a:t>
            </a:r>
            <a:r>
              <a:rPr lang="en-US" altLang="zh-CN" baseline="30000">
                <a:solidFill>
                  <a:srgbClr val="FF0000"/>
                </a:solidFill>
              </a:rPr>
              <a:t>i</a:t>
            </a:r>
            <a:r>
              <a:rPr lang="en-US" altLang="zh-CN">
                <a:solidFill>
                  <a:srgbClr val="FF0000"/>
                </a:solidFill>
              </a:rPr>
              <a:t>节点就有一个指针指向下一个2</a:t>
            </a:r>
            <a:r>
              <a:rPr lang="en-US" altLang="zh-CN" baseline="30000">
                <a:solidFill>
                  <a:srgbClr val="FF0000"/>
                </a:solidFill>
              </a:rPr>
              <a:t>i</a:t>
            </a:r>
            <a:r>
              <a:rPr lang="en-US" altLang="zh-CN">
                <a:solidFill>
                  <a:srgbClr val="FF0000"/>
                </a:solidFill>
              </a:rPr>
              <a:t>节点</a:t>
            </a:r>
            <a:r>
              <a:rPr lang="en-US" altLang="zh-CN"/>
              <a:t>。总的指针个数仅</a:t>
            </a:r>
            <a:endParaRPr lang="en-US" altLang="zh-CN"/>
          </a:p>
          <a:p>
            <a:r>
              <a:rPr lang="en-US" altLang="zh-CN"/>
              <a:t>仅是加倍，但现在在一次查找中最多考查      个节点。不难看到，一次查找总的时间消耗为</a:t>
            </a:r>
            <a:r>
              <a:rPr lang="en-US" altLang="zh-CN" b="1"/>
              <a:t>O</a:t>
            </a:r>
            <a:r>
              <a:rPr lang="en-US" altLang="zh-CN"/>
              <a:t>(logN) ， </a:t>
            </a:r>
            <a:endParaRPr lang="en-US" altLang="zh-CN"/>
          </a:p>
          <a:p>
            <a:r>
              <a:rPr lang="en-US" altLang="zh-CN"/>
              <a:t>这是因为查找由向前到一个新的节点或者在同一节点下降到低一级的指针组成。在一次查找期间每一步</a:t>
            </a:r>
            <a:endParaRPr lang="en-US" altLang="zh-CN"/>
          </a:p>
          <a:p>
            <a:r>
              <a:rPr lang="en-US" altLang="zh-CN"/>
              <a:t>总的时间消耗最多为</a:t>
            </a:r>
            <a:r>
              <a:rPr lang="en-US" altLang="zh-CN" b="1"/>
              <a:t>O</a:t>
            </a:r>
            <a:r>
              <a:rPr lang="en-US" altLang="zh-CN"/>
              <a:t>(logN)。注意，在这种数据结构中的查找基本上是</a:t>
            </a:r>
            <a:r>
              <a:rPr lang="en-US" altLang="zh-CN">
                <a:solidFill>
                  <a:srgbClr val="FF0000"/>
                </a:solidFill>
              </a:rPr>
              <a:t>折半查找</a:t>
            </a:r>
            <a:r>
              <a:rPr lang="en-US" altLang="zh-CN"/>
              <a:t>(binary search) 。</a:t>
            </a:r>
            <a:endParaRPr lang="en-US" altLang="zh-CN"/>
          </a:p>
        </p:txBody>
      </p:sp>
      <p:pic>
        <p:nvPicPr>
          <p:cNvPr id="6" name="图片 5"/>
          <p:cNvPicPr>
            <a:picLocks noChangeAspect="1"/>
          </p:cNvPicPr>
          <p:nvPr/>
        </p:nvPicPr>
        <p:blipFill>
          <a:blip r:embed="rId1"/>
          <a:stretch>
            <a:fillRect/>
          </a:stretch>
        </p:blipFill>
        <p:spPr>
          <a:xfrm>
            <a:off x="2557780" y="3726180"/>
            <a:ext cx="7077075" cy="1323975"/>
          </a:xfrm>
          <a:prstGeom prst="rect">
            <a:avLst/>
          </a:prstGeom>
        </p:spPr>
      </p:pic>
      <p:pic>
        <p:nvPicPr>
          <p:cNvPr id="7" name="图片 6"/>
          <p:cNvPicPr>
            <a:picLocks noChangeAspect="1"/>
          </p:cNvPicPr>
          <p:nvPr/>
        </p:nvPicPr>
        <p:blipFill>
          <a:blip r:embed="rId2"/>
          <a:stretch>
            <a:fillRect/>
          </a:stretch>
        </p:blipFill>
        <p:spPr>
          <a:xfrm>
            <a:off x="4020185" y="5477510"/>
            <a:ext cx="4152900" cy="390525"/>
          </a:xfrm>
          <a:prstGeom prst="rect">
            <a:avLst/>
          </a:prstGeom>
        </p:spPr>
      </p:pic>
      <p:pic>
        <p:nvPicPr>
          <p:cNvPr id="3" name="图片 2"/>
          <p:cNvPicPr>
            <a:picLocks noChangeAspect="1"/>
          </p:cNvPicPr>
          <p:nvPr/>
        </p:nvPicPr>
        <p:blipFill>
          <a:blip r:embed="rId3"/>
          <a:stretch>
            <a:fillRect/>
          </a:stretch>
        </p:blipFill>
        <p:spPr>
          <a:xfrm>
            <a:off x="5070475" y="2133600"/>
            <a:ext cx="695325" cy="247650"/>
          </a:xfrm>
          <a:prstGeom prst="rect">
            <a:avLst/>
          </a:prstGeom>
        </p:spPr>
      </p:pic>
    </p:spTree>
  </p:cSld>
  <p:clrMapOvr>
    <a:masterClrMapping/>
  </p:clrMapOvr>
</p:sld>
</file>

<file path=ppt/slides/slide8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a:sym typeface="+mn-ea"/>
              </a:rPr>
              <a:t>10.4.2 跳跃表</a:t>
            </a:r>
            <a:endParaRPr lang="en-US" altLang="zh-CN">
              <a:sym typeface="+mn-ea"/>
            </a:endParaRPr>
          </a:p>
        </p:txBody>
      </p:sp>
      <p:sp>
        <p:nvSpPr>
          <p:cNvPr id="5" name="内容占位符 4"/>
          <p:cNvSpPr/>
          <p:nvPr>
            <p:ph idx="1"/>
          </p:nvPr>
        </p:nvSpPr>
        <p:spPr/>
        <p:txBody>
          <a:bodyPr>
            <a:normAutofit lnSpcReduction="20000"/>
          </a:bodyPr>
          <a:p>
            <a:r>
              <a:rPr lang="en-US" altLang="zh-CN"/>
              <a:t>这种数据结构的问题是有效的插</a:t>
            </a:r>
            <a:r>
              <a:rPr lang="zh-CN" altLang="en-US">
                <a:sym typeface="+mn-ea"/>
              </a:rPr>
              <a:t>入</a:t>
            </a:r>
            <a:r>
              <a:rPr lang="en-US" altLang="zh-CN">
                <a:solidFill>
                  <a:srgbClr val="FF0000"/>
                </a:solidFill>
              </a:rPr>
              <a:t>太过于呆板</a:t>
            </a:r>
            <a:r>
              <a:rPr lang="en-US" altLang="zh-CN"/>
              <a:t>。使用这种数据结构的关键是</a:t>
            </a:r>
            <a:r>
              <a:rPr lang="en-US" altLang="zh-CN">
                <a:solidFill>
                  <a:srgbClr val="FF0000"/>
                </a:solidFill>
              </a:rPr>
              <a:t>稍微放松结构条件</a:t>
            </a:r>
            <a:r>
              <a:rPr lang="en-US" altLang="zh-CN"/>
              <a:t>。我们将</a:t>
            </a:r>
            <a:endParaRPr lang="en-US" altLang="zh-CN"/>
          </a:p>
          <a:p>
            <a:r>
              <a:rPr lang="en-US" altLang="zh-CN"/>
              <a:t>带有k个指针的节点定义为</a:t>
            </a:r>
            <a:r>
              <a:rPr lang="en-US" altLang="zh-CN">
                <a:solidFill>
                  <a:srgbClr val="FF0000"/>
                </a:solidFill>
              </a:rPr>
              <a:t>k阶节点</a:t>
            </a:r>
            <a:r>
              <a:rPr lang="en-US" altLang="zh-CN"/>
              <a:t>(level knode)。如图10-59所示，任意k阶节点上的第i阶(k≥i)指针</a:t>
            </a:r>
            <a:endParaRPr lang="en-US" altLang="zh-CN"/>
          </a:p>
          <a:p>
            <a:r>
              <a:rPr lang="en-US" altLang="zh-CN"/>
              <a:t>指向的下一个节点至少具有i阶。这是一个容易保留的性质，不过，图10-59指出比它更有限制性的性质。</a:t>
            </a:r>
            <a:endParaRPr lang="en-US" altLang="zh-CN"/>
          </a:p>
          <a:p>
            <a:r>
              <a:rPr lang="en-US" altLang="zh-CN"/>
              <a:t>这样，我们把第i个指针指向前面第2</a:t>
            </a:r>
            <a:r>
              <a:rPr lang="en-US" altLang="zh-CN" baseline="30000"/>
              <a:t>i</a:t>
            </a:r>
            <a:r>
              <a:rPr lang="en-US" altLang="zh-CN"/>
              <a:t>个节点的这个限制去掉，而代之以上面稍松一些的限制条件。</a:t>
            </a:r>
            <a:endParaRPr lang="en-US" altLang="zh-CN"/>
          </a:p>
          <a:p>
            <a:endParaRPr lang="en-US" altLang="zh-CN"/>
          </a:p>
          <a:p>
            <a:r>
              <a:rPr lang="en-US" altLang="zh-CN"/>
              <a:t>当需要插</a:t>
            </a:r>
            <a:r>
              <a:rPr lang="zh-CN" altLang="en-US">
                <a:sym typeface="+mn-ea"/>
              </a:rPr>
              <a:t>入</a:t>
            </a:r>
            <a:r>
              <a:rPr lang="en-US" altLang="zh-CN"/>
              <a:t>新元素的时候，我们为它分配一个新的节点。此时，我们必须决定该节点是多少阶的。考查</a:t>
            </a:r>
            <a:endParaRPr lang="en-US" altLang="zh-CN"/>
          </a:p>
          <a:p>
            <a:r>
              <a:rPr lang="en-US" altLang="zh-CN"/>
              <a:t>图10-59我们发现，大约一半的节点是1阶节点，大约1/4的节点是2阶节点，一般地，大约1/2</a:t>
            </a:r>
            <a:r>
              <a:rPr lang="en-US" altLang="zh-CN" baseline="30000"/>
              <a:t>i</a:t>
            </a:r>
            <a:r>
              <a:rPr lang="en-US" altLang="zh-CN"/>
              <a:t>的节点是</a:t>
            </a:r>
            <a:endParaRPr lang="en-US" altLang="zh-CN"/>
          </a:p>
          <a:p>
            <a:r>
              <a:rPr lang="en-US" altLang="zh-CN"/>
              <a:t>i阶节点。我们按照这个概率分布</a:t>
            </a:r>
            <a:r>
              <a:rPr lang="en-US" altLang="zh-CN">
                <a:solidFill>
                  <a:srgbClr val="FF0000"/>
                </a:solidFill>
              </a:rPr>
              <a:t>随机选择节点的阶数</a:t>
            </a:r>
            <a:r>
              <a:rPr lang="en-US" altLang="zh-CN"/>
              <a:t>。最容易的方法是抛一枚硬币直到正面出现并把</a:t>
            </a:r>
            <a:endParaRPr lang="en-US" altLang="zh-CN"/>
          </a:p>
          <a:p>
            <a:r>
              <a:rPr lang="en-US" altLang="zh-CN"/>
              <a:t>抛硬币的总次数作为该节点的阶数。图10-60显示</a:t>
            </a:r>
            <a:r>
              <a:rPr lang="en-US" altLang="zh-CN">
                <a:solidFill>
                  <a:srgbClr val="FF0000"/>
                </a:solidFill>
              </a:rPr>
              <a:t>一个典型的跳跃表</a:t>
            </a:r>
            <a:r>
              <a:rPr lang="en-US" altLang="zh-CN"/>
              <a:t>(skip list) 。</a:t>
            </a:r>
            <a:endParaRPr lang="en-US" altLang="zh-CN"/>
          </a:p>
        </p:txBody>
      </p:sp>
      <p:pic>
        <p:nvPicPr>
          <p:cNvPr id="3" name="图片 2"/>
          <p:cNvPicPr>
            <a:picLocks noChangeAspect="1"/>
          </p:cNvPicPr>
          <p:nvPr/>
        </p:nvPicPr>
        <p:blipFill>
          <a:blip r:embed="rId1"/>
          <a:stretch>
            <a:fillRect/>
          </a:stretch>
        </p:blipFill>
        <p:spPr>
          <a:xfrm>
            <a:off x="2557780" y="4869815"/>
            <a:ext cx="7077075" cy="1238250"/>
          </a:xfrm>
          <a:prstGeom prst="rect">
            <a:avLst/>
          </a:prstGeom>
        </p:spPr>
      </p:pic>
      <p:pic>
        <p:nvPicPr>
          <p:cNvPr id="4" name="图片 3"/>
          <p:cNvPicPr>
            <a:picLocks noChangeAspect="1"/>
          </p:cNvPicPr>
          <p:nvPr/>
        </p:nvPicPr>
        <p:blipFill>
          <a:blip r:embed="rId2"/>
          <a:stretch>
            <a:fillRect/>
          </a:stretch>
        </p:blipFill>
        <p:spPr>
          <a:xfrm>
            <a:off x="5044440" y="6422390"/>
            <a:ext cx="1933575" cy="323850"/>
          </a:xfrm>
          <a:prstGeom prst="rect">
            <a:avLst/>
          </a:prstGeom>
        </p:spPr>
      </p:pic>
    </p:spTree>
  </p:cSld>
  <p:clrMapOvr>
    <a:masterClrMapping/>
  </p:clrMapOvr>
</p:sld>
</file>

<file path=ppt/slides/slide8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a:sym typeface="+mn-ea"/>
              </a:rPr>
              <a:t>10.4.2 跳跃表</a:t>
            </a:r>
            <a:endParaRPr lang="en-US" altLang="zh-CN">
              <a:sym typeface="+mn-ea"/>
            </a:endParaRPr>
          </a:p>
        </p:txBody>
      </p:sp>
      <p:sp>
        <p:nvSpPr>
          <p:cNvPr id="5" name="内容占位符 4"/>
          <p:cNvSpPr/>
          <p:nvPr>
            <p:ph idx="1"/>
          </p:nvPr>
        </p:nvSpPr>
        <p:spPr/>
        <p:txBody>
          <a:bodyPr>
            <a:normAutofit lnSpcReduction="20000"/>
          </a:bodyPr>
          <a:p>
            <a:r>
              <a:rPr lang="en-US" altLang="zh-CN"/>
              <a:t>给出上面的分析以后，跳跃表算法的描述就简单了。为执行一次Find，我们在头节点从最高阶的指针开</a:t>
            </a:r>
            <a:endParaRPr lang="en-US" altLang="zh-CN"/>
          </a:p>
          <a:p>
            <a:r>
              <a:rPr lang="en-US" altLang="zh-CN"/>
              <a:t>始，沿着这个阶一直走，直至找到大于我们正在寻找的节点的下一个节点(或者是NULL)前停下。这个</a:t>
            </a:r>
            <a:endParaRPr lang="en-US" altLang="zh-CN"/>
          </a:p>
          <a:p>
            <a:r>
              <a:rPr lang="en-US" altLang="zh-CN"/>
              <a:t>时候，我们转到低一阶的阶并继续这种方法。当进行到一阶停止时，或者我们位于正在寻找的节点的前</a:t>
            </a:r>
            <a:endParaRPr lang="en-US" altLang="zh-CN"/>
          </a:p>
          <a:p>
            <a:r>
              <a:rPr lang="en-US" altLang="zh-CN"/>
              <a:t>面，或者它不在这个表中。为了执行一次Insert，我们像在执行Find时那样，始终监视每一个使我们转</a:t>
            </a:r>
            <a:endParaRPr lang="en-US" altLang="zh-CN"/>
          </a:p>
          <a:p>
            <a:r>
              <a:rPr lang="en-US" altLang="zh-CN"/>
              <a:t>到下一阶的节点。最后，将新节点(它的阶是随机确定的)拼接到表中。操作见图10-61。</a:t>
            </a:r>
            <a:endParaRPr lang="en-US" altLang="zh-CN"/>
          </a:p>
        </p:txBody>
      </p:sp>
      <p:pic>
        <p:nvPicPr>
          <p:cNvPr id="6" name="图片 5"/>
          <p:cNvPicPr>
            <a:picLocks noChangeAspect="1"/>
          </p:cNvPicPr>
          <p:nvPr/>
        </p:nvPicPr>
        <p:blipFill>
          <a:blip r:embed="rId1"/>
          <a:stretch>
            <a:fillRect/>
          </a:stretch>
        </p:blipFill>
        <p:spPr>
          <a:xfrm>
            <a:off x="2694305" y="3342005"/>
            <a:ext cx="7029450" cy="2600325"/>
          </a:xfrm>
          <a:prstGeom prst="rect">
            <a:avLst/>
          </a:prstGeom>
        </p:spPr>
      </p:pic>
      <p:pic>
        <p:nvPicPr>
          <p:cNvPr id="7" name="图片 6"/>
          <p:cNvPicPr>
            <a:picLocks noChangeAspect="1"/>
          </p:cNvPicPr>
          <p:nvPr/>
        </p:nvPicPr>
        <p:blipFill>
          <a:blip r:embed="rId2"/>
          <a:stretch>
            <a:fillRect/>
          </a:stretch>
        </p:blipFill>
        <p:spPr>
          <a:xfrm>
            <a:off x="4667250" y="6422390"/>
            <a:ext cx="2857500" cy="314325"/>
          </a:xfrm>
          <a:prstGeom prst="rect">
            <a:avLst/>
          </a:prstGeom>
        </p:spPr>
      </p:pic>
    </p:spTree>
  </p:cSld>
  <p:clrMapOvr>
    <a:masterClrMapping/>
  </p:clrMapOvr>
</p:sld>
</file>

<file path=ppt/slides/slide8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a:sym typeface="+mn-ea"/>
              </a:rPr>
              <a:t>10.4.2 跳跃表</a:t>
            </a:r>
            <a:endParaRPr lang="en-US" altLang="zh-CN">
              <a:sym typeface="+mn-ea"/>
            </a:endParaRPr>
          </a:p>
        </p:txBody>
      </p:sp>
      <p:sp>
        <p:nvSpPr>
          <p:cNvPr id="5" name="内容占位符 4"/>
          <p:cNvSpPr/>
          <p:nvPr>
            <p:ph idx="1"/>
          </p:nvPr>
        </p:nvSpPr>
        <p:spPr/>
        <p:txBody>
          <a:bodyPr>
            <a:normAutofit lnSpcReduction="20000"/>
          </a:bodyPr>
          <a:p>
            <a:r>
              <a:rPr lang="en-US" altLang="zh-CN"/>
              <a:t>粗略分析指出，由于没有在原(非随机化的)算法上改变每一阶的节点的期望个数，因此预计穿越该同阶</a:t>
            </a:r>
            <a:endParaRPr lang="en-US" altLang="zh-CN"/>
          </a:p>
          <a:p>
            <a:r>
              <a:rPr lang="en-US" altLang="zh-CN"/>
              <a:t>的节点的总的工作量是不变的。这告诉我们，这些操作具有期望(价)值</a:t>
            </a:r>
            <a:r>
              <a:rPr lang="en-US" altLang="zh-CN" b="1"/>
              <a:t>O</a:t>
            </a:r>
            <a:r>
              <a:rPr lang="en-US" altLang="zh-CN"/>
              <a:t>(logN)。当然，更形式化的</a:t>
            </a:r>
            <a:endParaRPr lang="en-US" altLang="zh-CN"/>
          </a:p>
          <a:p>
            <a:r>
              <a:rPr lang="en-US" altLang="zh-CN"/>
              <a:t>证明是需要的，但它与这里没有太大的区别。</a:t>
            </a:r>
            <a:endParaRPr lang="en-US" altLang="zh-CN"/>
          </a:p>
          <a:p>
            <a:endParaRPr lang="en-US" altLang="zh-CN"/>
          </a:p>
          <a:p>
            <a:r>
              <a:rPr lang="en-US" altLang="zh-CN"/>
              <a:t>跳跃表类似于散列表，它们都需要估计表中的元素个数(从而阶的个数可以确定)。如果得不到这种估计， </a:t>
            </a:r>
            <a:endParaRPr lang="en-US" altLang="zh-CN"/>
          </a:p>
          <a:p>
            <a:r>
              <a:rPr lang="en-US" altLang="zh-CN"/>
              <a:t>那么我们可以假设一个大的数或者使用一种类似于</a:t>
            </a:r>
            <a:r>
              <a:rPr lang="en-US" altLang="zh-CN">
                <a:solidFill>
                  <a:srgbClr val="FF0000"/>
                </a:solidFill>
              </a:rPr>
              <a:t>再散列</a:t>
            </a:r>
            <a:r>
              <a:rPr lang="en-US" altLang="zh-CN"/>
              <a:t>(rehash)的方法。经验表明，跳跃表如许多</a:t>
            </a:r>
            <a:endParaRPr lang="en-US" altLang="zh-CN"/>
          </a:p>
          <a:p>
            <a:r>
              <a:rPr lang="en-US" altLang="zh-CN"/>
              <a:t>平衡查找树实现方法一样有效，当然，用许多种语言实现都会简单得多。</a:t>
            </a:r>
            <a:endParaRPr lang="en-US" altLang="zh-CN"/>
          </a:p>
        </p:txBody>
      </p:sp>
    </p:spTree>
  </p:cSld>
  <p:clrMapOvr>
    <a:masterClrMapping/>
  </p:clrMapOvr>
</p:sld>
</file>

<file path=ppt/slides/slide8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a:sym typeface="+mn-ea"/>
              </a:rPr>
              <a:t>10.5 回溯算法</a:t>
            </a:r>
            <a:endParaRPr lang="en-US" altLang="zh-CN">
              <a:sym typeface="+mn-ea"/>
            </a:endParaRPr>
          </a:p>
        </p:txBody>
      </p:sp>
      <p:sp>
        <p:nvSpPr>
          <p:cNvPr id="5" name="内容占位符 4"/>
          <p:cNvSpPr/>
          <p:nvPr>
            <p:ph idx="1"/>
          </p:nvPr>
        </p:nvSpPr>
        <p:spPr/>
        <p:txBody>
          <a:bodyPr>
            <a:normAutofit lnSpcReduction="20000"/>
          </a:bodyPr>
          <a:p>
            <a:r>
              <a:rPr lang="en-US" altLang="zh-CN"/>
              <a:t>我们将要考查的最后一个算法设计技巧是</a:t>
            </a:r>
            <a:r>
              <a:rPr lang="en-US" altLang="zh-CN">
                <a:solidFill>
                  <a:srgbClr val="FF0000"/>
                </a:solidFill>
              </a:rPr>
              <a:t>回溯</a:t>
            </a:r>
            <a:r>
              <a:rPr lang="en-US" altLang="zh-CN"/>
              <a:t>(backtracking)算法。在许多情况下，回溯算法</a:t>
            </a:r>
            <a:r>
              <a:rPr lang="en-US" altLang="zh-CN">
                <a:solidFill>
                  <a:srgbClr val="FF0000"/>
                </a:solidFill>
              </a:rPr>
              <a:t>相当于穷</a:t>
            </a:r>
            <a:endParaRPr lang="en-US" altLang="zh-CN">
              <a:solidFill>
                <a:srgbClr val="FF0000"/>
              </a:solidFill>
            </a:endParaRPr>
          </a:p>
          <a:p>
            <a:r>
              <a:rPr lang="en-US" altLang="zh-CN">
                <a:solidFill>
                  <a:srgbClr val="FF0000"/>
                </a:solidFill>
              </a:rPr>
              <a:t>举搜索</a:t>
            </a:r>
            <a:r>
              <a:rPr lang="en-US" altLang="zh-CN"/>
              <a:t>的巧妙实现，但性能一般不理想。不过，情况并不总是如此，即使如此，在某些情形下它相比蛮</a:t>
            </a:r>
            <a:endParaRPr lang="en-US" altLang="zh-CN"/>
          </a:p>
          <a:p>
            <a:r>
              <a:rPr lang="en-US" altLang="zh-CN"/>
              <a:t>力(bruteforce)穷举搜索，工作量也有显著的节省。当然，性能是相对的：对于排序而言，</a:t>
            </a:r>
            <a:r>
              <a:rPr lang="en-US" altLang="zh-CN" b="1"/>
              <a:t>O</a:t>
            </a:r>
            <a:r>
              <a:rPr lang="en-US" altLang="zh-CN"/>
              <a:t>(N²)的算</a:t>
            </a:r>
            <a:endParaRPr lang="en-US" altLang="zh-CN"/>
          </a:p>
          <a:p>
            <a:r>
              <a:rPr lang="en-US" altLang="zh-CN"/>
              <a:t>法是相当差的，但对旅行售货员(或任何NP完全)问题，</a:t>
            </a:r>
            <a:r>
              <a:rPr lang="en-US" altLang="zh-CN" b="1"/>
              <a:t>O</a:t>
            </a:r>
            <a:r>
              <a:rPr lang="en-US" altLang="zh-CN"/>
              <a:t>(N</a:t>
            </a:r>
            <a:r>
              <a:rPr lang="en-US" altLang="zh-CN" baseline="30000"/>
              <a:t>5</a:t>
            </a:r>
            <a:r>
              <a:rPr lang="en-US" altLang="zh-CN"/>
              <a:t>)算法则是里程碑式结果。</a:t>
            </a:r>
            <a:endParaRPr lang="en-US" altLang="zh-CN"/>
          </a:p>
        </p:txBody>
      </p:sp>
    </p:spTree>
  </p:cSld>
  <p:clrMapOvr>
    <a:masterClrMapping/>
  </p:clrMapOvr>
</p:sld>
</file>

<file path=ppt/slides/slide8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a:sym typeface="+mn-ea"/>
              </a:rPr>
              <a:t>10.5 回溯算法</a:t>
            </a:r>
            <a:endParaRPr lang="en-US" altLang="zh-CN">
              <a:sym typeface="+mn-ea"/>
            </a:endParaRPr>
          </a:p>
        </p:txBody>
      </p:sp>
      <p:sp>
        <p:nvSpPr>
          <p:cNvPr id="5" name="内容占位符 4"/>
          <p:cNvSpPr/>
          <p:nvPr>
            <p:ph idx="1"/>
          </p:nvPr>
        </p:nvSpPr>
        <p:spPr/>
        <p:txBody>
          <a:bodyPr>
            <a:normAutofit/>
          </a:bodyPr>
          <a:p>
            <a:r>
              <a:rPr lang="en-US" altLang="zh-CN"/>
              <a:t>回溯算法的一个具体例子是在一套新房子内摆放家具的问题。存在许多可能的尝试，但一般只有一些是</a:t>
            </a:r>
            <a:endParaRPr lang="en-US" altLang="zh-CN"/>
          </a:p>
          <a:p>
            <a:r>
              <a:rPr lang="en-US" altLang="zh-CN"/>
              <a:t>具体要考虑的。开始什么也不摆放，然后是每件家具被摆放在室内的某个部分。如果所有的家具都已摆</a:t>
            </a:r>
            <a:endParaRPr lang="en-US" altLang="zh-CN"/>
          </a:p>
          <a:p>
            <a:r>
              <a:rPr lang="en-US" altLang="zh-CN"/>
              <a:t>好而且户主很满意，那么算法终止。如果摆到某一步，该步之后的所有家具摆放方法都不理想，那么我</a:t>
            </a:r>
            <a:endParaRPr lang="en-US" altLang="zh-CN"/>
          </a:p>
          <a:p>
            <a:r>
              <a:rPr lang="en-US" altLang="zh-CN"/>
              <a:t>们必须撤销这一步并尝试该步另外的摆放方法。当然，这也可能导致另外的撤销，等等。如果我们发现</a:t>
            </a:r>
            <a:endParaRPr lang="en-US" altLang="zh-CN"/>
          </a:p>
          <a:p>
            <a:r>
              <a:rPr lang="en-US" altLang="zh-CN"/>
              <a:t>我们撤销了所有可能的第一步摆放位置，那么就不存在满意的家具摆放方法。否则，我们最终将终止在</a:t>
            </a:r>
            <a:endParaRPr lang="en-US" altLang="zh-CN"/>
          </a:p>
          <a:p>
            <a:r>
              <a:rPr lang="en-US" altLang="zh-CN"/>
              <a:t>满意的摆放位置上。注意，虽然这个算法基本上是蛮力的，但是它并不直接尝试所有的可能。例如，考</a:t>
            </a:r>
            <a:endParaRPr lang="en-US" altLang="zh-CN"/>
          </a:p>
          <a:p>
            <a:r>
              <a:rPr lang="en-US" altLang="zh-CN"/>
              <a:t>虑把沙发放进厨房的各种摆法是绝不会尝试的。许多其他坏的摆放方法早就取消了，因为令人讨厌的摆</a:t>
            </a:r>
            <a:endParaRPr lang="en-US" altLang="zh-CN"/>
          </a:p>
          <a:p>
            <a:r>
              <a:rPr lang="en-US" altLang="zh-CN"/>
              <a:t>放的子集是知道的。在一步内删除一大组可能性的做法叫做</a:t>
            </a:r>
            <a:r>
              <a:rPr lang="en-US" altLang="zh-CN">
                <a:solidFill>
                  <a:srgbClr val="FF0000"/>
                </a:solidFill>
              </a:rPr>
              <a:t>裁剪</a:t>
            </a:r>
            <a:r>
              <a:rPr lang="en-US" altLang="zh-CN"/>
              <a:t>(pruning) 。</a:t>
            </a:r>
            <a:endParaRPr lang="en-US" altLang="zh-CN"/>
          </a:p>
        </p:txBody>
      </p:sp>
    </p:spTree>
  </p:cSld>
  <p:clrMapOvr>
    <a:masterClrMapping/>
  </p:clrMapOvr>
</p:sld>
</file>

<file path=ppt/slides/slide8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a:sym typeface="+mn-ea"/>
              </a:rPr>
              <a:t>10.5 回溯算法</a:t>
            </a:r>
            <a:endParaRPr lang="en-US" altLang="zh-CN">
              <a:sym typeface="+mn-ea"/>
            </a:endParaRPr>
          </a:p>
        </p:txBody>
      </p:sp>
      <p:sp>
        <p:nvSpPr>
          <p:cNvPr id="5" name="内容占位符 4"/>
          <p:cNvSpPr/>
          <p:nvPr>
            <p:ph idx="1"/>
          </p:nvPr>
        </p:nvSpPr>
        <p:spPr/>
        <p:txBody>
          <a:bodyPr>
            <a:normAutofit/>
          </a:bodyPr>
          <a:p>
            <a:r>
              <a:rPr lang="en-US" altLang="zh-CN"/>
              <a:t>我们将看到回溯算法的两个例子。第一个是计算几何中的问题，第二个例子阐述在诸如国际象棋和西洋</a:t>
            </a:r>
            <a:endParaRPr lang="en-US" altLang="zh-CN"/>
          </a:p>
          <a:p>
            <a:r>
              <a:rPr lang="en-US" altLang="zh-CN"/>
              <a:t>跳棋的对弈中如何计算选取行棋步骤的问题。</a:t>
            </a:r>
            <a:endParaRPr lang="en-US" altLang="zh-CN"/>
          </a:p>
        </p:txBody>
      </p:sp>
    </p:spTree>
  </p:cSld>
  <p:clrMapOvr>
    <a:masterClrMapping/>
  </p:clrMapOvr>
</p:sld>
</file>

<file path=ppt/slides/slide8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a:sym typeface="+mn-ea"/>
              </a:rPr>
              <a:t>10.5.1 收费公路重建问题</a:t>
            </a:r>
            <a:endParaRPr lang="en-US" altLang="zh-CN">
              <a:sym typeface="+mn-ea"/>
            </a:endParaRPr>
          </a:p>
        </p:txBody>
      </p:sp>
      <p:sp>
        <p:nvSpPr>
          <p:cNvPr id="5" name="内容占位符 4"/>
          <p:cNvSpPr/>
          <p:nvPr>
            <p:ph idx="1"/>
          </p:nvPr>
        </p:nvSpPr>
        <p:spPr/>
        <p:txBody>
          <a:bodyPr>
            <a:normAutofit/>
          </a:bodyPr>
          <a:p>
            <a:r>
              <a:rPr lang="en-US" altLang="zh-CN"/>
              <a:t>设给定N个点p</a:t>
            </a:r>
            <a:r>
              <a:rPr lang="en-US" altLang="zh-CN" baseline="-25000"/>
              <a:t>1</a:t>
            </a:r>
            <a:r>
              <a:rPr lang="en-US" altLang="zh-CN"/>
              <a:t>，p</a:t>
            </a:r>
            <a:r>
              <a:rPr lang="en-US" altLang="zh-CN" baseline="-25000"/>
              <a:t>2</a:t>
            </a:r>
            <a:r>
              <a:rPr lang="en-US" altLang="zh-CN"/>
              <a:t>，…，p</a:t>
            </a:r>
            <a:r>
              <a:rPr lang="en-US" altLang="zh-CN" baseline="-25000"/>
              <a:t>N</a:t>
            </a:r>
            <a:r>
              <a:rPr lang="en-US" altLang="zh-CN"/>
              <a:t>，它们位于x轴上。x</a:t>
            </a:r>
            <a:r>
              <a:rPr lang="en-US" altLang="zh-CN" baseline="-25000"/>
              <a:t>i</a:t>
            </a:r>
            <a:r>
              <a:rPr lang="en-US" altLang="zh-CN"/>
              <a:t>是p</a:t>
            </a:r>
            <a:r>
              <a:rPr lang="en-US" altLang="zh-CN" baseline="-25000"/>
              <a:t>i</a:t>
            </a:r>
            <a:r>
              <a:rPr lang="en-US" altLang="zh-CN"/>
              <a:t>点的x坐标。进一步假设x</a:t>
            </a:r>
            <a:r>
              <a:rPr lang="en-US" altLang="zh-CN" baseline="-25000"/>
              <a:t>1</a:t>
            </a:r>
            <a:r>
              <a:rPr lang="en-US" altLang="zh-CN"/>
              <a:t>=0以及这些点从左到右</a:t>
            </a:r>
            <a:endParaRPr lang="en-US" altLang="zh-CN"/>
          </a:p>
          <a:p>
            <a:r>
              <a:rPr lang="en-US" altLang="zh-CN"/>
              <a:t>给出。这N个点确定在每一对点间的N(N-1)/2个(不必是惟一的)形如</a:t>
            </a:r>
            <a:r>
              <a:rPr lang="en-US" altLang="zh-CN">
                <a:sym typeface="+mn-ea"/>
              </a:rPr>
              <a:t>|</a:t>
            </a:r>
            <a:r>
              <a:rPr lang="en-US" altLang="zh-CN"/>
              <a:t>x</a:t>
            </a:r>
            <a:r>
              <a:rPr lang="en-US" altLang="zh-CN" baseline="-25000"/>
              <a:t>i</a:t>
            </a:r>
            <a:r>
              <a:rPr lang="en-US" altLang="zh-CN"/>
              <a:t>-x</a:t>
            </a:r>
            <a:r>
              <a:rPr lang="en-US" altLang="zh-CN" baseline="-25000"/>
              <a:t>j</a:t>
            </a:r>
            <a:r>
              <a:rPr lang="en-US" altLang="zh-CN">
                <a:sym typeface="+mn-ea"/>
              </a:rPr>
              <a:t>|</a:t>
            </a:r>
            <a:r>
              <a:rPr lang="en-US" altLang="zh-CN"/>
              <a:t>(i</a:t>
            </a:r>
            <a:r>
              <a:rPr lang="en-US" altLang="zh-CN">
                <a:latin typeface="Arial" panose="020B0604020202020204" pitchFamily="34" charset="0"/>
                <a:cs typeface="Arial" panose="020B0604020202020204" pitchFamily="34" charset="0"/>
              </a:rPr>
              <a:t>≠</a:t>
            </a:r>
            <a:r>
              <a:rPr lang="en-US" altLang="zh-CN"/>
              <a:t>j)的距离。显然，如果给</a:t>
            </a:r>
            <a:endParaRPr lang="en-US" altLang="zh-CN"/>
          </a:p>
          <a:p>
            <a:r>
              <a:rPr lang="en-US" altLang="zh-CN"/>
              <a:t>定点集，那么容易以</a:t>
            </a:r>
            <a:r>
              <a:rPr lang="en-US" altLang="zh-CN" b="1"/>
              <a:t>O</a:t>
            </a:r>
            <a:r>
              <a:rPr lang="en-US" altLang="zh-CN"/>
              <a:t>(N²)时间构造距离的集合。这个集合将不是排序的，但是，如果我们愿意花</a:t>
            </a:r>
            <a:endParaRPr lang="en-US" altLang="zh-CN"/>
          </a:p>
          <a:p>
            <a:r>
              <a:rPr lang="en-US" altLang="zh-CN" b="1"/>
              <a:t>O</a:t>
            </a:r>
            <a:r>
              <a:rPr lang="en-US" altLang="zh-CN"/>
              <a:t>(N²logN)时间界整理，那么这些距离也可以被排序。</a:t>
            </a:r>
            <a:r>
              <a:rPr lang="en-US" altLang="zh-CN">
                <a:solidFill>
                  <a:srgbClr val="FF0000"/>
                </a:solidFill>
              </a:rPr>
              <a:t>收费公路重建问题</a:t>
            </a:r>
            <a:r>
              <a:rPr lang="en-US" altLang="zh-CN"/>
              <a:t>(turnpike reconstruction </a:t>
            </a:r>
            <a:endParaRPr lang="en-US" altLang="zh-CN"/>
          </a:p>
          <a:p>
            <a:r>
              <a:rPr lang="en-US" altLang="zh-CN"/>
              <a:t>problem)是从这些距离</a:t>
            </a:r>
            <a:r>
              <a:rPr lang="en-US" altLang="zh-CN">
                <a:solidFill>
                  <a:srgbClr val="FF0000"/>
                </a:solidFill>
              </a:rPr>
              <a:t>重新构造一个点集</a:t>
            </a:r>
            <a:r>
              <a:rPr lang="en-US" altLang="zh-CN"/>
              <a:t>。它在物理学和分子生物学(参见为更专门的信息提供线索的</a:t>
            </a:r>
            <a:endParaRPr lang="en-US" altLang="zh-CN"/>
          </a:p>
          <a:p>
            <a:r>
              <a:rPr lang="en-US" altLang="zh-CN"/>
              <a:t>参考文献)中都有应用。这个名称得自于对美国西海岸公路上那些收税公路出口的模拟。正像大数分解</a:t>
            </a:r>
            <a:endParaRPr lang="en-US" altLang="zh-CN"/>
          </a:p>
          <a:p>
            <a:r>
              <a:rPr lang="en-US" altLang="zh-CN"/>
              <a:t>比乘法困难一样，重建问题也比建造问题困难。没有人能够给出一个算法以保证在多项式时间内完成计</a:t>
            </a:r>
            <a:endParaRPr lang="en-US" altLang="zh-CN"/>
          </a:p>
          <a:p>
            <a:r>
              <a:rPr lang="en-US" altLang="zh-CN"/>
              <a:t>算。我们将要介绍的算法一般以</a:t>
            </a:r>
            <a:r>
              <a:rPr lang="en-US" altLang="zh-CN" b="1"/>
              <a:t>O</a:t>
            </a:r>
            <a:r>
              <a:rPr lang="en-US" altLang="zh-CN"/>
              <a:t>(N²logN)运行，但在最坏情形下可能要花费指数时间。</a:t>
            </a:r>
            <a:endParaRPr lang="en-US" altLang="zh-CN"/>
          </a:p>
        </p:txBody>
      </p:sp>
    </p:spTree>
  </p:cSld>
  <p:clrMapOvr>
    <a:masterClrMapping/>
  </p:clrMapOvr>
</p:sld>
</file>

<file path=ppt/slides/slide8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a:sym typeface="+mn-ea"/>
              </a:rPr>
              <a:t>10.5.1 收费公路重建问题</a:t>
            </a:r>
            <a:endParaRPr lang="en-US" altLang="zh-CN">
              <a:sym typeface="+mn-ea"/>
            </a:endParaRPr>
          </a:p>
        </p:txBody>
      </p:sp>
      <p:sp>
        <p:nvSpPr>
          <p:cNvPr id="5" name="内容占位符 4"/>
          <p:cNvSpPr/>
          <p:nvPr>
            <p:ph idx="1"/>
          </p:nvPr>
        </p:nvSpPr>
        <p:spPr/>
        <p:txBody>
          <a:bodyPr>
            <a:normAutofit/>
          </a:bodyPr>
          <a:p>
            <a:r>
              <a:rPr lang="en-US" altLang="zh-CN"/>
              <a:t>当然，若给定该问题的一个解，则可以通过对所有的点加上一个偏移量而构建无穷多其他的解。这就是</a:t>
            </a:r>
            <a:endParaRPr lang="en-US" altLang="zh-CN"/>
          </a:p>
          <a:p>
            <a:r>
              <a:rPr lang="en-US" altLang="zh-CN"/>
              <a:t>为什么我们一定要将第一个点置于0处以及构建解的点集以非降顺序输出的原因。</a:t>
            </a:r>
            <a:endParaRPr lang="en-US" altLang="zh-CN"/>
          </a:p>
          <a:p>
            <a:endParaRPr lang="en-US" altLang="zh-CN"/>
          </a:p>
          <a:p>
            <a:r>
              <a:rPr lang="en-US" altLang="zh-CN"/>
              <a:t>令D是距离的集合，并设</a:t>
            </a:r>
            <a:r>
              <a:rPr lang="en-US" altLang="zh-CN">
                <a:sym typeface="+mn-ea"/>
              </a:rPr>
              <a:t>|</a:t>
            </a:r>
            <a:r>
              <a:rPr lang="en-US" altLang="zh-CN"/>
              <a:t>D|=M=N(N-1)/2。作为例子，设</a:t>
            </a:r>
            <a:endParaRPr lang="en-US" altLang="zh-CN"/>
          </a:p>
          <a:p>
            <a:r>
              <a:rPr lang="en-US" altLang="zh-CN"/>
              <a:t>			D={1，2，2，2，3，3，3，4，5，5，5，6，7，8，10}</a:t>
            </a:r>
            <a:endParaRPr lang="en-US" altLang="zh-CN"/>
          </a:p>
          <a:p>
            <a:endParaRPr lang="en-US" altLang="zh-CN"/>
          </a:p>
          <a:p>
            <a:r>
              <a:rPr lang="en-US" altLang="zh-CN"/>
              <a:t>由于</a:t>
            </a:r>
            <a:r>
              <a:rPr lang="en-US" altLang="zh-CN">
                <a:sym typeface="+mn-ea"/>
              </a:rPr>
              <a:t>|</a:t>
            </a:r>
            <a:r>
              <a:rPr lang="en-US" altLang="zh-CN"/>
              <a:t>D|=15，因此我们知道N=6。算法以置x</a:t>
            </a:r>
            <a:r>
              <a:rPr lang="en-US" altLang="zh-CN" baseline="-25000"/>
              <a:t>1</a:t>
            </a:r>
            <a:r>
              <a:rPr lang="en-US" altLang="zh-CN"/>
              <a:t>=0开始。显然，x</a:t>
            </a:r>
            <a:r>
              <a:rPr lang="en-US" altLang="zh-CN" baseline="-25000"/>
              <a:t>6</a:t>
            </a:r>
            <a:r>
              <a:rPr lang="en-US" altLang="zh-CN"/>
              <a:t>=10，因为10是D中最大的元素。将10从D</a:t>
            </a:r>
            <a:endParaRPr lang="en-US" altLang="zh-CN"/>
          </a:p>
          <a:p>
            <a:r>
              <a:rPr lang="en-US" altLang="zh-CN"/>
              <a:t>中删除，我们得到的点和剩下的距离如下图所示。</a:t>
            </a:r>
            <a:endParaRPr lang="en-US" altLang="zh-CN"/>
          </a:p>
        </p:txBody>
      </p:sp>
      <p:pic>
        <p:nvPicPr>
          <p:cNvPr id="3" name="图片 2"/>
          <p:cNvPicPr>
            <a:picLocks noChangeAspect="1"/>
          </p:cNvPicPr>
          <p:nvPr/>
        </p:nvPicPr>
        <p:blipFill>
          <a:blip r:embed="rId1"/>
          <a:stretch>
            <a:fillRect/>
          </a:stretch>
        </p:blipFill>
        <p:spPr>
          <a:xfrm>
            <a:off x="3262630" y="4975225"/>
            <a:ext cx="5667375" cy="914400"/>
          </a:xfrm>
          <a:prstGeom prst="rect">
            <a:avLst/>
          </a:prstGeom>
        </p:spPr>
      </p:pic>
    </p:spTree>
  </p:cSld>
  <p:clrMapOvr>
    <a:masterClrMapping/>
  </p:clrMapOvr>
</p:sld>
</file>

<file path=ppt/slides/slide8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a:sym typeface="+mn-ea"/>
              </a:rPr>
              <a:t>10.5.1 收费公路重建问题</a:t>
            </a:r>
            <a:endParaRPr lang="en-US" altLang="zh-CN">
              <a:sym typeface="+mn-ea"/>
            </a:endParaRPr>
          </a:p>
        </p:txBody>
      </p:sp>
      <p:sp>
        <p:nvSpPr>
          <p:cNvPr id="5" name="内容占位符 4"/>
          <p:cNvSpPr/>
          <p:nvPr>
            <p:ph idx="1"/>
          </p:nvPr>
        </p:nvSpPr>
        <p:spPr/>
        <p:txBody>
          <a:bodyPr>
            <a:normAutofit/>
          </a:bodyPr>
          <a:p>
            <a:r>
              <a:rPr lang="en-US" altLang="zh-CN"/>
              <a:t>剩下的距离中最大的是8，这就是说，要么x</a:t>
            </a:r>
            <a:r>
              <a:rPr lang="en-US" altLang="zh-CN" baseline="-25000"/>
              <a:t>2</a:t>
            </a:r>
            <a:r>
              <a:rPr lang="en-US" altLang="zh-CN"/>
              <a:t>=2</a:t>
            </a:r>
            <a:r>
              <a:rPr lang="zh-CN" altLang="en-US"/>
              <a:t>，</a:t>
            </a:r>
            <a:r>
              <a:rPr lang="en-US" altLang="zh-CN"/>
              <a:t>要么x</a:t>
            </a:r>
            <a:r>
              <a:rPr lang="en-US" altLang="zh-CN" baseline="-25000"/>
              <a:t>5</a:t>
            </a:r>
            <a:r>
              <a:rPr lang="en-US" altLang="zh-CN"/>
              <a:t>=8。由对称性，我们可以断定这种选择是不重要</a:t>
            </a:r>
            <a:endParaRPr lang="en-US" altLang="zh-CN"/>
          </a:p>
          <a:p>
            <a:r>
              <a:rPr lang="en-US" altLang="zh-CN"/>
              <a:t>的，因为要么两个选择都引向解(它们互为镜像)，要么都不会引向最终的解，所以我们可置x</a:t>
            </a:r>
            <a:r>
              <a:rPr lang="en-US" altLang="zh-CN" baseline="-25000"/>
              <a:t>5</a:t>
            </a:r>
            <a:r>
              <a:rPr lang="en-US" altLang="zh-CN"/>
              <a:t>=8而不至</a:t>
            </a:r>
            <a:endParaRPr lang="en-US" altLang="zh-CN"/>
          </a:p>
          <a:p>
            <a:r>
              <a:rPr lang="en-US" altLang="zh-CN"/>
              <a:t>于影响问题的解。然后从D中删除距离x</a:t>
            </a:r>
            <a:r>
              <a:rPr lang="en-US" altLang="zh-CN" baseline="-25000"/>
              <a:t>6</a:t>
            </a:r>
            <a:r>
              <a:rPr lang="en-US" altLang="zh-CN"/>
              <a:t>-x</a:t>
            </a:r>
            <a:r>
              <a:rPr lang="en-US" altLang="zh-CN" baseline="-25000"/>
              <a:t>5</a:t>
            </a:r>
            <a:r>
              <a:rPr lang="en-US" altLang="zh-CN"/>
              <a:t>=2和x</a:t>
            </a:r>
            <a:r>
              <a:rPr lang="en-US" altLang="zh-CN" baseline="-25000"/>
              <a:t>5</a:t>
            </a:r>
            <a:r>
              <a:rPr lang="en-US" altLang="zh-CN"/>
              <a:t>-x</a:t>
            </a:r>
            <a:r>
              <a:rPr lang="en-US" altLang="zh-CN" baseline="-25000"/>
              <a:t>1</a:t>
            </a:r>
            <a:r>
              <a:rPr lang="en-US" altLang="zh-CN"/>
              <a:t>=8，得到</a:t>
            </a:r>
            <a:endParaRPr lang="en-US" altLang="zh-CN"/>
          </a:p>
        </p:txBody>
      </p:sp>
      <p:pic>
        <p:nvPicPr>
          <p:cNvPr id="4" name="图片 3"/>
          <p:cNvPicPr>
            <a:picLocks noChangeAspect="1"/>
          </p:cNvPicPr>
          <p:nvPr/>
        </p:nvPicPr>
        <p:blipFill>
          <a:blip r:embed="rId1"/>
          <a:stretch>
            <a:fillRect/>
          </a:stretch>
        </p:blipFill>
        <p:spPr>
          <a:xfrm>
            <a:off x="3200400" y="3112770"/>
            <a:ext cx="5791200" cy="971550"/>
          </a:xfrm>
          <a:prstGeom prst="rect">
            <a:avLst/>
          </a:prstGeom>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lnSpcReduction="20000"/>
          </a:bodyPr>
          <a:lstStyle/>
          <a:p>
            <a:r>
              <a:rPr lang="zh-CN" dirty="0">
                <a:sym typeface="+mn-ea"/>
              </a:rPr>
              <a:t>有必要对算法3的程序进行一些说明。递归过程调用的一般形式是传递输入的数组以及左(</a:t>
            </a:r>
            <a:r>
              <a:rPr lang="en-US" altLang="zh-CN" dirty="0">
                <a:sym typeface="+mn-ea"/>
              </a:rPr>
              <a:t>l</a:t>
            </a:r>
            <a:r>
              <a:rPr lang="zh-CN" dirty="0">
                <a:sym typeface="+mn-ea"/>
              </a:rPr>
              <a:t>eft)边界和</a:t>
            </a:r>
            <a:endParaRPr lang="zh-CN" dirty="0"/>
          </a:p>
          <a:p>
            <a:r>
              <a:rPr lang="zh-CN" dirty="0">
                <a:sym typeface="+mn-ea"/>
              </a:rPr>
              <a:t>右(right)边界，它们界定了数组要被处理的部分，单行驱动程序通过传递数组以及边界0和N-1而启</a:t>
            </a:r>
            <a:endParaRPr lang="zh-CN" dirty="0"/>
          </a:p>
          <a:p>
            <a:r>
              <a:rPr lang="zh-CN" dirty="0">
                <a:sym typeface="+mn-ea"/>
              </a:rPr>
              <a:t>动该过程。</a:t>
            </a:r>
            <a:endParaRPr lang="zh-CN" dirty="0"/>
          </a:p>
          <a:p>
            <a:endParaRPr dirty="0"/>
          </a:p>
          <a:p>
            <a:endParaRPr dirty="0"/>
          </a:p>
          <a:p>
            <a:r>
              <a:rPr dirty="0"/>
              <a:t>第1行至第4行处理基准情况。如果Left==Right，那么只有一个元素，并</a:t>
            </a:r>
            <a:r>
              <a:rPr lang="zh-CN" dirty="0"/>
              <a:t>且</a:t>
            </a:r>
            <a:r>
              <a:rPr dirty="0"/>
              <a:t>当该元素非负时它就是最</a:t>
            </a:r>
            <a:endParaRPr dirty="0"/>
          </a:p>
          <a:p>
            <a:r>
              <a:rPr dirty="0"/>
              <a:t>大和子序列</a:t>
            </a:r>
            <a:r>
              <a:rPr lang="zh-CN" dirty="0"/>
              <a:t>。</a:t>
            </a:r>
            <a:r>
              <a:rPr dirty="0"/>
              <a:t>Left</a:t>
            </a:r>
            <a:r>
              <a:rPr lang="en-US" dirty="0"/>
              <a:t> </a:t>
            </a:r>
            <a:r>
              <a:rPr dirty="0"/>
              <a:t>&gt;</a:t>
            </a:r>
            <a:r>
              <a:rPr lang="en-US" dirty="0"/>
              <a:t> </a:t>
            </a:r>
            <a:r>
              <a:rPr dirty="0"/>
              <a:t>Right的情况是不可能出现的，除非N是负数(不过</a:t>
            </a:r>
            <a:r>
              <a:rPr lang="zh-CN" dirty="0"/>
              <a:t>，程序</a:t>
            </a:r>
            <a:r>
              <a:rPr dirty="0"/>
              <a:t>中的小的扰动有可能致使</a:t>
            </a:r>
            <a:endParaRPr dirty="0"/>
          </a:p>
          <a:p>
            <a:r>
              <a:rPr dirty="0"/>
              <a:t>这种混乱产生)。第6行和第7行执行两次递归调用</a:t>
            </a:r>
            <a:r>
              <a:rPr lang="zh-CN" dirty="0"/>
              <a:t>，</a:t>
            </a:r>
            <a:r>
              <a:rPr dirty="0"/>
              <a:t>我们可以看到，递归调用总是对小于原问题的问题</a:t>
            </a:r>
            <a:endParaRPr dirty="0"/>
          </a:p>
          <a:p>
            <a:r>
              <a:rPr dirty="0"/>
              <a:t>进行，但程序中的小扰动有可能破坏这个特性。第8行至第12行以及第13行至第17行计算达到中间分界</a:t>
            </a:r>
            <a:endParaRPr dirty="0"/>
          </a:p>
          <a:p>
            <a:r>
              <a:rPr dirty="0"/>
              <a:t>处的两个最大和的和数。这两个最大和的和为扩展到左右两边的最大和。伪例程Max3返回这三个可能</a:t>
            </a:r>
            <a:endParaRPr dirty="0"/>
          </a:p>
          <a:p>
            <a:r>
              <a:rPr dirty="0"/>
              <a:t>的最大和中的最大者。</a:t>
            </a:r>
            <a:endParaRPr dirty="0"/>
          </a:p>
        </p:txBody>
      </p:sp>
      <p:sp>
        <p:nvSpPr>
          <p:cNvPr id="2" name="标题 1"/>
          <p:cNvSpPr>
            <a:spLocks noGrp="1"/>
          </p:cNvSpPr>
          <p:nvPr>
            <p:ph type="title"/>
          </p:nvPr>
        </p:nvSpPr>
        <p:spPr/>
        <p:txBody>
          <a:bodyPr/>
          <a:lstStyle/>
          <a:p>
            <a:r>
              <a:rPr dirty="0"/>
              <a:t>2.</a:t>
            </a:r>
            <a:r>
              <a:rPr lang="en-US" dirty="0"/>
              <a:t>4.3 </a:t>
            </a:r>
            <a:r>
              <a:rPr lang="zh-CN" altLang="en-US" dirty="0"/>
              <a:t>最大子序列和问题的解</a:t>
            </a:r>
            <a:endParaRPr lang="zh-CN" altLang="en-US" dirty="0"/>
          </a:p>
        </p:txBody>
      </p:sp>
    </p:spTree>
  </p:cSld>
  <p:clrMapOvr>
    <a:masterClrMapping/>
  </p:clrMapOvr>
</p:sld>
</file>

<file path=ppt/slides/slide8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a:sym typeface="+mn-ea"/>
              </a:rPr>
              <a:t>10.5.1 收费公路重建问题</a:t>
            </a:r>
            <a:endParaRPr lang="en-US" altLang="zh-CN">
              <a:sym typeface="+mn-ea"/>
            </a:endParaRPr>
          </a:p>
        </p:txBody>
      </p:sp>
      <p:sp>
        <p:nvSpPr>
          <p:cNvPr id="5" name="内容占位符 4"/>
          <p:cNvSpPr/>
          <p:nvPr>
            <p:ph idx="1"/>
          </p:nvPr>
        </p:nvSpPr>
        <p:spPr/>
        <p:txBody>
          <a:bodyPr>
            <a:normAutofit/>
          </a:bodyPr>
          <a:p>
            <a:r>
              <a:rPr lang="en-US" altLang="zh-CN"/>
              <a:t>下一步是不明显的。由于7是D中最大的数，因此要么x</a:t>
            </a:r>
            <a:r>
              <a:rPr lang="en-US" altLang="zh-CN" baseline="-25000"/>
              <a:t>4</a:t>
            </a:r>
            <a:r>
              <a:rPr lang="en-US" altLang="zh-CN"/>
              <a:t>=7，要么x</a:t>
            </a:r>
            <a:r>
              <a:rPr lang="en-US" altLang="zh-CN" baseline="-25000"/>
              <a:t>2</a:t>
            </a:r>
            <a:r>
              <a:rPr lang="en-US" altLang="zh-CN"/>
              <a:t>=3</a:t>
            </a:r>
            <a:r>
              <a:rPr lang="zh-CN" altLang="en-US"/>
              <a:t>，</a:t>
            </a:r>
            <a:r>
              <a:rPr lang="en-US" altLang="zh-CN"/>
              <a:t>如果x</a:t>
            </a:r>
            <a:r>
              <a:rPr lang="en-US" altLang="zh-CN" baseline="-25000"/>
              <a:t>4</a:t>
            </a:r>
            <a:r>
              <a:rPr lang="en-US" altLang="zh-CN"/>
              <a:t>=7，那么距离x</a:t>
            </a:r>
            <a:r>
              <a:rPr lang="en-US" altLang="zh-CN" baseline="-25000"/>
              <a:t>6</a:t>
            </a:r>
            <a:r>
              <a:rPr lang="en-US" altLang="zh-CN"/>
              <a:t>-7=3和x</a:t>
            </a:r>
            <a:r>
              <a:rPr lang="en-US" altLang="zh-CN" baseline="-25000"/>
              <a:t>5</a:t>
            </a:r>
            <a:r>
              <a:rPr lang="en-US" altLang="zh-CN"/>
              <a:t>-</a:t>
            </a:r>
            <a:endParaRPr lang="en-US" altLang="zh-CN"/>
          </a:p>
          <a:p>
            <a:r>
              <a:rPr lang="en-US" altLang="zh-CN"/>
              <a:t>7=1也必须出现在D中。我们一看便知它们确实在D中。另一方面，如果我们置x</a:t>
            </a:r>
            <a:r>
              <a:rPr lang="en-US" altLang="zh-CN" baseline="-25000"/>
              <a:t>2</a:t>
            </a:r>
            <a:r>
              <a:rPr lang="en-US" altLang="zh-CN"/>
              <a:t>=3，那么3-x</a:t>
            </a:r>
            <a:r>
              <a:rPr lang="en-US" altLang="zh-CN" baseline="-25000"/>
              <a:t>1</a:t>
            </a:r>
            <a:r>
              <a:rPr lang="en-US" altLang="zh-CN"/>
              <a:t>=3和x</a:t>
            </a:r>
            <a:r>
              <a:rPr lang="en-US" altLang="zh-CN" baseline="-25000"/>
              <a:t>5</a:t>
            </a:r>
            <a:r>
              <a:rPr lang="en-US" altLang="zh-CN"/>
              <a:t>-3=5</a:t>
            </a:r>
            <a:endParaRPr lang="en-US" altLang="zh-CN"/>
          </a:p>
          <a:p>
            <a:r>
              <a:rPr lang="en-US" altLang="zh-CN"/>
              <a:t>就必须在D中。这些距离也的确在D中。因此，我们不对哪种选择做强求。这样，我们尝试其中的一种看</a:t>
            </a:r>
            <a:endParaRPr lang="en-US" altLang="zh-CN"/>
          </a:p>
          <a:p>
            <a:r>
              <a:rPr lang="en-US" altLang="zh-CN"/>
              <a:t>是否它导致问题的解。如果它不行，那么我们退回来再尝试另外的那个选择。尝试第一个选择我们置</a:t>
            </a:r>
            <a:endParaRPr lang="en-US" altLang="zh-CN"/>
          </a:p>
          <a:p>
            <a:r>
              <a:rPr lang="en-US" altLang="zh-CN"/>
              <a:t>x</a:t>
            </a:r>
            <a:r>
              <a:rPr lang="en-US" altLang="zh-CN" baseline="-25000"/>
              <a:t>4</a:t>
            </a:r>
            <a:r>
              <a:rPr lang="en-US" altLang="zh-CN"/>
              <a:t>=7，得到</a:t>
            </a:r>
            <a:endParaRPr lang="en-US" altLang="zh-CN"/>
          </a:p>
        </p:txBody>
      </p:sp>
      <p:pic>
        <p:nvPicPr>
          <p:cNvPr id="6" name="图片 5"/>
          <p:cNvPicPr>
            <a:picLocks noChangeAspect="1"/>
          </p:cNvPicPr>
          <p:nvPr/>
        </p:nvPicPr>
        <p:blipFill>
          <a:blip r:embed="rId1"/>
          <a:stretch>
            <a:fillRect/>
          </a:stretch>
        </p:blipFill>
        <p:spPr>
          <a:xfrm>
            <a:off x="3028950" y="3958590"/>
            <a:ext cx="6134100" cy="1000125"/>
          </a:xfrm>
          <a:prstGeom prst="rect">
            <a:avLst/>
          </a:prstGeom>
        </p:spPr>
      </p:pic>
    </p:spTree>
  </p:cSld>
  <p:clrMapOvr>
    <a:masterClrMapping/>
  </p:clrMapOvr>
</p:sld>
</file>

<file path=ppt/slides/slide8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a:sym typeface="+mn-ea"/>
              </a:rPr>
              <a:t>10.5.1 收费公路重建问题</a:t>
            </a:r>
            <a:endParaRPr lang="en-US" altLang="zh-CN">
              <a:sym typeface="+mn-ea"/>
            </a:endParaRPr>
          </a:p>
        </p:txBody>
      </p:sp>
      <p:sp>
        <p:nvSpPr>
          <p:cNvPr id="5" name="内容占位符 4"/>
          <p:cNvSpPr/>
          <p:nvPr>
            <p:ph idx="1"/>
          </p:nvPr>
        </p:nvSpPr>
        <p:spPr/>
        <p:txBody>
          <a:bodyPr>
            <a:normAutofit/>
          </a:bodyPr>
          <a:p>
            <a:r>
              <a:rPr lang="en-US" altLang="zh-CN"/>
              <a:t>此时，我们得到x</a:t>
            </a:r>
            <a:r>
              <a:rPr lang="en-US" altLang="zh-CN" baseline="-25000"/>
              <a:t>1</a:t>
            </a:r>
            <a:r>
              <a:rPr lang="en-US" altLang="zh-CN"/>
              <a:t>=0，x</a:t>
            </a:r>
            <a:r>
              <a:rPr lang="en-US" altLang="zh-CN" baseline="-25000"/>
              <a:t>4</a:t>
            </a:r>
            <a:r>
              <a:rPr lang="en-US" altLang="zh-CN"/>
              <a:t>=7，x</a:t>
            </a:r>
            <a:r>
              <a:rPr lang="en-US" altLang="zh-CN" baseline="-25000"/>
              <a:t>5</a:t>
            </a:r>
            <a:r>
              <a:rPr lang="en-US" altLang="zh-CN"/>
              <a:t>=8和x</a:t>
            </a:r>
            <a:r>
              <a:rPr lang="en-US" altLang="zh-CN" baseline="-25000"/>
              <a:t>6</a:t>
            </a:r>
            <a:r>
              <a:rPr lang="en-US" altLang="zh-CN"/>
              <a:t>=10。现在最大的距离是6，因此要么x</a:t>
            </a:r>
            <a:r>
              <a:rPr lang="en-US" altLang="zh-CN" baseline="-25000"/>
              <a:t>3</a:t>
            </a:r>
            <a:r>
              <a:rPr lang="en-US" altLang="zh-CN"/>
              <a:t>=6，要么x</a:t>
            </a:r>
            <a:r>
              <a:rPr lang="en-US" altLang="zh-CN" baseline="-25000"/>
              <a:t>2</a:t>
            </a:r>
            <a:r>
              <a:rPr lang="en-US" altLang="zh-CN"/>
              <a:t>=4。但是，如果</a:t>
            </a:r>
            <a:endParaRPr lang="en-US" altLang="zh-CN"/>
          </a:p>
          <a:p>
            <a:r>
              <a:rPr lang="en-US" altLang="zh-CN"/>
              <a:t>x</a:t>
            </a:r>
            <a:r>
              <a:rPr lang="en-US" altLang="zh-CN" baseline="-25000"/>
              <a:t>3</a:t>
            </a:r>
            <a:r>
              <a:rPr lang="en-US" altLang="zh-CN"/>
              <a:t>=6，那么x</a:t>
            </a:r>
            <a:r>
              <a:rPr lang="en-US" altLang="zh-CN" baseline="-25000"/>
              <a:t>4</a:t>
            </a:r>
            <a:r>
              <a:rPr lang="en-US" altLang="zh-CN"/>
              <a:t>-x</a:t>
            </a:r>
            <a:r>
              <a:rPr lang="en-US" altLang="zh-CN" baseline="-25000"/>
              <a:t>3</a:t>
            </a:r>
            <a:r>
              <a:rPr lang="en-US" altLang="zh-CN"/>
              <a:t>=1，这是不可能的，因为1不再属于D。另一方面，如果x</a:t>
            </a:r>
            <a:r>
              <a:rPr lang="en-US" altLang="zh-CN" baseline="-25000"/>
              <a:t>2</a:t>
            </a:r>
            <a:r>
              <a:rPr lang="en-US" altLang="zh-CN"/>
              <a:t>=4，那么x</a:t>
            </a:r>
            <a:r>
              <a:rPr lang="en-US" altLang="zh-CN" baseline="-25000"/>
              <a:t>2</a:t>
            </a:r>
            <a:r>
              <a:rPr lang="en-US" altLang="zh-CN"/>
              <a:t>-x</a:t>
            </a:r>
            <a:r>
              <a:rPr lang="en-US" altLang="zh-CN" baseline="-25000"/>
              <a:t>0</a:t>
            </a:r>
            <a:r>
              <a:rPr lang="en-US" altLang="zh-CN"/>
              <a:t>=4和x</a:t>
            </a:r>
            <a:r>
              <a:rPr lang="en-US" altLang="zh-CN" baseline="-25000"/>
              <a:t>5</a:t>
            </a:r>
            <a:r>
              <a:rPr lang="en-US" altLang="zh-CN"/>
              <a:t>-x</a:t>
            </a:r>
            <a:r>
              <a:rPr lang="en-US" altLang="zh-CN" baseline="-25000"/>
              <a:t>2</a:t>
            </a:r>
            <a:r>
              <a:rPr lang="en-US" altLang="zh-CN"/>
              <a:t>=4，这</a:t>
            </a:r>
            <a:endParaRPr lang="en-US" altLang="zh-CN"/>
          </a:p>
          <a:p>
            <a:r>
              <a:rPr lang="en-US" altLang="zh-CN"/>
              <a:t>也是不可能的，因为4只在D中出现一次。因此，这个推导思路得不到解，我们</a:t>
            </a:r>
            <a:r>
              <a:rPr lang="en-US" altLang="zh-CN">
                <a:solidFill>
                  <a:srgbClr val="FF0000"/>
                </a:solidFill>
              </a:rPr>
              <a:t>需要回溯</a:t>
            </a:r>
            <a:r>
              <a:rPr lang="en-US" altLang="zh-CN"/>
              <a:t>。</a:t>
            </a:r>
            <a:endParaRPr lang="en-US" altLang="zh-CN"/>
          </a:p>
          <a:p>
            <a:endParaRPr lang="en-US" altLang="zh-CN"/>
          </a:p>
          <a:p>
            <a:r>
              <a:rPr lang="en-US" altLang="zh-CN"/>
              <a:t>由于x</a:t>
            </a:r>
            <a:r>
              <a:rPr lang="en-US" altLang="zh-CN" baseline="-25000"/>
              <a:t>4</a:t>
            </a:r>
            <a:r>
              <a:rPr lang="en-US" altLang="zh-CN"/>
              <a:t>=7不能产生解，因此我们尝试x</a:t>
            </a:r>
            <a:r>
              <a:rPr lang="en-US" altLang="zh-CN" baseline="-25000"/>
              <a:t>2</a:t>
            </a:r>
            <a:r>
              <a:rPr lang="en-US" altLang="zh-CN"/>
              <a:t>=3。如果这也不行，那么我们停止计算并报告无解。现在，我们</a:t>
            </a:r>
            <a:endParaRPr lang="en-US" altLang="zh-CN"/>
          </a:p>
          <a:p>
            <a:r>
              <a:rPr lang="en-US" altLang="zh-CN"/>
              <a:t>有</a:t>
            </a:r>
            <a:endParaRPr lang="en-US" altLang="zh-CN"/>
          </a:p>
        </p:txBody>
      </p:sp>
      <p:pic>
        <p:nvPicPr>
          <p:cNvPr id="6" name="图片 5"/>
          <p:cNvPicPr>
            <a:picLocks noChangeAspect="1"/>
          </p:cNvPicPr>
          <p:nvPr/>
        </p:nvPicPr>
        <p:blipFill>
          <a:blip r:embed="rId1"/>
          <a:stretch>
            <a:fillRect/>
          </a:stretch>
        </p:blipFill>
        <p:spPr>
          <a:xfrm>
            <a:off x="3171825" y="4194810"/>
            <a:ext cx="5848350" cy="895350"/>
          </a:xfrm>
          <a:prstGeom prst="rect">
            <a:avLst/>
          </a:prstGeom>
        </p:spPr>
      </p:pic>
    </p:spTree>
  </p:cSld>
  <p:clrMapOvr>
    <a:masterClrMapping/>
  </p:clrMapOvr>
</p:sld>
</file>

<file path=ppt/slides/slide8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a:sym typeface="+mn-ea"/>
              </a:rPr>
              <a:t>10.5.1 收费公路重建问题</a:t>
            </a:r>
            <a:endParaRPr lang="en-US" altLang="zh-CN">
              <a:sym typeface="+mn-ea"/>
            </a:endParaRPr>
          </a:p>
        </p:txBody>
      </p:sp>
      <p:sp>
        <p:nvSpPr>
          <p:cNvPr id="5" name="内容占位符 4"/>
          <p:cNvSpPr/>
          <p:nvPr>
            <p:ph idx="1"/>
          </p:nvPr>
        </p:nvSpPr>
        <p:spPr/>
        <p:txBody>
          <a:bodyPr>
            <a:normAutofit/>
          </a:bodyPr>
          <a:p>
            <a:r>
              <a:rPr lang="en-US" altLang="zh-CN"/>
              <a:t>我们必须再一次在x</a:t>
            </a:r>
            <a:r>
              <a:rPr lang="en-US" altLang="zh-CN" baseline="-25000"/>
              <a:t>4</a:t>
            </a:r>
            <a:r>
              <a:rPr lang="en-US" altLang="zh-CN"/>
              <a:t>=6和x</a:t>
            </a:r>
            <a:r>
              <a:rPr lang="en-US" altLang="zh-CN" baseline="-25000"/>
              <a:t>3</a:t>
            </a:r>
            <a:r>
              <a:rPr lang="en-US" altLang="zh-CN"/>
              <a:t>=4之间选择。x</a:t>
            </a:r>
            <a:r>
              <a:rPr lang="en-US" altLang="zh-CN" baseline="-25000"/>
              <a:t>3</a:t>
            </a:r>
            <a:r>
              <a:rPr lang="en-US" altLang="zh-CN"/>
              <a:t>=4是不可能的，因为D只出现一个4，而该选择意味着要有两</a:t>
            </a:r>
            <a:endParaRPr lang="en-US" altLang="zh-CN"/>
          </a:p>
          <a:p>
            <a:r>
              <a:rPr lang="en-US" altLang="zh-CN"/>
              <a:t>个。x</a:t>
            </a:r>
            <a:r>
              <a:rPr lang="en-US" altLang="zh-CN" baseline="-25000"/>
              <a:t>4</a:t>
            </a:r>
            <a:r>
              <a:rPr lang="en-US" altLang="zh-CN"/>
              <a:t>=6是可能的，于是我们得到</a:t>
            </a:r>
            <a:endParaRPr lang="en-US" altLang="zh-CN"/>
          </a:p>
        </p:txBody>
      </p:sp>
      <p:pic>
        <p:nvPicPr>
          <p:cNvPr id="3" name="图片 2"/>
          <p:cNvPicPr>
            <a:picLocks noChangeAspect="1"/>
          </p:cNvPicPr>
          <p:nvPr/>
        </p:nvPicPr>
        <p:blipFill>
          <a:blip r:embed="rId1"/>
          <a:stretch>
            <a:fillRect/>
          </a:stretch>
        </p:blipFill>
        <p:spPr>
          <a:xfrm>
            <a:off x="3105150" y="2952750"/>
            <a:ext cx="5981700" cy="952500"/>
          </a:xfrm>
          <a:prstGeom prst="rect">
            <a:avLst/>
          </a:prstGeom>
        </p:spPr>
      </p:pic>
    </p:spTree>
  </p:cSld>
  <p:clrMapOvr>
    <a:masterClrMapping/>
  </p:clrMapOvr>
</p:sld>
</file>

<file path=ppt/slides/slide8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a:sym typeface="+mn-ea"/>
              </a:rPr>
              <a:t>10.5.1 收费公路重建问题</a:t>
            </a:r>
            <a:endParaRPr lang="en-US" altLang="zh-CN">
              <a:sym typeface="+mn-ea"/>
            </a:endParaRPr>
          </a:p>
        </p:txBody>
      </p:sp>
      <p:sp>
        <p:nvSpPr>
          <p:cNvPr id="5" name="内容占位符 4"/>
          <p:cNvSpPr/>
          <p:nvPr>
            <p:ph idx="1"/>
          </p:nvPr>
        </p:nvSpPr>
        <p:spPr/>
        <p:txBody>
          <a:bodyPr>
            <a:normAutofit/>
          </a:bodyPr>
          <a:p>
            <a:r>
              <a:rPr lang="en-US" altLang="zh-CN"/>
              <a:t>惟一剩下的选择是：x</a:t>
            </a:r>
            <a:r>
              <a:rPr lang="en-US" altLang="zh-CN" baseline="-25000"/>
              <a:t>3</a:t>
            </a:r>
            <a:r>
              <a:rPr lang="en-US" altLang="zh-CN"/>
              <a:t>=5，这是可以的，因为它使得D成为空集，因此我们得到问题的一个解。</a:t>
            </a:r>
            <a:endParaRPr lang="en-US" altLang="zh-CN"/>
          </a:p>
        </p:txBody>
      </p:sp>
      <p:pic>
        <p:nvPicPr>
          <p:cNvPr id="4" name="图片 3"/>
          <p:cNvPicPr>
            <a:picLocks noChangeAspect="1"/>
          </p:cNvPicPr>
          <p:nvPr/>
        </p:nvPicPr>
        <p:blipFill>
          <a:blip r:embed="rId1"/>
          <a:stretch>
            <a:fillRect/>
          </a:stretch>
        </p:blipFill>
        <p:spPr>
          <a:xfrm>
            <a:off x="3119120" y="2962275"/>
            <a:ext cx="5953125" cy="933450"/>
          </a:xfrm>
          <a:prstGeom prst="rect">
            <a:avLst/>
          </a:prstGeom>
        </p:spPr>
      </p:pic>
    </p:spTree>
  </p:cSld>
  <p:clrMapOvr>
    <a:masterClrMapping/>
  </p:clrMapOvr>
</p:sld>
</file>

<file path=ppt/slides/slide8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a:sym typeface="+mn-ea"/>
              </a:rPr>
              <a:t>10.5.1 收费公路重建问题</a:t>
            </a:r>
            <a:endParaRPr lang="en-US" altLang="zh-CN">
              <a:sym typeface="+mn-ea"/>
            </a:endParaRPr>
          </a:p>
        </p:txBody>
      </p:sp>
      <p:sp>
        <p:nvSpPr>
          <p:cNvPr id="5" name="内容占位符 4"/>
          <p:cNvSpPr/>
          <p:nvPr>
            <p:ph idx="1"/>
          </p:nvPr>
        </p:nvSpPr>
        <p:spPr/>
        <p:txBody>
          <a:bodyPr>
            <a:normAutofit/>
          </a:bodyPr>
          <a:p>
            <a:r>
              <a:rPr lang="en-US" altLang="zh-CN"/>
              <a:t>图10-63是一棵</a:t>
            </a:r>
            <a:r>
              <a:rPr lang="en-US" altLang="zh-CN">
                <a:solidFill>
                  <a:srgbClr val="FF0000"/>
                </a:solidFill>
              </a:rPr>
              <a:t>决策树</a:t>
            </a:r>
            <a:r>
              <a:rPr lang="en-US" altLang="zh-CN"/>
              <a:t>，代表为得到解而采取的行动。这里，我们没有对分支作标记，而是把标记放在</a:t>
            </a:r>
            <a:endParaRPr lang="en-US" altLang="zh-CN"/>
          </a:p>
          <a:p>
            <a:r>
              <a:rPr lang="en-US" altLang="zh-CN"/>
              <a:t>了分支的目的节点上。带有</a:t>
            </a:r>
            <a:r>
              <a:rPr lang="en-US" altLang="zh-CN">
                <a:solidFill>
                  <a:srgbClr val="FF0000"/>
                </a:solidFill>
              </a:rPr>
              <a:t>一个星号</a:t>
            </a:r>
            <a:r>
              <a:rPr lang="en-US" altLang="zh-CN"/>
              <a:t>的节点表示这些所选的点与给定的距离不一致；带有</a:t>
            </a:r>
            <a:r>
              <a:rPr lang="en-US" altLang="zh-CN">
                <a:solidFill>
                  <a:srgbClr val="FF0000"/>
                </a:solidFill>
              </a:rPr>
              <a:t>两个星号</a:t>
            </a:r>
            <a:r>
              <a:rPr lang="en-US" altLang="zh-CN"/>
              <a:t>的节</a:t>
            </a:r>
            <a:endParaRPr lang="en-US" altLang="zh-CN"/>
          </a:p>
          <a:p>
            <a:r>
              <a:rPr lang="en-US" altLang="zh-CN"/>
              <a:t>点只有将不可能的节点作为儿子节点，因此表示一条不正确的路径。</a:t>
            </a:r>
            <a:endParaRPr lang="en-US" altLang="zh-CN"/>
          </a:p>
        </p:txBody>
      </p:sp>
      <p:pic>
        <p:nvPicPr>
          <p:cNvPr id="3" name="图片 2"/>
          <p:cNvPicPr>
            <a:picLocks noChangeAspect="1"/>
          </p:cNvPicPr>
          <p:nvPr/>
        </p:nvPicPr>
        <p:blipFill>
          <a:blip r:embed="rId1"/>
          <a:stretch>
            <a:fillRect/>
          </a:stretch>
        </p:blipFill>
        <p:spPr>
          <a:xfrm>
            <a:off x="2836545" y="2921635"/>
            <a:ext cx="6518275" cy="3328670"/>
          </a:xfrm>
          <a:prstGeom prst="rect">
            <a:avLst/>
          </a:prstGeom>
        </p:spPr>
      </p:pic>
      <p:pic>
        <p:nvPicPr>
          <p:cNvPr id="6" name="图片 5"/>
          <p:cNvPicPr>
            <a:picLocks noChangeAspect="1"/>
          </p:cNvPicPr>
          <p:nvPr/>
        </p:nvPicPr>
        <p:blipFill>
          <a:blip r:embed="rId2"/>
          <a:stretch>
            <a:fillRect/>
          </a:stretch>
        </p:blipFill>
        <p:spPr>
          <a:xfrm>
            <a:off x="4420870" y="6178550"/>
            <a:ext cx="3095625" cy="390525"/>
          </a:xfrm>
          <a:prstGeom prst="rect">
            <a:avLst/>
          </a:prstGeom>
        </p:spPr>
      </p:pic>
    </p:spTree>
  </p:cSld>
  <p:clrMapOvr>
    <a:masterClrMapping/>
  </p:clrMapOvr>
</p:sld>
</file>

<file path=ppt/slides/slide8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a:sym typeface="+mn-ea"/>
              </a:rPr>
              <a:t>10.5.1 收费公路重建问题</a:t>
            </a:r>
            <a:endParaRPr lang="en-US" altLang="zh-CN">
              <a:sym typeface="+mn-ea"/>
            </a:endParaRPr>
          </a:p>
        </p:txBody>
      </p:sp>
      <p:sp>
        <p:nvSpPr>
          <p:cNvPr id="5" name="内容占位符 4"/>
          <p:cNvSpPr/>
          <p:nvPr>
            <p:ph idx="1"/>
          </p:nvPr>
        </p:nvSpPr>
        <p:spPr/>
        <p:txBody>
          <a:bodyPr>
            <a:normAutofit/>
          </a:bodyPr>
          <a:p>
            <a:r>
              <a:rPr lang="en-US" altLang="zh-CN"/>
              <a:t>实现这个算法的伪代码大部分都很简单。驱动例程Turnpike如图10-64所示。它接收点的数组X(不需要</a:t>
            </a:r>
            <a:endParaRPr lang="en-US" altLang="zh-CN"/>
          </a:p>
          <a:p>
            <a:r>
              <a:rPr lang="en-US" altLang="zh-CN"/>
              <a:t>初始化)，距离的数组D和N。如果找到一个解，则返回true，答案将被放到X中，而D将是空集。否则， </a:t>
            </a:r>
            <a:endParaRPr lang="en-US" altLang="zh-CN"/>
          </a:p>
          <a:p>
            <a:r>
              <a:rPr lang="en-US" altLang="zh-CN"/>
              <a:t>返回false，X将是未定义的，距离数组将是未触及的。该例程如上所述给x</a:t>
            </a:r>
            <a:r>
              <a:rPr lang="en-US" altLang="zh-CN" baseline="-25000"/>
              <a:t>1</a:t>
            </a:r>
            <a:r>
              <a:rPr lang="en-US" altLang="zh-CN"/>
              <a:t>，x</a:t>
            </a:r>
            <a:r>
              <a:rPr lang="en-US" altLang="zh-CN" baseline="-25000"/>
              <a:t>N-1</a:t>
            </a:r>
            <a:r>
              <a:rPr lang="en-US" altLang="zh-CN"/>
              <a:t>和x</a:t>
            </a:r>
            <a:r>
              <a:rPr lang="en-US" altLang="zh-CN" baseline="-25000"/>
              <a:t>N</a:t>
            </a:r>
            <a:r>
              <a:rPr lang="en-US" altLang="zh-CN"/>
              <a:t>赋了值，修改了D， </a:t>
            </a:r>
            <a:endParaRPr lang="en-US" altLang="zh-CN"/>
          </a:p>
          <a:p>
            <a:r>
              <a:rPr lang="en-US" altLang="zh-CN"/>
              <a:t>并且调用了回溯算法Place以放置其余的点。我们假设为保证|D|=N(N-1)/2已经进行了检验。</a:t>
            </a:r>
            <a:endParaRPr lang="en-US" altLang="zh-CN"/>
          </a:p>
        </p:txBody>
      </p:sp>
      <p:pic>
        <p:nvPicPr>
          <p:cNvPr id="4" name="图片 3"/>
          <p:cNvPicPr>
            <a:picLocks noChangeAspect="1"/>
          </p:cNvPicPr>
          <p:nvPr/>
        </p:nvPicPr>
        <p:blipFill>
          <a:blip r:embed="rId1"/>
          <a:stretch>
            <a:fillRect/>
          </a:stretch>
        </p:blipFill>
        <p:spPr>
          <a:xfrm>
            <a:off x="3371850" y="3461385"/>
            <a:ext cx="5448300" cy="2905125"/>
          </a:xfrm>
          <a:prstGeom prst="rect">
            <a:avLst/>
          </a:prstGeom>
        </p:spPr>
      </p:pic>
      <p:pic>
        <p:nvPicPr>
          <p:cNvPr id="7" name="图片 6"/>
          <p:cNvPicPr>
            <a:picLocks noChangeAspect="1"/>
          </p:cNvPicPr>
          <p:nvPr/>
        </p:nvPicPr>
        <p:blipFill>
          <a:blip r:embed="rId2"/>
          <a:stretch>
            <a:fillRect/>
          </a:stretch>
        </p:blipFill>
        <p:spPr>
          <a:xfrm>
            <a:off x="4083050" y="6422390"/>
            <a:ext cx="3771900" cy="333375"/>
          </a:xfrm>
          <a:prstGeom prst="rect">
            <a:avLst/>
          </a:prstGeom>
        </p:spPr>
      </p:pic>
    </p:spTree>
  </p:cSld>
  <p:clrMapOvr>
    <a:masterClrMapping/>
  </p:clrMapOvr>
</p:sld>
</file>

<file path=ppt/slides/slide8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a:sym typeface="+mn-ea"/>
              </a:rPr>
              <a:t>10.5.1 收费公路重建问题</a:t>
            </a:r>
            <a:endParaRPr lang="en-US" altLang="zh-CN">
              <a:sym typeface="+mn-ea"/>
            </a:endParaRPr>
          </a:p>
        </p:txBody>
      </p:sp>
      <p:sp>
        <p:nvSpPr>
          <p:cNvPr id="5" name="内容占位符 4"/>
          <p:cNvSpPr/>
          <p:nvPr>
            <p:ph idx="1"/>
          </p:nvPr>
        </p:nvSpPr>
        <p:spPr/>
        <p:txBody>
          <a:bodyPr>
            <a:normAutofit lnSpcReduction="20000"/>
          </a:bodyPr>
          <a:p>
            <a:r>
              <a:rPr lang="en-US" altLang="zh-CN"/>
              <a:t>更困难的部分是回溯算法，如图10-65所示。与大多数回溯算法一样，最方便的实现方法是递归。我们</a:t>
            </a:r>
            <a:endParaRPr lang="en-US" altLang="zh-CN"/>
          </a:p>
          <a:p>
            <a:r>
              <a:rPr lang="en-US" altLang="zh-CN"/>
              <a:t>传递同样的参数以及界Left和Right；x</a:t>
            </a:r>
            <a:r>
              <a:rPr lang="en-US" altLang="zh-CN" baseline="-25000"/>
              <a:t>Left</a:t>
            </a:r>
            <a:r>
              <a:rPr lang="en-US" altLang="zh-CN"/>
              <a:t>，…，x</a:t>
            </a:r>
            <a:r>
              <a:rPr lang="en-US" altLang="zh-CN" baseline="-25000"/>
              <a:t>Right</a:t>
            </a:r>
            <a:r>
              <a:rPr lang="en-US" altLang="zh-CN"/>
              <a:t>是我们试图放置的点的x坐标。如果D是空集</a:t>
            </a:r>
            <a:endParaRPr lang="en-US" altLang="zh-CN"/>
          </a:p>
          <a:p>
            <a:r>
              <a:rPr lang="en-US" altLang="zh-CN"/>
              <a:t>(或Left&gt;Right)，那么解已经找到，我们可以返回。否则，我们首先尝试使x</a:t>
            </a:r>
            <a:r>
              <a:rPr lang="en-US" altLang="zh-CN" baseline="-25000"/>
              <a:t>Right</a:t>
            </a:r>
            <a:r>
              <a:rPr lang="en-US" altLang="zh-CN"/>
              <a:t>=D</a:t>
            </a:r>
            <a:r>
              <a:rPr lang="en-US" altLang="zh-CN" baseline="-25000"/>
              <a:t>max</a:t>
            </a:r>
            <a:r>
              <a:rPr lang="en-US" altLang="zh-CN"/>
              <a:t>。如果所有适</a:t>
            </a:r>
            <a:endParaRPr lang="en-US" altLang="zh-CN"/>
          </a:p>
          <a:p>
            <a:r>
              <a:rPr lang="en-US" altLang="zh-CN"/>
              <a:t>当的距离都(以正确的值)出现，那么尝试性地放上这一点，删除这些距离，并尝试从Left到Right-1填</a:t>
            </a:r>
            <a:endParaRPr lang="en-US" altLang="zh-CN"/>
          </a:p>
          <a:p>
            <a:r>
              <a:rPr lang="zh-CN" altLang="en-US">
                <a:sym typeface="+mn-ea"/>
              </a:rPr>
              <a:t>入</a:t>
            </a:r>
            <a:r>
              <a:rPr lang="en-US" altLang="zh-CN"/>
              <a:t>。如果这些距离不出现，或者从Left到Right-1填</a:t>
            </a:r>
            <a:r>
              <a:rPr lang="zh-CN" altLang="en-US">
                <a:sym typeface="+mn-ea"/>
              </a:rPr>
              <a:t>入</a:t>
            </a:r>
            <a:r>
              <a:rPr lang="en-US" altLang="zh-CN"/>
              <a:t>尝试失败，那么我们尝试置x</a:t>
            </a:r>
            <a:r>
              <a:rPr lang="en-US" altLang="zh-CN" baseline="-25000"/>
              <a:t>Left</a:t>
            </a:r>
            <a:r>
              <a:rPr lang="en-US" altLang="zh-CN"/>
              <a:t>=x</a:t>
            </a:r>
            <a:r>
              <a:rPr lang="en-US" altLang="zh-CN" baseline="-25000"/>
              <a:t>N</a:t>
            </a:r>
            <a:r>
              <a:rPr lang="en-US" altLang="zh-CN"/>
              <a:t>-d</a:t>
            </a:r>
            <a:r>
              <a:rPr lang="en-US" altLang="zh-CN" baseline="-25000"/>
              <a:t>max</a:t>
            </a:r>
            <a:r>
              <a:rPr lang="en-US" altLang="zh-CN"/>
              <a:t>，使</a:t>
            </a:r>
            <a:endParaRPr lang="en-US" altLang="zh-CN"/>
          </a:p>
          <a:p>
            <a:r>
              <a:rPr lang="en-US" altLang="zh-CN"/>
              <a:t>用类似的方法。如果这样不行，则问题无解；否则，一个解已经找到，而这个信息最终通过return语句</a:t>
            </a:r>
            <a:endParaRPr lang="en-US" altLang="zh-CN"/>
          </a:p>
          <a:p>
            <a:r>
              <a:rPr lang="en-US" altLang="zh-CN"/>
              <a:t>和X数组传递回Turnpike</a:t>
            </a:r>
            <a:r>
              <a:rPr lang="zh-CN" altLang="en-US"/>
              <a:t>。</a:t>
            </a:r>
            <a:endParaRPr lang="zh-CN" altLang="en-US"/>
          </a:p>
        </p:txBody>
      </p:sp>
    </p:spTree>
  </p:cSld>
  <p:clrMapOvr>
    <a:masterClrMapping/>
  </p:clrMapOvr>
</p:sld>
</file>

<file path=ppt/slides/slide8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a:sym typeface="+mn-ea"/>
              </a:rPr>
              <a:t>10.5.1 收费公路重建问题</a:t>
            </a:r>
            <a:endParaRPr lang="en-US" altLang="zh-CN">
              <a:sym typeface="+mn-ea"/>
            </a:endParaRPr>
          </a:p>
        </p:txBody>
      </p:sp>
      <p:pic>
        <p:nvPicPr>
          <p:cNvPr id="3" name="内容占位符 2"/>
          <p:cNvPicPr>
            <a:picLocks noChangeAspect="1"/>
          </p:cNvPicPr>
          <p:nvPr>
            <p:ph idx="1"/>
          </p:nvPr>
        </p:nvPicPr>
        <p:blipFill>
          <a:blip r:embed="rId1"/>
          <a:stretch>
            <a:fillRect/>
          </a:stretch>
        </p:blipFill>
        <p:spPr>
          <a:xfrm>
            <a:off x="3017520" y="1691005"/>
            <a:ext cx="6155690" cy="4731385"/>
          </a:xfrm>
          <a:prstGeom prst="rect">
            <a:avLst/>
          </a:prstGeom>
        </p:spPr>
      </p:pic>
    </p:spTree>
  </p:cSld>
  <p:clrMapOvr>
    <a:masterClrMapping/>
  </p:clrMapOvr>
</p:sld>
</file>

<file path=ppt/slides/slide8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a:sym typeface="+mn-ea"/>
              </a:rPr>
              <a:t>10.5.1 收费公路重建问题</a:t>
            </a:r>
            <a:endParaRPr lang="en-US" altLang="zh-CN">
              <a:sym typeface="+mn-ea"/>
            </a:endParaRPr>
          </a:p>
        </p:txBody>
      </p:sp>
      <p:pic>
        <p:nvPicPr>
          <p:cNvPr id="4" name="图片 3"/>
          <p:cNvPicPr>
            <a:picLocks noChangeAspect="1"/>
          </p:cNvPicPr>
          <p:nvPr/>
        </p:nvPicPr>
        <p:blipFill>
          <a:blip r:embed="rId1"/>
          <a:stretch>
            <a:fillRect/>
          </a:stretch>
        </p:blipFill>
        <p:spPr>
          <a:xfrm>
            <a:off x="2857500" y="2009775"/>
            <a:ext cx="6477000" cy="2838450"/>
          </a:xfrm>
          <a:prstGeom prst="rect">
            <a:avLst/>
          </a:prstGeom>
        </p:spPr>
      </p:pic>
      <p:pic>
        <p:nvPicPr>
          <p:cNvPr id="6" name="内容占位符 5"/>
          <p:cNvPicPr>
            <a:picLocks noChangeAspect="1"/>
          </p:cNvPicPr>
          <p:nvPr>
            <p:ph idx="1"/>
          </p:nvPr>
        </p:nvPicPr>
        <p:blipFill>
          <a:blip r:embed="rId2"/>
          <a:stretch>
            <a:fillRect/>
          </a:stretch>
        </p:blipFill>
        <p:spPr>
          <a:xfrm>
            <a:off x="4043680" y="5639435"/>
            <a:ext cx="3905250" cy="304800"/>
          </a:xfrm>
          <a:prstGeom prst="rect">
            <a:avLst/>
          </a:prstGeom>
        </p:spPr>
      </p:pic>
    </p:spTree>
  </p:cSld>
  <p:clrMapOvr>
    <a:masterClrMapping/>
  </p:clrMapOvr>
</p:sld>
</file>

<file path=ppt/slides/slide8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a:sym typeface="+mn-ea"/>
              </a:rPr>
              <a:t>10.5.1 收费公路重建问题</a:t>
            </a:r>
            <a:endParaRPr lang="en-US" altLang="zh-CN">
              <a:sym typeface="+mn-ea"/>
            </a:endParaRPr>
          </a:p>
        </p:txBody>
      </p:sp>
      <p:sp>
        <p:nvSpPr>
          <p:cNvPr id="3" name="内容占位符 2"/>
          <p:cNvSpPr/>
          <p:nvPr>
            <p:ph idx="1"/>
          </p:nvPr>
        </p:nvSpPr>
        <p:spPr/>
        <p:txBody>
          <a:bodyPr/>
          <a:p>
            <a:r>
              <a:rPr lang="zh-CN" altLang="en-US"/>
              <a:t>算法的分析涉及两个因素。设第9行到第11行以及第18行到第20行从未执行。我们可以把D作为平衡二叉</a:t>
            </a:r>
            <a:endParaRPr lang="zh-CN" altLang="en-US"/>
          </a:p>
          <a:p>
            <a:r>
              <a:rPr lang="zh-CN" altLang="en-US"/>
              <a:t>查找(或伸展)树保存(当然，这需要对代码做些修改)。如果我们从未回溯，那么最多有</a:t>
            </a:r>
            <a:r>
              <a:rPr lang="zh-CN" altLang="en-US" b="1"/>
              <a:t>O</a:t>
            </a:r>
            <a:r>
              <a:rPr lang="zh-CN" altLang="en-US"/>
              <a:t>(N²)次操作涉</a:t>
            </a:r>
            <a:endParaRPr lang="zh-CN" altLang="en-US"/>
          </a:p>
          <a:p>
            <a:r>
              <a:rPr lang="zh-CN" altLang="en-US"/>
              <a:t>及D，如在第4行、第12到13行中蕴含的册除和Find。显然这是对删除提出的，因为D有</a:t>
            </a:r>
            <a:r>
              <a:rPr lang="zh-CN" altLang="en-US" b="1"/>
              <a:t>O</a:t>
            </a:r>
            <a:r>
              <a:rPr lang="zh-CN" altLang="en-US"/>
              <a:t>(N²)个元素而没</a:t>
            </a:r>
            <a:endParaRPr lang="zh-CN" altLang="en-US"/>
          </a:p>
          <a:p>
            <a:r>
              <a:rPr lang="zh-CN" altLang="en-US"/>
              <a:t>有元素被重新插入。每次对Place的调用最多用到2N次Find，而由于Place在该分析中从未回溯，因此</a:t>
            </a:r>
            <a:endParaRPr lang="zh-CN" altLang="en-US"/>
          </a:p>
          <a:p>
            <a:r>
              <a:rPr lang="zh-CN" altLang="en-US"/>
              <a:t>最多可以有2N²次Find。于是，如果没有回溯，那么运行时间为</a:t>
            </a:r>
            <a:r>
              <a:rPr lang="zh-CN" altLang="en-US" b="1"/>
              <a:t>O</a:t>
            </a:r>
            <a:r>
              <a:rPr lang="zh-CN" altLang="en-US"/>
              <a:t>(N²logN) 。</a:t>
            </a:r>
            <a:endParaRPr lang="zh-CN" altLang="en-US"/>
          </a:p>
          <a:p>
            <a:endParaRPr lang="zh-CN" altLang="en-US"/>
          </a:p>
          <a:p>
            <a:r>
              <a:rPr lang="zh-CN" altLang="en-US"/>
              <a:t>当然，回溯是要发生的。如果回溯反复发生，那么算法的性能就要受到影响。我们可以通过构建病态的</a:t>
            </a:r>
            <a:endParaRPr lang="zh-CN" altLang="en-US"/>
          </a:p>
          <a:p>
            <a:r>
              <a:rPr lang="zh-CN" altLang="en-US"/>
              <a:t>情形迫使它发生。经验证明，如果点的整数坐标在[0，D</a:t>
            </a:r>
            <a:r>
              <a:rPr lang="zh-CN" altLang="en-US" baseline="-25000"/>
              <a:t>ma</a:t>
            </a:r>
            <a:r>
              <a:rPr lang="en-US" altLang="zh-CN" baseline="-25000"/>
              <a:t>x</a:t>
            </a:r>
            <a:r>
              <a:rPr lang="zh-CN" altLang="en-US"/>
              <a:t>]均匀地和随机地分布，其中D</a:t>
            </a:r>
            <a:r>
              <a:rPr lang="zh-CN" altLang="en-US" baseline="-25000"/>
              <a:t>ma</a:t>
            </a:r>
            <a:r>
              <a:rPr lang="en-US" altLang="zh-CN" baseline="-25000"/>
              <a:t>x</a:t>
            </a:r>
            <a:r>
              <a:rPr lang="zh-CN" altLang="en-US"/>
              <a:t>=</a:t>
            </a:r>
            <a:r>
              <a:rPr lang="zh-CN" altLang="en-US">
                <a:latin typeface="宋体" panose="02010600030101010101" pitchFamily="2" charset="-122"/>
                <a:ea typeface="宋体" panose="02010600030101010101" pitchFamily="2" charset="-122"/>
              </a:rPr>
              <a:t>Θ</a:t>
            </a:r>
            <a:r>
              <a:rPr lang="zh-CN" altLang="en-US"/>
              <a:t>(N²)，</a:t>
            </a:r>
            <a:endParaRPr lang="zh-CN" altLang="en-US"/>
          </a:p>
          <a:p>
            <a:r>
              <a:rPr lang="zh-CN" altLang="en-US"/>
              <a:t>那么在整个算法期间几乎肯定最多执行一次回溯。</a:t>
            </a:r>
            <a:endParaRPr lang="zh-CN" altLang="en-US"/>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a:bodyPr>
          <a:lstStyle/>
          <a:p>
            <a:r>
              <a:rPr lang="zh-CN" dirty="0">
                <a:sym typeface="+mn-ea"/>
              </a:rPr>
              <a:t>显然，编程时，算法3比前面两种算法需要更多的精力。然而，程序短并不总意味着程序好。正如我们</a:t>
            </a:r>
            <a:endParaRPr lang="zh-CN" dirty="0">
              <a:sym typeface="+mn-ea"/>
            </a:endParaRPr>
          </a:p>
          <a:p>
            <a:r>
              <a:rPr lang="zh-CN" dirty="0">
                <a:sym typeface="+mn-ea"/>
              </a:rPr>
              <a:t>在前面显示算法运行时间的表中已经看到的，除最小的输</a:t>
            </a:r>
            <a:r>
              <a:rPr lang="zh-CN" altLang="en-US" dirty="0">
                <a:sym typeface="+mn-ea"/>
              </a:rPr>
              <a:t>入</a:t>
            </a:r>
            <a:r>
              <a:rPr lang="zh-CN" dirty="0">
                <a:sym typeface="+mn-ea"/>
              </a:rPr>
              <a:t>外，</a:t>
            </a:r>
            <a:r>
              <a:rPr lang="zh-CN" dirty="0">
                <a:solidFill>
                  <a:srgbClr val="FF0000"/>
                </a:solidFill>
                <a:sym typeface="+mn-ea"/>
              </a:rPr>
              <a:t>该算法比前两个算法明显要快</a:t>
            </a:r>
            <a:r>
              <a:rPr lang="zh-CN" dirty="0">
                <a:sym typeface="+mn-ea"/>
              </a:rPr>
              <a:t>。</a:t>
            </a:r>
            <a:endParaRPr lang="zh-CN" dirty="0">
              <a:sym typeface="+mn-ea"/>
            </a:endParaRPr>
          </a:p>
          <a:p>
            <a:endParaRPr lang="zh-CN" dirty="0">
              <a:sym typeface="+mn-ea"/>
            </a:endParaRPr>
          </a:p>
          <a:p>
            <a:r>
              <a:rPr lang="zh-CN" dirty="0">
                <a:sym typeface="+mn-ea"/>
              </a:rPr>
              <a:t>对运行时间的分析方法与在分析计算斐波那契数程序时的方法类似。令T(N)是求解大小为N的最大子序</a:t>
            </a:r>
            <a:endParaRPr lang="zh-CN" dirty="0">
              <a:sym typeface="+mn-ea"/>
            </a:endParaRPr>
          </a:p>
          <a:p>
            <a:r>
              <a:rPr lang="zh-CN" dirty="0">
                <a:sym typeface="+mn-ea"/>
              </a:rPr>
              <a:t>列和问题所花费的时间。如果N=1，则算法3执行程序第1行到第4行花费某个时间常量，我们称之为一个</a:t>
            </a:r>
            <a:endParaRPr lang="zh-CN" dirty="0">
              <a:sym typeface="+mn-ea"/>
            </a:endParaRPr>
          </a:p>
          <a:p>
            <a:r>
              <a:rPr lang="zh-CN" dirty="0">
                <a:sym typeface="+mn-ea"/>
              </a:rPr>
              <a:t>时间单元。于是，T(1)=1。否则，程序必须运行两次递归调用，即在第9行和第17行之间的两个for循</a:t>
            </a:r>
            <a:endParaRPr lang="zh-CN" dirty="0">
              <a:sym typeface="+mn-ea"/>
            </a:endParaRPr>
          </a:p>
          <a:p>
            <a:r>
              <a:rPr lang="zh-CN" dirty="0">
                <a:sym typeface="+mn-ea"/>
              </a:rPr>
              <a:t>环，还需某个小的簿记量，如在第5行和第18行。这两个for循环总共接触到从A</a:t>
            </a:r>
            <a:r>
              <a:rPr lang="en-US" altLang="zh-CN" baseline="-25000" dirty="0">
                <a:sym typeface="+mn-ea"/>
              </a:rPr>
              <a:t>0</a:t>
            </a:r>
            <a:r>
              <a:rPr lang="zh-CN" dirty="0">
                <a:sym typeface="+mn-ea"/>
              </a:rPr>
              <a:t>到A</a:t>
            </a:r>
            <a:r>
              <a:rPr lang="en-US" altLang="zh-CN" baseline="-25000" dirty="0">
                <a:sym typeface="+mn-ea"/>
              </a:rPr>
              <a:t>N-1</a:t>
            </a:r>
            <a:r>
              <a:rPr lang="zh-CN" dirty="0">
                <a:sym typeface="+mn-ea"/>
              </a:rPr>
              <a:t>的每一个元素， </a:t>
            </a:r>
            <a:endParaRPr lang="zh-CN" dirty="0">
              <a:sym typeface="+mn-ea"/>
            </a:endParaRPr>
          </a:p>
          <a:p>
            <a:r>
              <a:rPr lang="zh-CN" dirty="0">
                <a:sym typeface="+mn-ea"/>
              </a:rPr>
              <a:t>而在循环内部的工作量是常量，因此，在</a:t>
            </a:r>
            <a:r>
              <a:rPr lang="zh-CN" dirty="0">
                <a:solidFill>
                  <a:srgbClr val="FF0000"/>
                </a:solidFill>
                <a:sym typeface="+mn-ea"/>
              </a:rPr>
              <a:t>第9到17行花费的时间为</a:t>
            </a:r>
            <a:r>
              <a:rPr lang="en-US" altLang="zh-CN" b="1" dirty="0">
                <a:solidFill>
                  <a:srgbClr val="FF0000"/>
                </a:solidFill>
                <a:sym typeface="+mn-ea"/>
              </a:rPr>
              <a:t>O</a:t>
            </a:r>
            <a:r>
              <a:rPr lang="zh-CN" dirty="0">
                <a:solidFill>
                  <a:srgbClr val="FF0000"/>
                </a:solidFill>
                <a:sym typeface="+mn-ea"/>
              </a:rPr>
              <a:t>(N)</a:t>
            </a:r>
            <a:r>
              <a:rPr lang="zh-CN" dirty="0">
                <a:sym typeface="+mn-ea"/>
              </a:rPr>
              <a:t>。第1行到第5行，第8、13和18行</a:t>
            </a:r>
            <a:endParaRPr lang="zh-CN" dirty="0">
              <a:sym typeface="+mn-ea"/>
            </a:endParaRPr>
          </a:p>
          <a:p>
            <a:r>
              <a:rPr lang="zh-CN" dirty="0">
                <a:sym typeface="+mn-ea"/>
              </a:rPr>
              <a:t>上的程序的工作量都是常量，从而与</a:t>
            </a:r>
            <a:r>
              <a:rPr lang="en-US" altLang="zh-CN" b="1" dirty="0">
                <a:sym typeface="+mn-ea"/>
              </a:rPr>
              <a:t>O</a:t>
            </a:r>
            <a:r>
              <a:rPr lang="zh-CN" dirty="0">
                <a:sym typeface="+mn-ea"/>
              </a:rPr>
              <a:t>(N)相比可以忽略。其余就是</a:t>
            </a:r>
            <a:r>
              <a:rPr lang="zh-CN" dirty="0">
                <a:solidFill>
                  <a:srgbClr val="FF0000"/>
                </a:solidFill>
                <a:sym typeface="+mn-ea"/>
              </a:rPr>
              <a:t>第6、7行</a:t>
            </a:r>
            <a:r>
              <a:rPr lang="zh-CN" dirty="0">
                <a:sym typeface="+mn-ea"/>
              </a:rPr>
              <a:t>上运行的工作。这两行求解</a:t>
            </a:r>
            <a:endParaRPr lang="zh-CN" dirty="0">
              <a:sym typeface="+mn-ea"/>
            </a:endParaRPr>
          </a:p>
          <a:p>
            <a:r>
              <a:rPr lang="zh-CN" dirty="0">
                <a:sym typeface="+mn-ea"/>
              </a:rPr>
              <a:t>大小为N/2的子序列问题(假设N是偶数)。因此，这两行</a:t>
            </a:r>
            <a:r>
              <a:rPr lang="zh-CN" dirty="0">
                <a:solidFill>
                  <a:srgbClr val="FF0000"/>
                </a:solidFill>
                <a:sym typeface="+mn-ea"/>
              </a:rPr>
              <a:t>每行花费T(N/2)个时间单元</a:t>
            </a:r>
            <a:r>
              <a:rPr lang="zh-CN" dirty="0">
                <a:sym typeface="+mn-ea"/>
              </a:rPr>
              <a:t>，共花费2T(N/2)个</a:t>
            </a:r>
            <a:endParaRPr lang="zh-CN" dirty="0">
              <a:sym typeface="+mn-ea"/>
            </a:endParaRPr>
          </a:p>
          <a:p>
            <a:r>
              <a:rPr lang="zh-CN" dirty="0">
                <a:sym typeface="+mn-ea"/>
              </a:rPr>
              <a:t>时间单元，算法3花费的总的时间为</a:t>
            </a:r>
            <a:r>
              <a:rPr lang="zh-CN" dirty="0">
                <a:solidFill>
                  <a:srgbClr val="FF0000"/>
                </a:solidFill>
                <a:sym typeface="+mn-ea"/>
              </a:rPr>
              <a:t>2T(N/2)+</a:t>
            </a:r>
            <a:r>
              <a:rPr lang="zh-CN" b="1" dirty="0">
                <a:solidFill>
                  <a:srgbClr val="FF0000"/>
                </a:solidFill>
                <a:sym typeface="+mn-ea"/>
              </a:rPr>
              <a:t>O</a:t>
            </a:r>
            <a:r>
              <a:rPr lang="zh-CN" dirty="0">
                <a:solidFill>
                  <a:srgbClr val="FF0000"/>
                </a:solidFill>
                <a:sym typeface="+mn-ea"/>
              </a:rPr>
              <a:t>(N)</a:t>
            </a:r>
            <a:r>
              <a:rPr lang="zh-CN" dirty="0">
                <a:sym typeface="+mn-ea"/>
              </a:rPr>
              <a:t>。</a:t>
            </a:r>
            <a:endParaRPr lang="zh-CN" dirty="0">
              <a:sym typeface="+mn-ea"/>
            </a:endParaRPr>
          </a:p>
        </p:txBody>
      </p:sp>
      <p:sp>
        <p:nvSpPr>
          <p:cNvPr id="2" name="标题 1"/>
          <p:cNvSpPr>
            <a:spLocks noGrp="1"/>
          </p:cNvSpPr>
          <p:nvPr>
            <p:ph type="title"/>
          </p:nvPr>
        </p:nvSpPr>
        <p:spPr/>
        <p:txBody>
          <a:bodyPr/>
          <a:lstStyle/>
          <a:p>
            <a:r>
              <a:rPr dirty="0"/>
              <a:t>2.</a:t>
            </a:r>
            <a:r>
              <a:rPr lang="en-US" dirty="0"/>
              <a:t>4.3 </a:t>
            </a:r>
            <a:r>
              <a:rPr lang="zh-CN" altLang="en-US" dirty="0"/>
              <a:t>最大子序列和问题的解</a:t>
            </a:r>
            <a:endParaRPr lang="zh-CN" altLang="en-US" dirty="0"/>
          </a:p>
        </p:txBody>
      </p:sp>
    </p:spTree>
  </p:cSld>
  <p:clrMapOvr>
    <a:masterClrMapping/>
  </p:clrMapOvr>
</p:sld>
</file>

<file path=ppt/slides/slide8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a:sym typeface="+mn-ea"/>
              </a:rPr>
              <a:t>10.5.2 博弈</a:t>
            </a:r>
            <a:endParaRPr lang="en-US" altLang="zh-CN">
              <a:sym typeface="+mn-ea"/>
            </a:endParaRPr>
          </a:p>
        </p:txBody>
      </p:sp>
      <p:sp>
        <p:nvSpPr>
          <p:cNvPr id="3" name="内容占位符 2"/>
          <p:cNvSpPr/>
          <p:nvPr>
            <p:ph idx="1"/>
          </p:nvPr>
        </p:nvSpPr>
        <p:spPr/>
        <p:txBody>
          <a:bodyPr/>
          <a:p>
            <a:r>
              <a:rPr lang="zh-CN" altLang="en-US"/>
              <a:t>作为最后一个应用，我们将考虑计算机用来进行战略游戏的策略，如西洋跳棋或国际象棋。作为一个例</a:t>
            </a:r>
            <a:endParaRPr lang="zh-CN" altLang="en-US"/>
          </a:p>
          <a:p>
            <a:r>
              <a:rPr lang="zh-CN" altLang="en-US"/>
              <a:t>子，我们将使用简单得多的</a:t>
            </a:r>
            <a:r>
              <a:rPr lang="zh-CN" altLang="en-US">
                <a:solidFill>
                  <a:srgbClr val="FF0000"/>
                </a:solidFill>
              </a:rPr>
              <a:t>三连游戏棋</a:t>
            </a:r>
            <a:r>
              <a:rPr lang="zh-CN" altLang="en-US"/>
              <a:t>(tic-tac-toe)游戏，因为它使得想法更容易表述。</a:t>
            </a:r>
            <a:endParaRPr lang="zh-CN" altLang="en-US"/>
          </a:p>
          <a:p>
            <a:endParaRPr lang="zh-CN" altLang="en-US"/>
          </a:p>
          <a:p>
            <a:r>
              <a:rPr lang="zh-CN" altLang="en-US"/>
              <a:t>如果双方都玩到最优，那么三连游戏棋就是</a:t>
            </a:r>
            <a:r>
              <a:rPr lang="zh-CN" altLang="en-US">
                <a:solidFill>
                  <a:srgbClr val="FF0000"/>
                </a:solidFill>
              </a:rPr>
              <a:t>平局</a:t>
            </a:r>
            <a:r>
              <a:rPr lang="zh-CN" altLang="en-US"/>
              <a:t>。通过进行仔细的逐个情况的分析，构造一个从不输棋</a:t>
            </a:r>
            <a:endParaRPr lang="zh-CN" altLang="en-US"/>
          </a:p>
          <a:p>
            <a:r>
              <a:rPr lang="zh-CN" altLang="en-US"/>
              <a:t>而且当机会出现时总能赢棋的算法并不是困难的事。这所以能够做到是因为一些位置是已知的陷阱，可</a:t>
            </a:r>
            <a:endParaRPr lang="zh-CN" altLang="en-US"/>
          </a:p>
          <a:p>
            <a:r>
              <a:rPr lang="zh-CN" altLang="en-US"/>
              <a:t>以通过查表来处理。另外一些方法，如当中央的方格可用时占据该方格，可以使得分析更简单。如果完</a:t>
            </a:r>
            <a:endParaRPr lang="zh-CN" altLang="en-US"/>
          </a:p>
          <a:p>
            <a:r>
              <a:rPr lang="zh-CN" altLang="en-US"/>
              <a:t>成了分析，那么通过使用一个表我们总可以只根据当前位置选择一步棋。当然，这种方法需要程序员而</a:t>
            </a:r>
            <a:endParaRPr lang="zh-CN" altLang="en-US"/>
          </a:p>
          <a:p>
            <a:r>
              <a:rPr lang="zh-CN" altLang="en-US"/>
              <a:t>不是计算机来进行大部分的思考。</a:t>
            </a:r>
            <a:endParaRPr lang="zh-CN" altLang="en-US"/>
          </a:p>
        </p:txBody>
      </p:sp>
    </p:spTree>
  </p:cSld>
  <p:clrMapOvr>
    <a:masterClrMapping/>
  </p:clrMapOvr>
</p:sld>
</file>

<file path=ppt/slides/slide8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a:sym typeface="+mn-ea"/>
              </a:rPr>
              <a:t>极小极大策略</a:t>
            </a:r>
            <a:endParaRPr lang="en-US" altLang="zh-CN">
              <a:sym typeface="+mn-ea"/>
            </a:endParaRPr>
          </a:p>
        </p:txBody>
      </p:sp>
      <p:sp>
        <p:nvSpPr>
          <p:cNvPr id="3" name="内容占位符 2"/>
          <p:cNvSpPr/>
          <p:nvPr>
            <p:ph idx="1"/>
          </p:nvPr>
        </p:nvSpPr>
        <p:spPr/>
        <p:txBody>
          <a:bodyPr>
            <a:normAutofit lnSpcReduction="10000"/>
          </a:bodyPr>
          <a:p>
            <a:r>
              <a:rPr lang="zh-CN" altLang="en-US"/>
              <a:t>更一般的策略是使用一个赋值函数来给一个位置的“好坏”定值。能使计算机获胜的位置可以得到值+1；</a:t>
            </a:r>
            <a:endParaRPr lang="zh-CN" altLang="en-US"/>
          </a:p>
          <a:p>
            <a:r>
              <a:rPr lang="zh-CN" altLang="en-US"/>
              <a:t>平局可得到0；使计算机输棋的位置得到值-1。通过考察盘面能够确定这局棋输赢的位置叫做</a:t>
            </a:r>
            <a:r>
              <a:rPr lang="zh-CN" altLang="en-US">
                <a:solidFill>
                  <a:srgbClr val="FF0000"/>
                </a:solidFill>
              </a:rPr>
              <a:t>终端位置</a:t>
            </a:r>
            <a:endParaRPr lang="zh-CN" altLang="en-US"/>
          </a:p>
          <a:p>
            <a:r>
              <a:rPr lang="zh-CN" altLang="en-US"/>
              <a:t>(terminal position) 。</a:t>
            </a:r>
            <a:endParaRPr lang="zh-CN" altLang="en-US"/>
          </a:p>
          <a:p>
            <a:endParaRPr lang="zh-CN" altLang="en-US"/>
          </a:p>
          <a:p>
            <a:r>
              <a:rPr lang="zh-CN" altLang="en-US"/>
              <a:t>如果一个位置不是终端位置，那么该位置的值通过递归地假设双方最优棋步而确定。这叫做</a:t>
            </a:r>
            <a:r>
              <a:rPr lang="zh-CN" altLang="en-US">
                <a:solidFill>
                  <a:srgbClr val="FF0000"/>
                </a:solidFill>
              </a:rPr>
              <a:t>极小极大</a:t>
            </a:r>
            <a:endParaRPr lang="zh-CN" altLang="en-US"/>
          </a:p>
          <a:p>
            <a:r>
              <a:rPr lang="zh-CN" altLang="en-US"/>
              <a:t>(minimax)策略，因为下棋的一方(人)试图使这个位置的值极小化，而另一方(计算机)却要使它的值极</a:t>
            </a:r>
            <a:endParaRPr lang="zh-CN" altLang="en-US"/>
          </a:p>
          <a:p>
            <a:r>
              <a:rPr lang="zh-CN" altLang="en-US"/>
              <a:t>大。</a:t>
            </a:r>
            <a:endParaRPr lang="zh-CN" altLang="en-US"/>
          </a:p>
          <a:p>
            <a:endParaRPr lang="zh-CN" altLang="en-US"/>
          </a:p>
          <a:p>
            <a:r>
              <a:rPr lang="zh-CN" altLang="en-US"/>
              <a:t>位置P的后继位置(successor position)是通过从P走一步棋可以达到的任何位置P</a:t>
            </a:r>
            <a:r>
              <a:rPr lang="en-US" altLang="zh-CN" baseline="-25000"/>
              <a:t>s</a:t>
            </a:r>
            <a:r>
              <a:rPr lang="zh-CN" altLang="en-US"/>
              <a:t>。如果当在某个位</a:t>
            </a:r>
            <a:endParaRPr lang="zh-CN" altLang="en-US"/>
          </a:p>
          <a:p>
            <a:r>
              <a:rPr lang="zh-CN" altLang="en-US"/>
              <a:t>置P计算机要走棋，那么它递归地求出所有的后继位置的值。计算机选择具有最大值的一步行棋，这就</a:t>
            </a:r>
            <a:endParaRPr lang="zh-CN" altLang="en-US"/>
          </a:p>
          <a:p>
            <a:r>
              <a:rPr lang="zh-CN" altLang="en-US"/>
              <a:t>是</a:t>
            </a:r>
            <a:r>
              <a:rPr lang="en-US" altLang="zh-CN"/>
              <a:t>P</a:t>
            </a:r>
            <a:r>
              <a:rPr lang="zh-CN" altLang="en-US"/>
              <a:t>的值。为了得到任意后继位置P</a:t>
            </a:r>
            <a:r>
              <a:rPr lang="en-US" altLang="zh-CN" baseline="-25000"/>
              <a:t>s</a:t>
            </a:r>
            <a:r>
              <a:rPr lang="zh-CN" altLang="en-US"/>
              <a:t>的值，要递归地算出P</a:t>
            </a:r>
            <a:r>
              <a:rPr lang="en-US" altLang="zh-CN" baseline="-25000"/>
              <a:t>s</a:t>
            </a:r>
            <a:r>
              <a:rPr lang="zh-CN" altLang="en-US"/>
              <a:t>的所有后继位置的值，然后选取其中最小</a:t>
            </a:r>
            <a:endParaRPr lang="zh-CN" altLang="en-US"/>
          </a:p>
          <a:p>
            <a:r>
              <a:rPr lang="zh-CN" altLang="en-US"/>
              <a:t>的值。这个最小值代表行棋人一方最赞成的应招。</a:t>
            </a:r>
            <a:endParaRPr lang="zh-CN" altLang="en-US"/>
          </a:p>
        </p:txBody>
      </p:sp>
    </p:spTree>
  </p:cSld>
  <p:clrMapOvr>
    <a:masterClrMapping/>
  </p:clrMapOvr>
</p:sld>
</file>

<file path=ppt/slides/slide8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a:sym typeface="+mn-ea"/>
              </a:rPr>
              <a:t>极小极大策略</a:t>
            </a:r>
            <a:endParaRPr lang="en-US" altLang="zh-CN">
              <a:sym typeface="+mn-ea"/>
            </a:endParaRPr>
          </a:p>
        </p:txBody>
      </p:sp>
      <p:sp>
        <p:nvSpPr>
          <p:cNvPr id="3" name="内容占位符 2"/>
          <p:cNvSpPr/>
          <p:nvPr>
            <p:ph idx="1"/>
          </p:nvPr>
        </p:nvSpPr>
        <p:spPr/>
        <p:txBody>
          <a:bodyPr>
            <a:normAutofit lnSpcReduction="10000"/>
          </a:bodyPr>
          <a:p>
            <a:r>
              <a:rPr lang="zh-CN" altLang="en-US"/>
              <a:t>图10-66中的程序使得计算机的策略更清楚。第1行到第4行直接给赢棋或平局赋值。如果这两个情况都</a:t>
            </a:r>
            <a:endParaRPr lang="zh-CN" altLang="en-US"/>
          </a:p>
          <a:p>
            <a:r>
              <a:rPr lang="zh-CN" altLang="en-US"/>
              <a:t>不适用，那么这个位置就是非终端位置。注意到Value应该包括所有可能后继位置的最大值，第5行把它</a:t>
            </a:r>
            <a:endParaRPr lang="zh-CN" altLang="en-US"/>
          </a:p>
          <a:p>
            <a:r>
              <a:rPr lang="zh-CN" altLang="en-US"/>
              <a:t>初始化为最小的可能值，第6行到第13行的循环则为了改进而进行搜索。每一个后继位置递归地依次由</a:t>
            </a:r>
            <a:endParaRPr lang="zh-CN" altLang="en-US"/>
          </a:p>
          <a:p>
            <a:r>
              <a:rPr lang="zh-CN" altLang="en-US"/>
              <a:t>第8到第10行算出值来。因为我们将看到过程FindHumanMove调用FindCompMove，所以这是递归的。如果</a:t>
            </a:r>
            <a:endParaRPr lang="zh-CN" altLang="en-US"/>
          </a:p>
          <a:p>
            <a:r>
              <a:rPr lang="zh-CN" altLang="en-US"/>
              <a:t>下棋人对一步棋的应招给计算机留下比计算机在前面最佳棋步所得到的位置更好的位置，那么Value和</a:t>
            </a:r>
            <a:endParaRPr lang="zh-CN" altLang="en-US"/>
          </a:p>
          <a:p>
            <a:r>
              <a:rPr lang="zh-CN" altLang="en-US"/>
              <a:t>BestMove将被更新。图10-67显示的是下棋人选择棋步的过程。除了下棋人选择的棋步导致最低值的位</a:t>
            </a:r>
            <a:endParaRPr lang="zh-CN" altLang="en-US"/>
          </a:p>
          <a:p>
            <a:r>
              <a:rPr lang="zh-CN" altLang="en-US"/>
              <a:t>置外，所有的逻辑实际上都是相同的。事实上，通过传递一个额外的变量不难把这两个过程合并成一个，</a:t>
            </a:r>
            <a:endParaRPr lang="zh-CN" altLang="en-US"/>
          </a:p>
          <a:p>
            <a:r>
              <a:rPr lang="zh-CN" altLang="en-US"/>
              <a:t>这个额外变量指出该谁走棋。这样一来确实使得程序多少有些难于读懂了，因此我们就停留在两个分开</a:t>
            </a:r>
            <a:endParaRPr lang="zh-CN" altLang="en-US"/>
          </a:p>
          <a:p>
            <a:r>
              <a:rPr lang="zh-CN" altLang="en-US"/>
              <a:t>的例程的阶段。</a:t>
            </a:r>
            <a:endParaRPr lang="zh-CN" altLang="en-US"/>
          </a:p>
          <a:p>
            <a:endParaRPr lang="zh-CN" altLang="en-US"/>
          </a:p>
          <a:p>
            <a:r>
              <a:rPr lang="zh-CN" altLang="en-US"/>
              <a:t>由于这两个例程必须要传回位置的值和最佳的棋步，因此我们通过使用指针来传递将得到这些信息的两</a:t>
            </a:r>
            <a:endParaRPr lang="zh-CN" altLang="en-US"/>
          </a:p>
          <a:p>
            <a:r>
              <a:rPr lang="zh-CN" altLang="en-US"/>
              <a:t>个变量的地址。现在，最后的两个参数现在回答的就不是“是什么”而是“在哪里”了。</a:t>
            </a:r>
            <a:endParaRPr lang="zh-CN" altLang="en-US"/>
          </a:p>
        </p:txBody>
      </p:sp>
    </p:spTree>
  </p:cSld>
  <p:clrMapOvr>
    <a:masterClrMapping/>
  </p:clrMapOvr>
</p:sld>
</file>

<file path=ppt/slides/slide8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a:sym typeface="+mn-ea"/>
              </a:rPr>
              <a:t>极小极大策略</a:t>
            </a:r>
            <a:endParaRPr lang="en-US" altLang="zh-CN">
              <a:sym typeface="+mn-ea"/>
            </a:endParaRPr>
          </a:p>
        </p:txBody>
      </p:sp>
      <p:sp>
        <p:nvSpPr>
          <p:cNvPr id="3" name="内容占位符 2"/>
          <p:cNvSpPr/>
          <p:nvPr>
            <p:ph idx="1"/>
          </p:nvPr>
        </p:nvSpPr>
        <p:spPr/>
        <p:txBody>
          <a:bodyPr>
            <a:normAutofit lnSpcReduction="10000"/>
          </a:bodyPr>
          <a:p>
            <a:r>
              <a:rPr lang="zh-CN" altLang="en-US"/>
              <a:t>作为一个例子，在图10-66中BestMove包含可以放置最佳棋步的地址。FindCompMove通过访问*BestMove</a:t>
            </a:r>
            <a:endParaRPr lang="zh-CN" altLang="en-US"/>
          </a:p>
          <a:p>
            <a:r>
              <a:rPr lang="zh-CN" altLang="en-US"/>
              <a:t>可以考查或修改这个地址中的数据。第9行指出主调例程应该怎样运行。由于调用程序有两个准备存放</a:t>
            </a:r>
            <a:endParaRPr lang="zh-CN" altLang="en-US"/>
          </a:p>
          <a:p>
            <a:r>
              <a:rPr lang="zh-CN" altLang="en-US"/>
              <a:t>数据的整数，而FindHumanMove只要这两个整数的地址，因此这里用到了地址操作符&amp;。</a:t>
            </a:r>
            <a:endParaRPr lang="zh-CN" altLang="en-US"/>
          </a:p>
        </p:txBody>
      </p:sp>
    </p:spTree>
  </p:cSld>
  <p:clrMapOvr>
    <a:masterClrMapping/>
  </p:clrMapOvr>
</p:sld>
</file>

<file path=ppt/slides/slide8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a:sym typeface="+mn-ea"/>
              </a:rPr>
              <a:t>极小极大策略</a:t>
            </a:r>
            <a:endParaRPr lang="en-US" altLang="zh-CN">
              <a:sym typeface="+mn-ea"/>
            </a:endParaRPr>
          </a:p>
        </p:txBody>
      </p:sp>
      <p:pic>
        <p:nvPicPr>
          <p:cNvPr id="4" name="内容占位符 3"/>
          <p:cNvPicPr>
            <a:picLocks noChangeAspect="1"/>
          </p:cNvPicPr>
          <p:nvPr>
            <p:ph idx="1"/>
          </p:nvPr>
        </p:nvPicPr>
        <p:blipFill>
          <a:blip r:embed="rId1"/>
          <a:stretch>
            <a:fillRect/>
          </a:stretch>
        </p:blipFill>
        <p:spPr>
          <a:xfrm>
            <a:off x="3286760" y="1324610"/>
            <a:ext cx="5852160" cy="4928235"/>
          </a:xfrm>
          <a:prstGeom prst="rect">
            <a:avLst/>
          </a:prstGeom>
        </p:spPr>
      </p:pic>
      <p:pic>
        <p:nvPicPr>
          <p:cNvPr id="5" name="图片 4"/>
          <p:cNvPicPr>
            <a:picLocks noChangeAspect="1"/>
          </p:cNvPicPr>
          <p:nvPr/>
        </p:nvPicPr>
        <p:blipFill>
          <a:blip r:embed="rId2"/>
          <a:stretch>
            <a:fillRect/>
          </a:stretch>
        </p:blipFill>
        <p:spPr>
          <a:xfrm>
            <a:off x="4119245" y="6409690"/>
            <a:ext cx="3952875" cy="304800"/>
          </a:xfrm>
          <a:prstGeom prst="rect">
            <a:avLst/>
          </a:prstGeom>
        </p:spPr>
      </p:pic>
    </p:spTree>
  </p:cSld>
  <p:clrMapOvr>
    <a:masterClrMapping/>
  </p:clrMapOvr>
</p:sld>
</file>

<file path=ppt/slides/slide8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a:sym typeface="+mn-ea"/>
              </a:rPr>
              <a:t>极小极大策略</a:t>
            </a:r>
            <a:endParaRPr lang="en-US" altLang="zh-CN">
              <a:sym typeface="+mn-ea"/>
            </a:endParaRPr>
          </a:p>
        </p:txBody>
      </p:sp>
      <p:sp>
        <p:nvSpPr>
          <p:cNvPr id="3" name="内容占位符 2"/>
          <p:cNvSpPr/>
          <p:nvPr>
            <p:ph idx="1"/>
          </p:nvPr>
        </p:nvSpPr>
        <p:spPr/>
        <p:txBody>
          <a:bodyPr>
            <a:normAutofit lnSpcReduction="10000"/>
          </a:bodyPr>
          <a:p>
            <a:r>
              <a:rPr lang="zh-CN" altLang="en-US"/>
              <a:t>如果在第9行不用操作符&amp;，并且Dc和Response均为零(这是典型的未初始化数据)，那么FndHumanMove将</a:t>
            </a:r>
            <a:endParaRPr lang="zh-CN" altLang="en-US"/>
          </a:p>
          <a:p>
            <a:r>
              <a:rPr lang="zh-CN" altLang="en-US"/>
              <a:t>试图把最佳棋步和位置值放到内存位置零处。当然，这不是我们想要的，并将几乎肯定导致程序崩溃</a:t>
            </a:r>
            <a:endParaRPr lang="zh-CN" altLang="en-US"/>
          </a:p>
          <a:p>
            <a:r>
              <a:rPr lang="zh-CN" altLang="en-US"/>
              <a:t>(试一试!)。这是在使用库函数中的scanf族函数时最常见的错误。</a:t>
            </a:r>
            <a:endParaRPr lang="zh-CN" altLang="en-US"/>
          </a:p>
          <a:p>
            <a:endParaRPr lang="zh-CN" altLang="en-US"/>
          </a:p>
          <a:p>
            <a:r>
              <a:rPr lang="zh-CN" altLang="en-US"/>
              <a:t>我们把一些支持例程留作一道练习题。代价最高的计算是需要计算机开局的情形。由于在这个阶段棋局</a:t>
            </a:r>
            <a:endParaRPr lang="zh-CN" altLang="en-US"/>
          </a:p>
          <a:p>
            <a:r>
              <a:rPr lang="zh-CN" altLang="en-US"/>
              <a:t>处于平局的形势，因此计算机选择方格1。需要考查的位置总共有97162个，计算要花费几秒。没有优化</a:t>
            </a:r>
            <a:endParaRPr lang="zh-CN" altLang="en-US"/>
          </a:p>
          <a:p>
            <a:r>
              <a:rPr lang="zh-CN" altLang="en-US"/>
              <a:t>程序的打算。如果下棋人选择中央方格，那么当计算机走第二步棋的时候，所要考查的位置的个数是</a:t>
            </a:r>
            <a:endParaRPr lang="zh-CN" altLang="en-US"/>
          </a:p>
          <a:p>
            <a:r>
              <a:rPr lang="zh-CN" altLang="en-US"/>
              <a:t>5185个，当下棋人选择一个角上的方格时，计算机所要考查的位置是9761个，而当下棋人选择非角的边</a:t>
            </a:r>
            <a:endParaRPr lang="zh-CN" altLang="en-US"/>
          </a:p>
          <a:p>
            <a:r>
              <a:rPr lang="zh-CN" altLang="en-US"/>
              <a:t>上的方格时计算机要考查13233个位置。</a:t>
            </a:r>
            <a:endParaRPr lang="zh-CN" altLang="en-US"/>
          </a:p>
        </p:txBody>
      </p:sp>
    </p:spTree>
  </p:cSld>
  <p:clrMapOvr>
    <a:masterClrMapping/>
  </p:clrMapOvr>
</p:sld>
</file>

<file path=ppt/slides/slide8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a:sym typeface="+mn-ea"/>
              </a:rPr>
              <a:t>极小极大策略</a:t>
            </a:r>
            <a:endParaRPr lang="en-US" altLang="zh-CN">
              <a:sym typeface="+mn-ea"/>
            </a:endParaRPr>
          </a:p>
        </p:txBody>
      </p:sp>
      <p:sp>
        <p:nvSpPr>
          <p:cNvPr id="3" name="内容占位符 2"/>
          <p:cNvSpPr/>
          <p:nvPr>
            <p:ph idx="1"/>
          </p:nvPr>
        </p:nvSpPr>
        <p:spPr/>
        <p:txBody>
          <a:bodyPr>
            <a:normAutofit lnSpcReduction="10000"/>
          </a:bodyPr>
          <a:p>
            <a:r>
              <a:rPr lang="zh-CN" altLang="en-US"/>
              <a:t>对于更复杂的游戏，如西洋跳棋和国际象棋，搜索到终端节点的全部棋步显然是不可行的。在这种情</a:t>
            </a:r>
            <a:endParaRPr lang="zh-CN" altLang="en-US"/>
          </a:p>
          <a:p>
            <a:r>
              <a:rPr lang="zh-CN" altLang="en-US"/>
              <a:t>况下，我们在达到递归的某个深度之后只能停止搜索。递归停止处的节点则成为终端节点。这些终端节</a:t>
            </a:r>
            <a:endParaRPr lang="zh-CN" altLang="en-US"/>
          </a:p>
          <a:p>
            <a:r>
              <a:rPr lang="zh-CN" altLang="en-US"/>
              <a:t>点的值由一个估计位置的值的函数计算得出。例如，在一个下棋程序中，求值函数计量诸如棋子和位置</a:t>
            </a:r>
            <a:endParaRPr lang="zh-CN" altLang="en-US"/>
          </a:p>
          <a:p>
            <a:r>
              <a:rPr lang="zh-CN" altLang="en-US"/>
              <a:t>因素的相对量和强度这样一些变量。求值函数对于成功是至关重要的，因为计算机的行棋选步是基于将</a:t>
            </a:r>
            <a:endParaRPr lang="zh-CN" altLang="en-US"/>
          </a:p>
          <a:p>
            <a:r>
              <a:rPr lang="zh-CN" altLang="en-US"/>
              <a:t>这个函数极大化。最好的计算机下棋程序的求值函数惊人的复杂。</a:t>
            </a:r>
            <a:endParaRPr lang="zh-CN" altLang="en-US"/>
          </a:p>
        </p:txBody>
      </p:sp>
    </p:spTree>
  </p:cSld>
  <p:clrMapOvr>
    <a:masterClrMapping/>
  </p:clrMapOvr>
</p:sld>
</file>

<file path=ppt/slides/slide8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a:sym typeface="+mn-ea"/>
              </a:rPr>
              <a:t>极小极大策略</a:t>
            </a:r>
            <a:endParaRPr lang="en-US" altLang="zh-CN">
              <a:sym typeface="+mn-ea"/>
            </a:endParaRPr>
          </a:p>
        </p:txBody>
      </p:sp>
      <p:pic>
        <p:nvPicPr>
          <p:cNvPr id="4" name="内容占位符 3"/>
          <p:cNvPicPr>
            <a:picLocks noChangeAspect="1"/>
          </p:cNvPicPr>
          <p:nvPr>
            <p:ph idx="1"/>
          </p:nvPr>
        </p:nvPicPr>
        <p:blipFill>
          <a:blip r:embed="rId1"/>
          <a:stretch>
            <a:fillRect/>
          </a:stretch>
        </p:blipFill>
        <p:spPr>
          <a:xfrm>
            <a:off x="3190875" y="1489710"/>
            <a:ext cx="6033770" cy="4914265"/>
          </a:xfrm>
          <a:prstGeom prst="rect">
            <a:avLst/>
          </a:prstGeom>
        </p:spPr>
      </p:pic>
      <p:pic>
        <p:nvPicPr>
          <p:cNvPr id="5" name="图片 4"/>
          <p:cNvPicPr>
            <a:picLocks noChangeAspect="1"/>
          </p:cNvPicPr>
          <p:nvPr/>
        </p:nvPicPr>
        <p:blipFill>
          <a:blip r:embed="rId2"/>
          <a:stretch>
            <a:fillRect/>
          </a:stretch>
        </p:blipFill>
        <p:spPr>
          <a:xfrm>
            <a:off x="4120515" y="6403975"/>
            <a:ext cx="3724275" cy="342900"/>
          </a:xfrm>
          <a:prstGeom prst="rect">
            <a:avLst/>
          </a:prstGeom>
        </p:spPr>
      </p:pic>
    </p:spTree>
  </p:cSld>
  <p:clrMapOvr>
    <a:masterClrMapping/>
  </p:clrMapOvr>
</p:sld>
</file>

<file path=ppt/slides/slide8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a:sym typeface="+mn-ea"/>
              </a:rPr>
              <a:t>极小极大策略</a:t>
            </a:r>
            <a:endParaRPr lang="en-US" altLang="zh-CN">
              <a:sym typeface="+mn-ea"/>
            </a:endParaRPr>
          </a:p>
        </p:txBody>
      </p:sp>
      <p:sp>
        <p:nvSpPr>
          <p:cNvPr id="3" name="内容占位符 2"/>
          <p:cNvSpPr/>
          <p:nvPr>
            <p:ph idx="1"/>
          </p:nvPr>
        </p:nvSpPr>
        <p:spPr/>
        <p:txBody>
          <a:bodyPr>
            <a:normAutofit/>
          </a:bodyPr>
          <a:p>
            <a:r>
              <a:rPr lang="zh-CN" altLang="en-US"/>
              <a:t>然而，对于计算机下棋，一个最重要的因素看来是程序能够向前看的棋步的数目。有时我们称之为层</a:t>
            </a:r>
            <a:endParaRPr lang="zh-CN" altLang="en-US"/>
          </a:p>
          <a:p>
            <a:r>
              <a:rPr lang="zh-CN" altLang="en-US"/>
              <a:t>(ply)；它等于递归的深度。为了实现这个功能， 需要给予搜索例程一个额外的参数。</a:t>
            </a:r>
            <a:endParaRPr lang="zh-CN" altLang="en-US"/>
          </a:p>
          <a:p>
            <a:endParaRPr lang="zh-CN" altLang="en-US"/>
          </a:p>
          <a:p>
            <a:r>
              <a:rPr lang="zh-CN" altLang="en-US"/>
              <a:t>在对弈程序中增加向前看步因素的基本方法是提出一些方法，这些方法对更少的节点求值但却不丢失任</a:t>
            </a:r>
            <a:endParaRPr lang="zh-CN" altLang="en-US"/>
          </a:p>
          <a:p>
            <a:r>
              <a:rPr lang="zh-CN" altLang="en-US"/>
              <a:t>何信息。我们已经看到的一种方法是使用一个表来记录所有已经被计算过值的位置。例如，在搜索第一</a:t>
            </a:r>
            <a:endParaRPr lang="zh-CN" altLang="en-US"/>
          </a:p>
          <a:p>
            <a:r>
              <a:rPr lang="zh-CN" altLang="en-US"/>
              <a:t>步棋的过程中，程序将考查图10-68中的一些位置。如果这些位置的值被存储了，那么一个位置在第二</a:t>
            </a:r>
            <a:endParaRPr lang="zh-CN" altLang="en-US"/>
          </a:p>
          <a:p>
            <a:r>
              <a:rPr lang="zh-CN" altLang="en-US"/>
              <a:t>次出现时就不必再重新计算；它基本上变成了一个终端位置。记录这些信息的数据结构叫做</a:t>
            </a:r>
            <a:r>
              <a:rPr lang="zh-CN" altLang="en-US">
                <a:solidFill>
                  <a:srgbClr val="FF0000"/>
                </a:solidFill>
              </a:rPr>
              <a:t>置换表</a:t>
            </a:r>
            <a:endParaRPr lang="zh-CN" altLang="en-US"/>
          </a:p>
          <a:p>
            <a:r>
              <a:rPr lang="zh-CN" altLang="en-US"/>
              <a:t>(transposition table)；它几乎总可通过散列来实现。在许多情况下，这可以节省大量的计算。例如，</a:t>
            </a:r>
            <a:endParaRPr lang="zh-CN" altLang="en-US"/>
          </a:p>
          <a:p>
            <a:r>
              <a:rPr lang="zh-CN" altLang="en-US"/>
              <a:t>在一盘棋的最后阶段，此时相对来说只有很少的棋子，时间的节省使得一步搜索可以进行到更深的若干</a:t>
            </a:r>
            <a:endParaRPr lang="zh-CN" altLang="en-US"/>
          </a:p>
          <a:p>
            <a:r>
              <a:rPr lang="zh-CN" altLang="en-US"/>
              <a:t>层。</a:t>
            </a:r>
            <a:endParaRPr lang="zh-CN" altLang="en-US"/>
          </a:p>
        </p:txBody>
      </p:sp>
    </p:spTree>
  </p:cSld>
  <p:clrMapOvr>
    <a:masterClrMapping/>
  </p:clrMapOvr>
</p:sld>
</file>

<file path=ppt/slides/slide8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a:sym typeface="+mn-ea"/>
              </a:rPr>
              <a:t>极小极大策略</a:t>
            </a:r>
            <a:endParaRPr lang="en-US" altLang="zh-CN">
              <a:sym typeface="+mn-ea"/>
            </a:endParaRPr>
          </a:p>
        </p:txBody>
      </p:sp>
      <p:sp>
        <p:nvSpPr>
          <p:cNvPr id="3" name="内容占位符 2"/>
          <p:cNvSpPr/>
          <p:nvPr>
            <p:ph idx="1"/>
          </p:nvPr>
        </p:nvSpPr>
        <p:spPr/>
        <p:txBody>
          <a:bodyPr>
            <a:normAutofit/>
          </a:bodyPr>
          <a:p>
            <a:endParaRPr lang="zh-CN" altLang="en-US"/>
          </a:p>
        </p:txBody>
      </p:sp>
      <p:pic>
        <p:nvPicPr>
          <p:cNvPr id="4" name="图片 3"/>
          <p:cNvPicPr>
            <a:picLocks noChangeAspect="1"/>
          </p:cNvPicPr>
          <p:nvPr/>
        </p:nvPicPr>
        <p:blipFill>
          <a:blip r:embed="rId1"/>
          <a:stretch>
            <a:fillRect/>
          </a:stretch>
        </p:blipFill>
        <p:spPr>
          <a:xfrm>
            <a:off x="3736340" y="2243455"/>
            <a:ext cx="5143500" cy="2371725"/>
          </a:xfrm>
          <a:prstGeom prst="rect">
            <a:avLst/>
          </a:prstGeom>
        </p:spPr>
      </p:pic>
      <p:pic>
        <p:nvPicPr>
          <p:cNvPr id="5" name="图片 4"/>
          <p:cNvPicPr>
            <a:picLocks noChangeAspect="1"/>
          </p:cNvPicPr>
          <p:nvPr/>
        </p:nvPicPr>
        <p:blipFill>
          <a:blip r:embed="rId2"/>
          <a:stretch>
            <a:fillRect/>
          </a:stretch>
        </p:blipFill>
        <p:spPr>
          <a:xfrm>
            <a:off x="4529455" y="5434965"/>
            <a:ext cx="3133725" cy="419100"/>
          </a:xfrm>
          <a:prstGeom prst="rect">
            <a:avLst/>
          </a:prstGeom>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a:bodyPr>
          <a:lstStyle/>
          <a:p>
            <a:r>
              <a:rPr lang="zh-CN" dirty="0">
                <a:sym typeface="+mn-ea"/>
              </a:rPr>
              <a:t>我们得到方程组</a:t>
            </a:r>
            <a:endParaRPr lang="zh-CN" dirty="0">
              <a:sym typeface="+mn-ea"/>
            </a:endParaRPr>
          </a:p>
          <a:p>
            <a:r>
              <a:rPr lang="en-US" altLang="zh-CN" dirty="0">
                <a:sym typeface="+mn-ea"/>
              </a:rPr>
              <a:t>			T(1)=1</a:t>
            </a:r>
            <a:endParaRPr lang="en-US" altLang="zh-CN" dirty="0">
              <a:sym typeface="+mn-ea"/>
            </a:endParaRPr>
          </a:p>
          <a:p>
            <a:r>
              <a:rPr lang="en-US" altLang="zh-CN" dirty="0">
                <a:sym typeface="+mn-ea"/>
              </a:rPr>
              <a:t>			T(N)=2T(N/2) + </a:t>
            </a:r>
            <a:r>
              <a:rPr lang="en-US" altLang="zh-CN" b="1" dirty="0">
                <a:sym typeface="+mn-ea"/>
              </a:rPr>
              <a:t>O</a:t>
            </a:r>
            <a:r>
              <a:rPr lang="en-US" altLang="zh-CN" dirty="0">
                <a:sym typeface="+mn-ea"/>
              </a:rPr>
              <a:t>(N)</a:t>
            </a:r>
            <a:endParaRPr lang="en-US" altLang="zh-CN" dirty="0">
              <a:sym typeface="+mn-ea"/>
            </a:endParaRPr>
          </a:p>
          <a:p>
            <a:endParaRPr lang="en-US" altLang="zh-CN" dirty="0">
              <a:sym typeface="+mn-ea"/>
            </a:endParaRPr>
          </a:p>
          <a:p>
            <a:r>
              <a:rPr lang="en-US" altLang="zh-CN" dirty="0">
                <a:sym typeface="+mn-ea"/>
              </a:rPr>
              <a:t>为了简化计算，我们可以用N代替上面方程中的</a:t>
            </a:r>
            <a:r>
              <a:rPr lang="en-US" altLang="zh-CN" b="1" dirty="0">
                <a:sym typeface="+mn-ea"/>
              </a:rPr>
              <a:t>O</a:t>
            </a:r>
            <a:r>
              <a:rPr lang="en-US" altLang="zh-CN" dirty="0">
                <a:sym typeface="+mn-ea"/>
              </a:rPr>
              <a:t>(N)项；由于T(N)最终还是要用大</a:t>
            </a:r>
            <a:r>
              <a:rPr lang="en-US" altLang="zh-CN" b="1" dirty="0">
                <a:sym typeface="+mn-ea"/>
              </a:rPr>
              <a:t>O</a:t>
            </a:r>
            <a:r>
              <a:rPr lang="en-US" altLang="zh-CN" dirty="0">
                <a:sym typeface="+mn-ea"/>
              </a:rPr>
              <a:t>来表示的，因此这么</a:t>
            </a:r>
            <a:endParaRPr lang="en-US" altLang="zh-CN" dirty="0">
              <a:sym typeface="+mn-ea"/>
            </a:endParaRPr>
          </a:p>
          <a:p>
            <a:r>
              <a:rPr lang="en-US" altLang="zh-CN" dirty="0">
                <a:sym typeface="+mn-ea"/>
              </a:rPr>
              <a:t>做并不影响答案。在第7章，我们将会看到如何严格地求解这个方程</a:t>
            </a:r>
            <a:r>
              <a:rPr lang="zh-CN" altLang="en-US" dirty="0">
                <a:sym typeface="+mn-ea"/>
              </a:rPr>
              <a:t>。至于现在，如果T(</a:t>
            </a:r>
            <a:r>
              <a:rPr lang="en-US" altLang="zh-CN" dirty="0">
                <a:sym typeface="+mn-ea"/>
              </a:rPr>
              <a:t>N</a:t>
            </a:r>
            <a:r>
              <a:rPr lang="zh-CN" altLang="en-US" dirty="0">
                <a:sym typeface="+mn-ea"/>
              </a:rPr>
              <a:t>)=2T(N/2)+N</a:t>
            </a:r>
            <a:endParaRPr lang="zh-CN" altLang="en-US" dirty="0">
              <a:sym typeface="+mn-ea"/>
            </a:endParaRPr>
          </a:p>
          <a:p>
            <a:r>
              <a:rPr lang="zh-CN" altLang="en-US" dirty="0">
                <a:sym typeface="+mn-ea"/>
              </a:rPr>
              <a:t>且T(1)=1，那么T(2)</a:t>
            </a:r>
            <a:r>
              <a:rPr lang="en-US" altLang="zh-CN" dirty="0">
                <a:sym typeface="+mn-ea"/>
              </a:rPr>
              <a:t>=</a:t>
            </a:r>
            <a:r>
              <a:rPr lang="zh-CN" altLang="en-US" dirty="0">
                <a:sym typeface="+mn-ea"/>
              </a:rPr>
              <a:t>4=2*2，T(4)=12=4*3，T(8)=32=8*4，以及T(16)=80=16*5。其形式是显然的并且</a:t>
            </a:r>
            <a:endParaRPr lang="zh-CN" altLang="en-US" dirty="0">
              <a:sym typeface="+mn-ea"/>
            </a:endParaRPr>
          </a:p>
          <a:p>
            <a:r>
              <a:rPr lang="zh-CN" altLang="en-US" dirty="0">
                <a:sym typeface="+mn-ea"/>
              </a:rPr>
              <a:t>可以得到，即若</a:t>
            </a:r>
            <a:r>
              <a:rPr lang="en-US" altLang="zh-CN" dirty="0">
                <a:sym typeface="+mn-ea"/>
              </a:rPr>
              <a:t>N</a:t>
            </a:r>
            <a:r>
              <a:rPr lang="zh-CN" altLang="en-US" dirty="0">
                <a:sym typeface="+mn-ea"/>
              </a:rPr>
              <a:t>=2</a:t>
            </a:r>
            <a:r>
              <a:rPr lang="en-US" altLang="zh-CN" baseline="30000" dirty="0">
                <a:sym typeface="+mn-ea"/>
              </a:rPr>
              <a:t>k</a:t>
            </a:r>
            <a:r>
              <a:rPr lang="zh-CN" altLang="en-US" dirty="0">
                <a:sym typeface="+mn-ea"/>
              </a:rPr>
              <a:t>，则T(N)</a:t>
            </a:r>
            <a:r>
              <a:rPr lang="en-US" altLang="zh-CN" dirty="0">
                <a:sym typeface="+mn-ea"/>
              </a:rPr>
              <a:t> </a:t>
            </a:r>
            <a:r>
              <a:rPr lang="zh-CN" altLang="en-US" dirty="0">
                <a:sym typeface="+mn-ea"/>
              </a:rPr>
              <a:t>=</a:t>
            </a:r>
            <a:r>
              <a:rPr lang="en-US" altLang="zh-CN" dirty="0">
                <a:sym typeface="+mn-ea"/>
              </a:rPr>
              <a:t> </a:t>
            </a:r>
            <a:r>
              <a:rPr lang="zh-CN" altLang="en-US" dirty="0">
                <a:sym typeface="+mn-ea"/>
              </a:rPr>
              <a:t>N*(k+1)</a:t>
            </a:r>
            <a:r>
              <a:rPr lang="en-US" altLang="zh-CN" dirty="0">
                <a:sym typeface="+mn-ea"/>
              </a:rPr>
              <a:t> </a:t>
            </a:r>
            <a:r>
              <a:rPr lang="zh-CN" altLang="en-US" dirty="0">
                <a:sym typeface="+mn-ea"/>
              </a:rPr>
              <a:t>=</a:t>
            </a:r>
            <a:r>
              <a:rPr lang="en-US" altLang="zh-CN" dirty="0">
                <a:sym typeface="+mn-ea"/>
              </a:rPr>
              <a:t> </a:t>
            </a:r>
            <a:r>
              <a:rPr lang="zh-CN" altLang="en-US" dirty="0">
                <a:sym typeface="+mn-ea"/>
              </a:rPr>
              <a:t>NlogN</a:t>
            </a:r>
            <a:r>
              <a:rPr lang="en-US" altLang="zh-CN" dirty="0">
                <a:sym typeface="+mn-ea"/>
              </a:rPr>
              <a:t> </a:t>
            </a:r>
            <a:r>
              <a:rPr lang="zh-CN" altLang="en-US" dirty="0">
                <a:sym typeface="+mn-ea"/>
              </a:rPr>
              <a:t>+</a:t>
            </a:r>
            <a:r>
              <a:rPr lang="en-US" altLang="zh-CN" dirty="0">
                <a:sym typeface="+mn-ea"/>
              </a:rPr>
              <a:t> </a:t>
            </a:r>
            <a:r>
              <a:rPr lang="zh-CN" altLang="en-US" dirty="0">
                <a:sym typeface="+mn-ea"/>
              </a:rPr>
              <a:t>N</a:t>
            </a:r>
            <a:r>
              <a:rPr lang="en-US" altLang="zh-CN" dirty="0">
                <a:sym typeface="+mn-ea"/>
              </a:rPr>
              <a:t> </a:t>
            </a:r>
            <a:r>
              <a:rPr lang="zh-CN" altLang="en-US" dirty="0">
                <a:sym typeface="+mn-ea"/>
              </a:rPr>
              <a:t>=</a:t>
            </a:r>
            <a:r>
              <a:rPr lang="en-US" altLang="zh-CN" dirty="0">
                <a:sym typeface="+mn-ea"/>
              </a:rPr>
              <a:t> </a:t>
            </a:r>
            <a:r>
              <a:rPr lang="en-US" altLang="zh-CN" b="1" dirty="0">
                <a:solidFill>
                  <a:srgbClr val="FF0000"/>
                </a:solidFill>
                <a:sym typeface="+mn-ea"/>
              </a:rPr>
              <a:t>O</a:t>
            </a:r>
            <a:r>
              <a:rPr lang="zh-CN" altLang="en-US" dirty="0">
                <a:solidFill>
                  <a:srgbClr val="FF0000"/>
                </a:solidFill>
                <a:sym typeface="+mn-ea"/>
              </a:rPr>
              <a:t>(NlogN)</a:t>
            </a:r>
            <a:r>
              <a:rPr lang="zh-CN" altLang="en-US" dirty="0">
                <a:sym typeface="+mn-ea"/>
              </a:rPr>
              <a:t>。</a:t>
            </a:r>
            <a:endParaRPr lang="en-US" altLang="zh-CN" dirty="0">
              <a:sym typeface="+mn-ea"/>
            </a:endParaRPr>
          </a:p>
        </p:txBody>
      </p:sp>
      <p:sp>
        <p:nvSpPr>
          <p:cNvPr id="2" name="标题 1"/>
          <p:cNvSpPr>
            <a:spLocks noGrp="1"/>
          </p:cNvSpPr>
          <p:nvPr>
            <p:ph type="title"/>
          </p:nvPr>
        </p:nvSpPr>
        <p:spPr/>
        <p:txBody>
          <a:bodyPr/>
          <a:lstStyle/>
          <a:p>
            <a:r>
              <a:rPr dirty="0"/>
              <a:t>2.</a:t>
            </a:r>
            <a:r>
              <a:rPr lang="en-US" dirty="0"/>
              <a:t>4.3 </a:t>
            </a:r>
            <a:r>
              <a:rPr lang="zh-CN" altLang="en-US" dirty="0"/>
              <a:t>最大子序列和问题的解</a:t>
            </a:r>
            <a:endParaRPr lang="zh-CN" altLang="en-US" dirty="0"/>
          </a:p>
        </p:txBody>
      </p:sp>
    </p:spTree>
  </p:cSld>
  <p:clrMapOvr>
    <a:masterClrMapping/>
  </p:clrMapOvr>
</p:sld>
</file>

<file path=ppt/slides/slide8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a:sym typeface="+mn-ea"/>
              </a:rPr>
              <a:t>α</a:t>
            </a:r>
            <a:r>
              <a:rPr lang="en-US" altLang="zh-CN">
                <a:sym typeface="+mn-ea"/>
              </a:rPr>
              <a:t>-β裁剪</a:t>
            </a:r>
            <a:endParaRPr lang="en-US" altLang="zh-CN">
              <a:sym typeface="+mn-ea"/>
            </a:endParaRPr>
          </a:p>
        </p:txBody>
      </p:sp>
      <p:sp>
        <p:nvSpPr>
          <p:cNvPr id="3" name="内容占位符 2"/>
          <p:cNvSpPr/>
          <p:nvPr>
            <p:ph idx="1"/>
          </p:nvPr>
        </p:nvSpPr>
        <p:spPr/>
        <p:txBody>
          <a:bodyPr>
            <a:normAutofit/>
          </a:bodyPr>
          <a:p>
            <a:r>
              <a:rPr lang="zh-CN" altLang="en-US"/>
              <a:t>人们一般能够取得的最重要的改进称为</a:t>
            </a:r>
            <a:r>
              <a:rPr lang="zh-CN" altLang="en-US">
                <a:solidFill>
                  <a:srgbClr val="FF0000"/>
                </a:solidFill>
                <a:sym typeface="+mn-ea"/>
              </a:rPr>
              <a:t>α</a:t>
            </a:r>
            <a:r>
              <a:rPr lang="en-US" altLang="zh-CN">
                <a:solidFill>
                  <a:srgbClr val="FF0000"/>
                </a:solidFill>
                <a:sym typeface="+mn-ea"/>
              </a:rPr>
              <a:t>-β</a:t>
            </a:r>
            <a:r>
              <a:rPr lang="zh-CN" altLang="en-US">
                <a:solidFill>
                  <a:srgbClr val="FF0000"/>
                </a:solidFill>
              </a:rPr>
              <a:t>裁剪</a:t>
            </a:r>
            <a:r>
              <a:rPr lang="zh-CN" altLang="en-US"/>
              <a:t>(</a:t>
            </a:r>
            <a:r>
              <a:rPr lang="zh-CN" altLang="en-US">
                <a:sym typeface="+mn-ea"/>
              </a:rPr>
              <a:t>α</a:t>
            </a:r>
            <a:r>
              <a:rPr lang="en-US" altLang="zh-CN">
                <a:sym typeface="+mn-ea"/>
              </a:rPr>
              <a:t>-β</a:t>
            </a:r>
            <a:r>
              <a:rPr lang="zh-CN" altLang="en-US"/>
              <a:t>pruning)。图10-69显示在一盘假想的棋局中用</a:t>
            </a:r>
            <a:endParaRPr lang="zh-CN" altLang="en-US"/>
          </a:p>
          <a:p>
            <a:r>
              <a:rPr lang="zh-CN" altLang="en-US"/>
              <a:t>来给某些某个假设的位置求值的一些递归调用的迹。通常这叫做一棵</a:t>
            </a:r>
            <a:r>
              <a:rPr lang="zh-CN" altLang="en-US">
                <a:solidFill>
                  <a:srgbClr val="FF0000"/>
                </a:solidFill>
              </a:rPr>
              <a:t>博弈树</a:t>
            </a:r>
            <a:r>
              <a:rPr lang="zh-CN" altLang="en-US"/>
              <a:t>(game tree)。(到现在为止</a:t>
            </a:r>
            <a:endParaRPr lang="zh-CN" altLang="en-US"/>
          </a:p>
          <a:p>
            <a:r>
              <a:rPr lang="zh-CN" altLang="en-US"/>
              <a:t>我们一直回避使用这个术语，因为它多少有些令人误解：没有树是由该算法具体构造的。博弈树只是一</a:t>
            </a:r>
            <a:endParaRPr lang="zh-CN" altLang="en-US"/>
          </a:p>
          <a:p>
            <a:r>
              <a:rPr lang="zh-CN" altLang="en-US"/>
              <a:t>个抽象的概念。)这棵博弈树的值为44。</a:t>
            </a:r>
            <a:endParaRPr lang="zh-CN" altLang="en-US"/>
          </a:p>
        </p:txBody>
      </p:sp>
      <p:pic>
        <p:nvPicPr>
          <p:cNvPr id="6" name="内容占位符 5"/>
          <p:cNvPicPr>
            <a:picLocks noChangeAspect="1"/>
          </p:cNvPicPr>
          <p:nvPr/>
        </p:nvPicPr>
        <p:blipFill>
          <a:blip r:embed="rId1"/>
          <a:stretch>
            <a:fillRect/>
          </a:stretch>
        </p:blipFill>
        <p:spPr>
          <a:xfrm>
            <a:off x="2419350" y="3194050"/>
            <a:ext cx="7353300" cy="2543175"/>
          </a:xfrm>
          <a:prstGeom prst="rect">
            <a:avLst/>
          </a:prstGeom>
        </p:spPr>
      </p:pic>
      <p:pic>
        <p:nvPicPr>
          <p:cNvPr id="7" name="图片 6"/>
          <p:cNvPicPr>
            <a:picLocks noChangeAspect="1"/>
          </p:cNvPicPr>
          <p:nvPr/>
        </p:nvPicPr>
        <p:blipFill>
          <a:blip r:embed="rId2"/>
          <a:stretch>
            <a:fillRect/>
          </a:stretch>
        </p:blipFill>
        <p:spPr>
          <a:xfrm>
            <a:off x="4834255" y="6031865"/>
            <a:ext cx="2524125" cy="390525"/>
          </a:xfrm>
          <a:prstGeom prst="rect">
            <a:avLst/>
          </a:prstGeom>
        </p:spPr>
      </p:pic>
    </p:spTree>
  </p:cSld>
  <p:clrMapOvr>
    <a:masterClrMapping/>
  </p:clrMapOvr>
</p:sld>
</file>

<file path=ppt/slides/slide8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a:sym typeface="+mn-ea"/>
              </a:rPr>
              <a:t>α</a:t>
            </a:r>
            <a:r>
              <a:rPr lang="en-US" altLang="zh-CN">
                <a:sym typeface="+mn-ea"/>
              </a:rPr>
              <a:t>-β裁剪</a:t>
            </a:r>
            <a:endParaRPr lang="en-US" altLang="zh-CN">
              <a:sym typeface="+mn-ea"/>
            </a:endParaRPr>
          </a:p>
        </p:txBody>
      </p:sp>
      <p:sp>
        <p:nvSpPr>
          <p:cNvPr id="3" name="内容占位符 2"/>
          <p:cNvSpPr/>
          <p:nvPr>
            <p:ph idx="1"/>
          </p:nvPr>
        </p:nvSpPr>
        <p:spPr/>
        <p:txBody>
          <a:bodyPr/>
          <a:p>
            <a:r>
              <a:rPr lang="zh-CN" altLang="en-US"/>
              <a:t>图10-70显示同一棵博弈树的求值，它有一些尚未求值的节点。几乎有一半的终端节点没有被检验。我</a:t>
            </a:r>
            <a:endParaRPr lang="zh-CN" altLang="en-US"/>
          </a:p>
          <a:p>
            <a:r>
              <a:rPr lang="zh-CN" altLang="en-US"/>
              <a:t>们证明计算它们的值将不改变树根的值。</a:t>
            </a:r>
            <a:endParaRPr lang="zh-CN" altLang="en-US"/>
          </a:p>
        </p:txBody>
      </p:sp>
      <p:pic>
        <p:nvPicPr>
          <p:cNvPr id="4" name="图片 3"/>
          <p:cNvPicPr>
            <a:picLocks noChangeAspect="1"/>
          </p:cNvPicPr>
          <p:nvPr/>
        </p:nvPicPr>
        <p:blipFill>
          <a:blip r:embed="rId1"/>
          <a:stretch>
            <a:fillRect/>
          </a:stretch>
        </p:blipFill>
        <p:spPr>
          <a:xfrm>
            <a:off x="2674620" y="2687320"/>
            <a:ext cx="7096125" cy="2514600"/>
          </a:xfrm>
          <a:prstGeom prst="rect">
            <a:avLst/>
          </a:prstGeom>
        </p:spPr>
      </p:pic>
      <p:pic>
        <p:nvPicPr>
          <p:cNvPr id="5" name="图片 4"/>
          <p:cNvPicPr>
            <a:picLocks noChangeAspect="1"/>
          </p:cNvPicPr>
          <p:nvPr/>
        </p:nvPicPr>
        <p:blipFill>
          <a:blip r:embed="rId2"/>
          <a:stretch>
            <a:fillRect/>
          </a:stretch>
        </p:blipFill>
        <p:spPr>
          <a:xfrm>
            <a:off x="4578985" y="5840095"/>
            <a:ext cx="2724150" cy="342900"/>
          </a:xfrm>
          <a:prstGeom prst="rect">
            <a:avLst/>
          </a:prstGeom>
        </p:spPr>
      </p:pic>
    </p:spTree>
  </p:cSld>
  <p:clrMapOvr>
    <a:masterClrMapping/>
  </p:clrMapOvr>
</p:sld>
</file>

<file path=ppt/slides/slide8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a:sym typeface="+mn-ea"/>
              </a:rPr>
              <a:t>α</a:t>
            </a:r>
            <a:r>
              <a:rPr lang="en-US" altLang="zh-CN">
                <a:sym typeface="+mn-ea"/>
              </a:rPr>
              <a:t>-β裁剪</a:t>
            </a:r>
            <a:endParaRPr lang="en-US" altLang="zh-CN">
              <a:sym typeface="+mn-ea"/>
            </a:endParaRPr>
          </a:p>
        </p:txBody>
      </p:sp>
      <p:sp>
        <p:nvSpPr>
          <p:cNvPr id="3" name="内容占位符 2"/>
          <p:cNvSpPr/>
          <p:nvPr>
            <p:ph idx="1"/>
          </p:nvPr>
        </p:nvSpPr>
        <p:spPr/>
        <p:txBody>
          <a:bodyPr>
            <a:normAutofit lnSpcReduction="20000"/>
          </a:bodyPr>
          <a:p>
            <a:r>
              <a:rPr lang="zh-CN" altLang="en-US"/>
              <a:t>首先，考虑节点D。图10-71显示在给D求值时已经搜集到的信息。此时，我们仍然处在FindHumanMove中</a:t>
            </a:r>
            <a:endParaRPr lang="zh-CN" altLang="en-US"/>
          </a:p>
          <a:p>
            <a:r>
              <a:rPr lang="zh-CN" altLang="en-US"/>
              <a:t>并正在打算对D调用FindCompMove。然而，我们已经知道FindHumanMove最多将返回40，因为它是一个</a:t>
            </a:r>
            <a:endParaRPr lang="zh-CN" altLang="en-US"/>
          </a:p>
          <a:p>
            <a:r>
              <a:rPr lang="zh-CN" altLang="en-US"/>
              <a:t>min节点。另一方面，它的mar节点父节点已经找到一个保证44的顺序。注意，D无论如何也不可能增加</a:t>
            </a:r>
            <a:endParaRPr lang="zh-CN" altLang="en-US"/>
          </a:p>
          <a:p>
            <a:r>
              <a:rPr lang="zh-CN" altLang="en-US"/>
              <a:t>这个值。因此，D不需要求值。该树的这个裁减叫做α裁减。同样的情况出现在节点B。为了实现α裁减， </a:t>
            </a:r>
            <a:endParaRPr lang="zh-CN" altLang="en-US"/>
          </a:p>
          <a:p>
            <a:r>
              <a:rPr lang="zh-CN" altLang="en-US"/>
              <a:t>FindCompMove将它的尝试性的极大值(α)传递给FindHumanMove。如果FindHumanMove的尝试性的极小值</a:t>
            </a:r>
            <a:endParaRPr lang="zh-CN" altLang="en-US"/>
          </a:p>
          <a:p>
            <a:r>
              <a:rPr lang="zh-CN" altLang="en-US"/>
              <a:t>低于这个值，那么FindHumanMove立即返回。</a:t>
            </a:r>
            <a:endParaRPr lang="zh-CN" altLang="en-US"/>
          </a:p>
        </p:txBody>
      </p:sp>
      <p:pic>
        <p:nvPicPr>
          <p:cNvPr id="6" name="图片 5"/>
          <p:cNvPicPr>
            <a:picLocks noChangeAspect="1"/>
          </p:cNvPicPr>
          <p:nvPr/>
        </p:nvPicPr>
        <p:blipFill>
          <a:blip r:embed="rId1"/>
          <a:stretch>
            <a:fillRect/>
          </a:stretch>
        </p:blipFill>
        <p:spPr>
          <a:xfrm>
            <a:off x="2680970" y="3780790"/>
            <a:ext cx="6829425" cy="2505075"/>
          </a:xfrm>
          <a:prstGeom prst="rect">
            <a:avLst/>
          </a:prstGeom>
        </p:spPr>
      </p:pic>
      <p:pic>
        <p:nvPicPr>
          <p:cNvPr id="7" name="图片 6"/>
          <p:cNvPicPr>
            <a:picLocks noChangeAspect="1"/>
          </p:cNvPicPr>
          <p:nvPr/>
        </p:nvPicPr>
        <p:blipFill>
          <a:blip r:embed="rId2"/>
          <a:stretch>
            <a:fillRect/>
          </a:stretch>
        </p:blipFill>
        <p:spPr>
          <a:xfrm>
            <a:off x="4577080" y="6285865"/>
            <a:ext cx="3038475" cy="438150"/>
          </a:xfrm>
          <a:prstGeom prst="rect">
            <a:avLst/>
          </a:prstGeom>
        </p:spPr>
      </p:pic>
    </p:spTree>
  </p:cSld>
  <p:clrMapOvr>
    <a:masterClrMapping/>
  </p:clrMapOvr>
</p:sld>
</file>

<file path=ppt/slides/slide8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a:sym typeface="+mn-ea"/>
              </a:rPr>
              <a:t>α</a:t>
            </a:r>
            <a:r>
              <a:rPr lang="en-US" altLang="zh-CN">
                <a:sym typeface="+mn-ea"/>
              </a:rPr>
              <a:t>-β裁剪</a:t>
            </a:r>
            <a:endParaRPr lang="en-US" altLang="zh-CN">
              <a:sym typeface="+mn-ea"/>
            </a:endParaRPr>
          </a:p>
        </p:txBody>
      </p:sp>
      <p:sp>
        <p:nvSpPr>
          <p:cNvPr id="3" name="内容占位符 2"/>
          <p:cNvSpPr/>
          <p:nvPr>
            <p:ph idx="1"/>
          </p:nvPr>
        </p:nvSpPr>
        <p:spPr/>
        <p:txBody>
          <a:bodyPr>
            <a:normAutofit lnSpcReduction="20000"/>
          </a:bodyPr>
          <a:p>
            <a:r>
              <a:rPr lang="zh-CN" altLang="en-US"/>
              <a:t>类似的情况也发生在节点A和C。这一次，我们在FindCompMove的中间，并且正要调用FindHumanMove以</a:t>
            </a:r>
            <a:endParaRPr lang="zh-CN" altLang="en-US"/>
          </a:p>
          <a:p>
            <a:r>
              <a:rPr lang="zh-CN" altLang="en-US"/>
              <a:t>计算C的值。图10-72显示在节点C遇到的这种情况。不过，调用了FindCompMove的FindHumanMove在min</a:t>
            </a:r>
            <a:endParaRPr lang="zh-CN" altLang="en-US"/>
          </a:p>
          <a:p>
            <a:r>
              <a:rPr lang="zh-CN" altLang="en-US"/>
              <a:t>层上，已经确定它能够迫使一个值最高到44(注意，对于下棋人这一方低的值是好的)。由于</a:t>
            </a:r>
            <a:endParaRPr lang="zh-CN" altLang="en-US"/>
          </a:p>
          <a:p>
            <a:r>
              <a:rPr lang="zh-CN" altLang="en-US"/>
              <a:t>FindCompMove有一个尝试性的最大值68，因此C在min层上怎么做也不会影响到这个结果。因此，C不应</a:t>
            </a:r>
            <a:endParaRPr lang="zh-CN" altLang="en-US"/>
          </a:p>
          <a:p>
            <a:r>
              <a:rPr lang="zh-CN" altLang="en-US"/>
              <a:t>该求值。这种类型的裁减叫做β裁减；它是α裁减的对称形式。当两种方法结合起来时我们得到α-p裁</a:t>
            </a:r>
            <a:endParaRPr lang="zh-CN" altLang="en-US"/>
          </a:p>
          <a:p>
            <a:r>
              <a:rPr lang="zh-CN" altLang="en-US"/>
              <a:t>减。</a:t>
            </a:r>
            <a:endParaRPr lang="zh-CN" altLang="en-US"/>
          </a:p>
        </p:txBody>
      </p:sp>
      <p:pic>
        <p:nvPicPr>
          <p:cNvPr id="4" name="图片 3"/>
          <p:cNvPicPr>
            <a:picLocks noChangeAspect="1"/>
          </p:cNvPicPr>
          <p:nvPr/>
        </p:nvPicPr>
        <p:blipFill>
          <a:blip r:embed="rId1"/>
          <a:stretch>
            <a:fillRect/>
          </a:stretch>
        </p:blipFill>
        <p:spPr>
          <a:xfrm>
            <a:off x="2623820" y="3526155"/>
            <a:ext cx="6943725" cy="2428875"/>
          </a:xfrm>
          <a:prstGeom prst="rect">
            <a:avLst/>
          </a:prstGeom>
        </p:spPr>
      </p:pic>
      <p:pic>
        <p:nvPicPr>
          <p:cNvPr id="5" name="图片 4"/>
          <p:cNvPicPr>
            <a:picLocks noChangeAspect="1"/>
          </p:cNvPicPr>
          <p:nvPr/>
        </p:nvPicPr>
        <p:blipFill>
          <a:blip r:embed="rId2"/>
          <a:stretch>
            <a:fillRect/>
          </a:stretch>
        </p:blipFill>
        <p:spPr>
          <a:xfrm>
            <a:off x="4538345" y="6272530"/>
            <a:ext cx="3114675" cy="381000"/>
          </a:xfrm>
          <a:prstGeom prst="rect">
            <a:avLst/>
          </a:prstGeom>
        </p:spPr>
      </p:pic>
    </p:spTree>
  </p:cSld>
  <p:clrMapOvr>
    <a:masterClrMapping/>
  </p:clrMapOvr>
</p:sld>
</file>

<file path=ppt/slides/slide8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a:sym typeface="+mn-ea"/>
              </a:rPr>
              <a:t>α</a:t>
            </a:r>
            <a:r>
              <a:rPr lang="en-US" altLang="zh-CN">
                <a:sym typeface="+mn-ea"/>
              </a:rPr>
              <a:t>-β裁剪</a:t>
            </a:r>
            <a:endParaRPr lang="en-US" altLang="zh-CN">
              <a:sym typeface="+mn-ea"/>
            </a:endParaRPr>
          </a:p>
        </p:txBody>
      </p:sp>
      <p:sp>
        <p:nvSpPr>
          <p:cNvPr id="3" name="内容占位符 2"/>
          <p:cNvSpPr/>
          <p:nvPr>
            <p:ph idx="1"/>
          </p:nvPr>
        </p:nvSpPr>
        <p:spPr/>
        <p:txBody>
          <a:bodyPr>
            <a:normAutofit fontScale="90000" lnSpcReduction="20000"/>
          </a:bodyPr>
          <a:p>
            <a:r>
              <a:rPr lang="zh-CN" altLang="en-US"/>
              <a:t>实现α-β裁减所需代码少得惊人。图10-73显示的是</a:t>
            </a:r>
            <a:r>
              <a:rPr lang="zh-CN" altLang="en-US">
                <a:sym typeface="+mn-ea"/>
              </a:rPr>
              <a:t>α</a:t>
            </a:r>
            <a:r>
              <a:rPr lang="en-US" altLang="zh-CN">
                <a:sym typeface="+mn-ea"/>
              </a:rPr>
              <a:t>-β</a:t>
            </a:r>
            <a:r>
              <a:rPr lang="zh-CN" altLang="en-US"/>
              <a:t>裁减方案的一半(减去类型说明)。你应该能</a:t>
            </a:r>
            <a:endParaRPr lang="zh-CN" altLang="en-US"/>
          </a:p>
          <a:p>
            <a:r>
              <a:rPr lang="zh-CN" altLang="en-US"/>
              <a:t>够写出另一半代码而不会遇到任何麻烦。</a:t>
            </a:r>
            <a:endParaRPr lang="zh-CN" altLang="en-US"/>
          </a:p>
          <a:p>
            <a:endParaRPr lang="zh-CN" altLang="en-US"/>
          </a:p>
          <a:p>
            <a:r>
              <a:rPr lang="zh-CN" altLang="en-US"/>
              <a:t>为了充分利用α-β裁减，对弈程序通常尽量对非终端节点应用求值函数，力图把最好的棋步早一些放</a:t>
            </a:r>
            <a:endParaRPr lang="zh-CN" altLang="en-US"/>
          </a:p>
          <a:p>
            <a:r>
              <a:rPr lang="zh-CN" altLang="en-US"/>
              <a:t>到搜索范围内。这样的结果甚至比人们从随机顺序的节点所期望的裁减还要裁减得多。其他一些方法，</a:t>
            </a:r>
            <a:endParaRPr lang="zh-CN" altLang="en-US"/>
          </a:p>
          <a:p>
            <a:r>
              <a:rPr lang="zh-CN" altLang="en-US"/>
              <a:t>像以积极的方式进行更深入的搜索也在使用。</a:t>
            </a:r>
            <a:endParaRPr lang="zh-CN" altLang="en-US"/>
          </a:p>
          <a:p>
            <a:endParaRPr lang="zh-CN" altLang="en-US"/>
          </a:p>
          <a:p>
            <a:r>
              <a:rPr lang="zh-CN" altLang="en-US"/>
              <a:t>在实践中，</a:t>
            </a:r>
            <a:r>
              <a:rPr lang="zh-CN" altLang="en-US">
                <a:sym typeface="+mn-ea"/>
              </a:rPr>
              <a:t>α</a:t>
            </a:r>
            <a:r>
              <a:rPr lang="en-US" altLang="zh-CN">
                <a:sym typeface="+mn-ea"/>
              </a:rPr>
              <a:t>-β</a:t>
            </a:r>
            <a:r>
              <a:rPr lang="zh-CN" altLang="en-US"/>
              <a:t>裁减把搜索限制在只有</a:t>
            </a:r>
            <a:r>
              <a:rPr lang="en-US" altLang="zh-CN" b="1"/>
              <a:t>O</a:t>
            </a:r>
            <a:r>
              <a:rPr lang="zh-CN" altLang="en-US"/>
              <a:t>(√</a:t>
            </a:r>
            <a:r>
              <a:rPr lang="en-US" altLang="zh-CN"/>
              <a:t>N</a:t>
            </a:r>
            <a:r>
              <a:rPr lang="zh-CN" altLang="en-US"/>
              <a:t>)个节点上，这里N是整个博弈树的大小。这是巨大的节</a:t>
            </a:r>
            <a:endParaRPr lang="zh-CN" altLang="en-US"/>
          </a:p>
          <a:p>
            <a:r>
              <a:rPr lang="zh-CN" altLang="en-US"/>
              <a:t>约，它意味着使用α-β裁减的搜索与非裁减树相比能够进行到两倍的深度。我们的三连游戏棋例子是</a:t>
            </a:r>
            <a:endParaRPr lang="zh-CN" altLang="en-US"/>
          </a:p>
          <a:p>
            <a:r>
              <a:rPr lang="zh-CN" altLang="en-US"/>
              <a:t>不理想的，因为存在太多相同的值，但即使是这样，最初对97162个节点的搜索还是被减到了4493个节</a:t>
            </a:r>
            <a:endParaRPr lang="zh-CN" altLang="en-US"/>
          </a:p>
          <a:p>
            <a:r>
              <a:rPr lang="zh-CN" altLang="en-US"/>
              <a:t>点(这些计数包括非终端节点)。</a:t>
            </a:r>
            <a:endParaRPr lang="zh-CN" altLang="en-US"/>
          </a:p>
          <a:p>
            <a:endParaRPr lang="zh-CN" altLang="en-US"/>
          </a:p>
          <a:p>
            <a:r>
              <a:rPr lang="zh-CN" altLang="en-US"/>
              <a:t>在许多对弈领域，计算机跻身于世界最优秀弈者之列。所使用的方法是非常有趣的，而且可以应用到一</a:t>
            </a:r>
            <a:endParaRPr lang="zh-CN" altLang="en-US"/>
          </a:p>
          <a:p>
            <a:r>
              <a:rPr lang="zh-CN" altLang="en-US"/>
              <a:t>些更严肃的问题上。更多的细节可见参考文献。</a:t>
            </a:r>
            <a:endParaRPr lang="zh-CN" altLang="en-US"/>
          </a:p>
        </p:txBody>
      </p:sp>
    </p:spTree>
  </p:cSld>
  <p:clrMapOvr>
    <a:masterClrMapping/>
  </p:clrMapOvr>
</p:sld>
</file>

<file path=ppt/slides/slide8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a:sym typeface="+mn-ea"/>
              </a:rPr>
              <a:t>α</a:t>
            </a:r>
            <a:r>
              <a:rPr lang="en-US" altLang="zh-CN">
                <a:sym typeface="+mn-ea"/>
              </a:rPr>
              <a:t>-β裁剪</a:t>
            </a:r>
            <a:endParaRPr lang="en-US" altLang="zh-CN">
              <a:sym typeface="+mn-ea"/>
            </a:endParaRPr>
          </a:p>
        </p:txBody>
      </p:sp>
      <p:pic>
        <p:nvPicPr>
          <p:cNvPr id="4" name="内容占位符 3"/>
          <p:cNvPicPr>
            <a:picLocks noChangeAspect="1"/>
          </p:cNvPicPr>
          <p:nvPr>
            <p:ph idx="1"/>
          </p:nvPr>
        </p:nvPicPr>
        <p:blipFill>
          <a:blip r:embed="rId1"/>
          <a:stretch>
            <a:fillRect/>
          </a:stretch>
        </p:blipFill>
        <p:spPr>
          <a:xfrm>
            <a:off x="3632200" y="1437640"/>
            <a:ext cx="5411470" cy="5196205"/>
          </a:xfrm>
          <a:prstGeom prst="rect">
            <a:avLst/>
          </a:prstGeom>
        </p:spPr>
      </p:pic>
      <p:pic>
        <p:nvPicPr>
          <p:cNvPr id="5" name="图片 4"/>
          <p:cNvPicPr>
            <a:picLocks noChangeAspect="1"/>
          </p:cNvPicPr>
          <p:nvPr/>
        </p:nvPicPr>
        <p:blipFill>
          <a:blip r:embed="rId2"/>
          <a:stretch>
            <a:fillRect/>
          </a:stretch>
        </p:blipFill>
        <p:spPr>
          <a:xfrm>
            <a:off x="3847465" y="6629400"/>
            <a:ext cx="5429250" cy="228600"/>
          </a:xfrm>
          <a:prstGeom prst="rect">
            <a:avLst/>
          </a:prstGeom>
        </p:spPr>
      </p:pic>
    </p:spTree>
  </p:cSld>
  <p:clrMapOvr>
    <a:masterClrMapping/>
  </p:clrMapOvr>
</p:sld>
</file>

<file path=ppt/slides/slide8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a:sym typeface="+mn-ea"/>
              </a:rPr>
              <a:t>总结</a:t>
            </a:r>
            <a:endParaRPr lang="en-US" altLang="zh-CN">
              <a:sym typeface="+mn-ea"/>
            </a:endParaRPr>
          </a:p>
        </p:txBody>
      </p:sp>
      <p:sp>
        <p:nvSpPr>
          <p:cNvPr id="3" name="内容占位符 2"/>
          <p:cNvSpPr/>
          <p:nvPr>
            <p:ph idx="1"/>
          </p:nvPr>
        </p:nvSpPr>
        <p:spPr/>
        <p:txBody>
          <a:bodyPr/>
          <a:p>
            <a:r>
              <a:rPr lang="zh-CN" altLang="en-US"/>
              <a:t>这一章阐述了在算法设计中发现的五个最普通的方法。当面临一个问题的时候，花些时间考察一下这些</a:t>
            </a:r>
            <a:endParaRPr lang="zh-CN" altLang="en-US"/>
          </a:p>
          <a:p>
            <a:r>
              <a:rPr lang="zh-CN" altLang="en-US"/>
              <a:t>方法能否适用是值得的。算法的适当选择，结合数据结构的审慎使用，常常能够迅速导致问题的高效解</a:t>
            </a:r>
            <a:endParaRPr lang="zh-CN" altLang="en-US"/>
          </a:p>
          <a:p>
            <a:r>
              <a:rPr lang="zh-CN" altLang="en-US"/>
              <a:t>决。</a:t>
            </a:r>
            <a:endParaRPr lang="zh-CN" altLang="en-US"/>
          </a:p>
        </p:txBody>
      </p:sp>
    </p:spTree>
  </p:cSld>
  <p:clrMapOvr>
    <a:masterClrMapping/>
  </p:clrMapOvr>
</p:sld>
</file>

<file path=ppt/slides/slide8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a:sym typeface="+mn-ea"/>
              </a:rPr>
              <a:t>第12章 高级数据结构及其实现</a:t>
            </a:r>
            <a:endParaRPr lang="en-US" altLang="zh-CN">
              <a:sym typeface="+mn-ea"/>
            </a:endParaRPr>
          </a:p>
        </p:txBody>
      </p:sp>
      <p:sp>
        <p:nvSpPr>
          <p:cNvPr id="3" name="内容占位符 2"/>
          <p:cNvSpPr/>
          <p:nvPr>
            <p:ph idx="1"/>
          </p:nvPr>
        </p:nvSpPr>
        <p:spPr/>
        <p:txBody>
          <a:bodyPr/>
          <a:p>
            <a:r>
              <a:rPr lang="zh-CN" altLang="en-US"/>
              <a:t>我们在这一章讨论七种重点在于实用的数据结构。首先考查第4章讨论过的AVL树的变种，包括</a:t>
            </a:r>
            <a:r>
              <a:rPr lang="zh-CN" altLang="en-US">
                <a:solidFill>
                  <a:srgbClr val="FF0000"/>
                </a:solidFill>
              </a:rPr>
              <a:t>优化的伸</a:t>
            </a:r>
            <a:endParaRPr lang="zh-CN" altLang="en-US">
              <a:solidFill>
                <a:srgbClr val="FF0000"/>
              </a:solidFill>
            </a:endParaRPr>
          </a:p>
          <a:p>
            <a:r>
              <a:rPr lang="zh-CN" altLang="en-US">
                <a:solidFill>
                  <a:srgbClr val="FF0000"/>
                </a:solidFill>
              </a:rPr>
              <a:t>展树</a:t>
            </a:r>
            <a:r>
              <a:rPr lang="zh-CN" altLang="en-US"/>
              <a:t>，</a:t>
            </a:r>
            <a:r>
              <a:rPr lang="zh-CN" altLang="en-US">
                <a:solidFill>
                  <a:srgbClr val="FF0000"/>
                </a:solidFill>
              </a:rPr>
              <a:t>红黑树</a:t>
            </a:r>
            <a:r>
              <a:rPr lang="zh-CN" altLang="en-US"/>
              <a:t>，(在前面第10章讨论过的)</a:t>
            </a:r>
            <a:r>
              <a:rPr lang="zh-CN" altLang="en-US">
                <a:solidFill>
                  <a:srgbClr val="FF0000"/>
                </a:solidFill>
              </a:rPr>
              <a:t>跳跃表的确定性的形式</a:t>
            </a:r>
            <a:r>
              <a:rPr lang="zh-CN" altLang="en-US"/>
              <a:t>，</a:t>
            </a:r>
            <a:r>
              <a:rPr lang="zh-CN" altLang="en-US">
                <a:solidFill>
                  <a:srgbClr val="FF0000"/>
                </a:solidFill>
              </a:rPr>
              <a:t>AA-树</a:t>
            </a:r>
            <a:r>
              <a:rPr lang="zh-CN" altLang="en-US"/>
              <a:t>，以及</a:t>
            </a:r>
            <a:r>
              <a:rPr lang="zh-CN" altLang="en-US">
                <a:solidFill>
                  <a:srgbClr val="FF0000"/>
                </a:solidFill>
              </a:rPr>
              <a:t>treap树</a:t>
            </a:r>
            <a:r>
              <a:rPr lang="zh-CN" altLang="en-US"/>
              <a:t>。</a:t>
            </a:r>
            <a:endParaRPr lang="zh-CN" altLang="en-US"/>
          </a:p>
          <a:p>
            <a:endParaRPr lang="zh-CN" altLang="en-US"/>
          </a:p>
          <a:p>
            <a:r>
              <a:rPr lang="zh-CN" altLang="en-US"/>
              <a:t>然后我们考查一种可以用于多维数据的数据结构。在这种情况下，每一项均可有若干关键字。</a:t>
            </a:r>
            <a:r>
              <a:rPr lang="zh-CN" altLang="en-US">
                <a:solidFill>
                  <a:srgbClr val="FF0000"/>
                </a:solidFill>
              </a:rPr>
              <a:t>k-d树</a:t>
            </a:r>
            <a:r>
              <a:rPr lang="zh-CN" altLang="en-US"/>
              <a:t>对</a:t>
            </a:r>
            <a:endParaRPr lang="zh-CN" altLang="en-US"/>
          </a:p>
          <a:p>
            <a:r>
              <a:rPr lang="zh-CN" altLang="en-US"/>
              <a:t>任何关键字都能进行相关的查找。</a:t>
            </a:r>
            <a:endParaRPr lang="zh-CN" altLang="en-US"/>
          </a:p>
          <a:p>
            <a:endParaRPr lang="zh-CN" altLang="en-US"/>
          </a:p>
          <a:p>
            <a:r>
              <a:rPr lang="zh-CN" altLang="en-US"/>
              <a:t>复议的论题包括：</a:t>
            </a:r>
            <a:endParaRPr lang="zh-CN" altLang="en-US"/>
          </a:p>
          <a:p>
            <a:pPr marL="285750" indent="-285750">
              <a:buFont typeface="Arial" panose="020B0604020202020204" pitchFamily="34" charset="0"/>
              <a:buChar char="•"/>
            </a:pPr>
            <a:r>
              <a:rPr lang="zh-CN" altLang="en-US"/>
              <a:t>在适当的时候</a:t>
            </a:r>
            <a:r>
              <a:rPr lang="zh-CN" altLang="en-US">
                <a:solidFill>
                  <a:srgbClr val="FF0000"/>
                </a:solidFill>
              </a:rPr>
              <a:t>非递归的自顶向下</a:t>
            </a:r>
            <a:r>
              <a:rPr lang="zh-CN" altLang="en-US"/>
              <a:t>(而不是从底向上)的查找树的各种实现方法。</a:t>
            </a:r>
            <a:endParaRPr lang="zh-CN" altLang="en-US"/>
          </a:p>
          <a:p>
            <a:pPr marL="285750" indent="-285750">
              <a:buFont typeface="Arial" panose="020B0604020202020204" pitchFamily="34" charset="0"/>
              <a:buChar char="•"/>
            </a:pPr>
            <a:r>
              <a:rPr lang="zh-CN" altLang="en-US"/>
              <a:t>详细、优化的尤其是利用标记节点的实现方法。</a:t>
            </a:r>
            <a:endParaRPr lang="zh-CN" altLang="en-US"/>
          </a:p>
        </p:txBody>
      </p:sp>
    </p:spTree>
  </p:cSld>
  <p:clrMapOvr>
    <a:masterClrMapping/>
  </p:clrMapOvr>
</p:sld>
</file>

<file path=ppt/slides/slide8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a:sym typeface="+mn-ea"/>
              </a:rPr>
              <a:t>12.1 自顶向下伸展树</a:t>
            </a:r>
            <a:endParaRPr lang="en-US" altLang="zh-CN">
              <a:sym typeface="+mn-ea"/>
            </a:endParaRPr>
          </a:p>
        </p:txBody>
      </p:sp>
      <p:sp>
        <p:nvSpPr>
          <p:cNvPr id="3" name="内容占位符 2"/>
          <p:cNvSpPr/>
          <p:nvPr>
            <p:ph idx="1"/>
          </p:nvPr>
        </p:nvSpPr>
        <p:spPr/>
        <p:txBody>
          <a:bodyPr>
            <a:normAutofit lnSpcReduction="20000"/>
          </a:bodyPr>
          <a:p>
            <a:r>
              <a:rPr lang="zh-CN" altLang="en-US"/>
              <a:t>在第4章，我们讨论了基本的伸展树操作。当一项X作为一片树叶被插入时，称为</a:t>
            </a:r>
            <a:r>
              <a:rPr lang="zh-CN" altLang="en-US">
                <a:solidFill>
                  <a:srgbClr val="FF0000"/>
                </a:solidFill>
              </a:rPr>
              <a:t>展开</a:t>
            </a:r>
            <a:r>
              <a:rPr lang="zh-CN" altLang="en-US"/>
              <a:t>(splay)的一系列</a:t>
            </a:r>
            <a:endParaRPr lang="zh-CN" altLang="en-US"/>
          </a:p>
          <a:p>
            <a:r>
              <a:rPr lang="zh-CN" altLang="en-US"/>
              <a:t>树的旋转使得X成为树的新的根。展开操作也在查找期间执行，而且如果一项也没有找到，那么就要对</a:t>
            </a:r>
            <a:endParaRPr lang="zh-CN" altLang="en-US"/>
          </a:p>
          <a:p>
            <a:r>
              <a:rPr lang="zh-CN" altLang="en-US"/>
              <a:t>访问路径上的最后的节点施行一次展开。在第11章，我们指出一次展开树操作的摊还时间为</a:t>
            </a:r>
            <a:r>
              <a:rPr lang="zh-CN" altLang="en-US" b="1"/>
              <a:t>O</a:t>
            </a:r>
            <a:r>
              <a:rPr lang="zh-CN" altLang="en-US"/>
              <a:t>(logN)。</a:t>
            </a:r>
            <a:endParaRPr lang="zh-CN" altLang="en-US"/>
          </a:p>
          <a:p>
            <a:endParaRPr lang="zh-CN" altLang="en-US"/>
          </a:p>
          <a:p>
            <a:r>
              <a:rPr lang="zh-CN" altLang="en-US"/>
              <a:t>这种展开操作的直接实现需要从根沿树往下的一次遍历，以及而后的从底向上的一次遍历。这或者可以</a:t>
            </a:r>
            <a:endParaRPr lang="zh-CN" altLang="en-US"/>
          </a:p>
          <a:p>
            <a:r>
              <a:rPr lang="zh-CN" altLang="en-US"/>
              <a:t>通过保存一些父指针来完成，或者通过将访问路径存储到一个栈中来完成。但遗憾的是，这两种方法均</a:t>
            </a:r>
            <a:endParaRPr lang="zh-CN" altLang="en-US"/>
          </a:p>
          <a:p>
            <a:r>
              <a:rPr lang="zh-CN" altLang="en-US"/>
              <a:t>需大量的开销，而且二者都必须处理许多特殊的情况。在这一节，我们指出如何在初始访问路径上施行</a:t>
            </a:r>
            <a:endParaRPr lang="zh-CN" altLang="en-US"/>
          </a:p>
          <a:p>
            <a:r>
              <a:rPr lang="zh-CN" altLang="en-US"/>
              <a:t>一些</a:t>
            </a:r>
            <a:r>
              <a:rPr lang="zh-CN" altLang="en-US">
                <a:solidFill>
                  <a:srgbClr val="FF0000"/>
                </a:solidFill>
              </a:rPr>
              <a:t>旋转</a:t>
            </a:r>
            <a:r>
              <a:rPr lang="zh-CN" altLang="en-US"/>
              <a:t>。结果得到在实践中更快的过程，只用到</a:t>
            </a:r>
            <a:r>
              <a:rPr lang="zh-CN" altLang="en-US" b="1"/>
              <a:t>O</a:t>
            </a:r>
            <a:r>
              <a:rPr lang="zh-CN" altLang="en-US"/>
              <a:t>(1)的额外空间，但却保持了</a:t>
            </a:r>
            <a:r>
              <a:rPr lang="zh-CN" altLang="en-US" b="1"/>
              <a:t>O</a:t>
            </a:r>
            <a:r>
              <a:rPr lang="zh-CN" altLang="en-US"/>
              <a:t>(logN)的摊还时间界。</a:t>
            </a:r>
            <a:endParaRPr lang="zh-CN" altLang="en-US"/>
          </a:p>
        </p:txBody>
      </p:sp>
    </p:spTree>
  </p:cSld>
  <p:clrMapOvr>
    <a:masterClrMapping/>
  </p:clrMapOvr>
</p:sld>
</file>

<file path=ppt/slides/slide8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a:sym typeface="+mn-ea"/>
              </a:rPr>
              <a:t>12.1 自顶向下伸展树</a:t>
            </a:r>
            <a:endParaRPr lang="en-US" altLang="zh-CN">
              <a:sym typeface="+mn-ea"/>
            </a:endParaRPr>
          </a:p>
        </p:txBody>
      </p:sp>
      <p:sp>
        <p:nvSpPr>
          <p:cNvPr id="3" name="内容占位符 2"/>
          <p:cNvSpPr/>
          <p:nvPr>
            <p:ph idx="1"/>
          </p:nvPr>
        </p:nvSpPr>
        <p:spPr/>
        <p:txBody>
          <a:bodyPr>
            <a:normAutofit lnSpcReduction="20000"/>
          </a:bodyPr>
          <a:p>
            <a:r>
              <a:rPr lang="zh-CN" altLang="en-US"/>
              <a:t>图12-1指出</a:t>
            </a:r>
            <a:r>
              <a:rPr lang="zh-CN" altLang="en-US">
                <a:solidFill>
                  <a:srgbClr val="FF0000"/>
                </a:solidFill>
              </a:rPr>
              <a:t>单旋转</a:t>
            </a:r>
            <a:r>
              <a:rPr lang="zh-CN" altLang="en-US"/>
              <a:t>、</a:t>
            </a:r>
            <a:r>
              <a:rPr lang="zh-CN" altLang="en-US">
                <a:solidFill>
                  <a:srgbClr val="FF0000"/>
                </a:solidFill>
              </a:rPr>
              <a:t>一字形</a:t>
            </a:r>
            <a:r>
              <a:rPr lang="zh-CN" altLang="en-US"/>
              <a:t>和</a:t>
            </a:r>
            <a:r>
              <a:rPr lang="zh-CN" altLang="en-US">
                <a:solidFill>
                  <a:srgbClr val="FF0000"/>
                </a:solidFill>
              </a:rPr>
              <a:t>之字形</a:t>
            </a:r>
            <a:r>
              <a:rPr lang="zh-CN" altLang="en-US"/>
              <a:t>情形的旋转。(照惯例，忽略三种对称的旋转。)在访问的任一时刻，</a:t>
            </a:r>
            <a:endParaRPr lang="zh-CN" altLang="en-US"/>
          </a:p>
          <a:p>
            <a:r>
              <a:rPr lang="zh-CN" altLang="en-US"/>
              <a:t>我们都有一个当前节点X，它是其子树的根；在我们的图中它被表示成</a:t>
            </a:r>
            <a:r>
              <a:rPr lang="zh-CN" altLang="en-US">
                <a:solidFill>
                  <a:srgbClr val="FF0000"/>
                </a:solidFill>
              </a:rPr>
              <a:t>“中间”树</a:t>
            </a:r>
            <a:r>
              <a:rPr lang="zh-CN" altLang="en-US"/>
              <a:t>。树L把节点都存放在</a:t>
            </a:r>
            <a:endParaRPr lang="zh-CN" altLang="en-US"/>
          </a:p>
          <a:p>
            <a:r>
              <a:rPr lang="zh-CN" altLang="en-US"/>
              <a:t>小于X的树</a:t>
            </a:r>
            <a:r>
              <a:rPr lang="en-US" altLang="zh-CN"/>
              <a:t>T</a:t>
            </a:r>
            <a:r>
              <a:rPr lang="zh-CN" altLang="en-US"/>
              <a:t>中，但不在X的子树中；类似地，树R把节点存在大于的子树中，但不在X的子树中。初始时</a:t>
            </a:r>
            <a:endParaRPr lang="zh-CN" altLang="en-US"/>
          </a:p>
          <a:p>
            <a:r>
              <a:rPr lang="zh-CN" altLang="en-US"/>
              <a:t>X为T的根，而L和R是空树。</a:t>
            </a:r>
            <a:endParaRPr lang="zh-CN" altLang="en-US"/>
          </a:p>
          <a:p>
            <a:endParaRPr lang="zh-CN" altLang="en-US"/>
          </a:p>
          <a:p>
            <a:r>
              <a:rPr lang="zh-CN" altLang="en-US"/>
              <a:t>如果旋转是一次</a:t>
            </a:r>
            <a:r>
              <a:rPr lang="zh-CN" altLang="en-US">
                <a:solidFill>
                  <a:srgbClr val="FF0000"/>
                </a:solidFill>
              </a:rPr>
              <a:t>单旋转</a:t>
            </a:r>
            <a:r>
              <a:rPr lang="zh-CN" altLang="en-US"/>
              <a:t>，那么根在的树变成中间树的新根。X和子树B连接而成为R中最小项的左儿子； </a:t>
            </a:r>
            <a:endParaRPr lang="zh-CN" altLang="en-US"/>
          </a:p>
          <a:p>
            <a:r>
              <a:rPr lang="zh-CN" altLang="en-US"/>
              <a:t>X的左儿子逻辑上成为NULL。结果，X成为R的新的最小项。特别要注意，为使单旋转情形适用，Y不一定</a:t>
            </a:r>
            <a:endParaRPr lang="zh-CN" altLang="en-US"/>
          </a:p>
          <a:p>
            <a:r>
              <a:rPr lang="zh-CN" altLang="en-US"/>
              <a:t>必须是一片树叶。如果我们查找小于</a:t>
            </a:r>
            <a:r>
              <a:rPr lang="en-US" altLang="zh-CN"/>
              <a:t>Y</a:t>
            </a:r>
            <a:r>
              <a:rPr lang="zh-CN" altLang="en-US"/>
              <a:t>的一项，而</a:t>
            </a:r>
            <a:r>
              <a:rPr lang="en-US" altLang="zh-CN"/>
              <a:t>Y</a:t>
            </a:r>
            <a:r>
              <a:rPr lang="zh-CN" altLang="en-US"/>
              <a:t>没有左儿子(但确有一个右儿子)，那么这种单旋转</a:t>
            </a:r>
            <a:endParaRPr lang="zh-CN" altLang="en-US"/>
          </a:p>
          <a:p>
            <a:r>
              <a:rPr lang="zh-CN" altLang="en-US"/>
              <a:t>情形将是适用的。</a:t>
            </a:r>
            <a:endParaRPr lang="zh-CN" altLang="en-US"/>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a:bodyPr>
          <a:lstStyle/>
          <a:p>
            <a:r>
              <a:rPr lang="zh-CN" dirty="0">
                <a:sym typeface="+mn-ea"/>
              </a:rPr>
              <a:t>这个分析假设N是偶数，因为否则N/2就不确定了。通过该分析的递归性质可知，实际上只有当N是2的幂</a:t>
            </a:r>
            <a:endParaRPr lang="zh-CN" dirty="0">
              <a:sym typeface="+mn-ea"/>
            </a:endParaRPr>
          </a:p>
          <a:p>
            <a:r>
              <a:rPr lang="zh-CN" dirty="0">
                <a:sym typeface="+mn-ea"/>
              </a:rPr>
              <a:t>时，结果才是合理的，否则我们最终要遇到大小不是偶数的子问题，方程就无效了。当N不是2的幂的时</a:t>
            </a:r>
            <a:endParaRPr lang="zh-CN" dirty="0">
              <a:sym typeface="+mn-ea"/>
            </a:endParaRPr>
          </a:p>
          <a:p>
            <a:r>
              <a:rPr lang="zh-CN" dirty="0">
                <a:sym typeface="+mn-ea"/>
              </a:rPr>
              <a:t>候，我们多少需要更加复杂一些的分析，但是大</a:t>
            </a:r>
            <a:r>
              <a:rPr lang="zh-CN" b="1" dirty="0">
                <a:sym typeface="+mn-ea"/>
              </a:rPr>
              <a:t>O</a:t>
            </a:r>
            <a:r>
              <a:rPr lang="zh-CN" dirty="0">
                <a:sym typeface="+mn-ea"/>
              </a:rPr>
              <a:t>的结果是不变的。</a:t>
            </a:r>
            <a:endParaRPr lang="zh-CN" dirty="0">
              <a:sym typeface="+mn-ea"/>
            </a:endParaRPr>
          </a:p>
        </p:txBody>
      </p:sp>
      <p:sp>
        <p:nvSpPr>
          <p:cNvPr id="2" name="标题 1"/>
          <p:cNvSpPr>
            <a:spLocks noGrp="1"/>
          </p:cNvSpPr>
          <p:nvPr>
            <p:ph type="title"/>
          </p:nvPr>
        </p:nvSpPr>
        <p:spPr/>
        <p:txBody>
          <a:bodyPr/>
          <a:lstStyle/>
          <a:p>
            <a:r>
              <a:rPr dirty="0"/>
              <a:t>2.</a:t>
            </a:r>
            <a:r>
              <a:rPr lang="en-US" dirty="0"/>
              <a:t>4.3 </a:t>
            </a:r>
            <a:r>
              <a:rPr lang="zh-CN" altLang="en-US" dirty="0"/>
              <a:t>最大子序列和问题的解</a:t>
            </a:r>
            <a:endParaRPr lang="zh-CN" altLang="en-US" dirty="0"/>
          </a:p>
        </p:txBody>
      </p:sp>
    </p:spTree>
  </p:cSld>
  <p:clrMapOvr>
    <a:masterClrMapping/>
  </p:clrMapOvr>
</p:sld>
</file>

<file path=ppt/slides/slide8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a:sym typeface="+mn-ea"/>
              </a:rPr>
              <a:t>12.1 自顶向下伸展树</a:t>
            </a:r>
            <a:endParaRPr lang="en-US" altLang="zh-CN">
              <a:sym typeface="+mn-ea"/>
            </a:endParaRPr>
          </a:p>
        </p:txBody>
      </p:sp>
      <p:pic>
        <p:nvPicPr>
          <p:cNvPr id="4" name="内容占位符 3"/>
          <p:cNvPicPr>
            <a:picLocks noChangeAspect="1"/>
          </p:cNvPicPr>
          <p:nvPr>
            <p:ph idx="1"/>
          </p:nvPr>
        </p:nvPicPr>
        <p:blipFill>
          <a:blip r:embed="rId1"/>
          <a:stretch>
            <a:fillRect/>
          </a:stretch>
        </p:blipFill>
        <p:spPr>
          <a:xfrm>
            <a:off x="3300095" y="1859915"/>
            <a:ext cx="5591175" cy="3771900"/>
          </a:xfrm>
          <a:prstGeom prst="rect">
            <a:avLst/>
          </a:prstGeom>
        </p:spPr>
      </p:pic>
      <p:pic>
        <p:nvPicPr>
          <p:cNvPr id="5" name="图片 4"/>
          <p:cNvPicPr>
            <a:picLocks noChangeAspect="1"/>
          </p:cNvPicPr>
          <p:nvPr/>
        </p:nvPicPr>
        <p:blipFill>
          <a:blip r:embed="rId2"/>
          <a:stretch>
            <a:fillRect/>
          </a:stretch>
        </p:blipFill>
        <p:spPr>
          <a:xfrm>
            <a:off x="3648710" y="5800725"/>
            <a:ext cx="4724400" cy="314325"/>
          </a:xfrm>
          <a:prstGeom prst="rect">
            <a:avLst/>
          </a:prstGeom>
        </p:spPr>
      </p:pic>
    </p:spTree>
  </p:cSld>
  <p:clrMapOvr>
    <a:masterClrMapping/>
  </p:clrMapOvr>
</p:sld>
</file>

<file path=ppt/slides/slide8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a:sym typeface="+mn-ea"/>
              </a:rPr>
              <a:t>12.1 自顶向下伸展树</a:t>
            </a:r>
            <a:endParaRPr lang="en-US" altLang="zh-CN">
              <a:sym typeface="+mn-ea"/>
            </a:endParaRPr>
          </a:p>
        </p:txBody>
      </p:sp>
      <p:sp>
        <p:nvSpPr>
          <p:cNvPr id="3" name="内容占位符 2"/>
          <p:cNvSpPr/>
          <p:nvPr>
            <p:ph idx="1"/>
          </p:nvPr>
        </p:nvSpPr>
        <p:spPr/>
        <p:txBody>
          <a:bodyPr/>
          <a:p>
            <a:r>
              <a:rPr lang="zh-CN" altLang="en-US"/>
              <a:t>对于</a:t>
            </a:r>
            <a:r>
              <a:rPr lang="zh-CN" altLang="en-US">
                <a:solidFill>
                  <a:srgbClr val="FF0000"/>
                </a:solidFill>
              </a:rPr>
              <a:t>一字形</a:t>
            </a:r>
            <a:r>
              <a:rPr lang="zh-CN" altLang="en-US"/>
              <a:t>情形，我们有类似的剖析。关键是在X和Y之间施行一次旋转。之字形情形的旋转把底部节点</a:t>
            </a:r>
            <a:endParaRPr lang="zh-CN" altLang="en-US"/>
          </a:p>
          <a:p>
            <a:r>
              <a:rPr lang="zh-CN" altLang="en-US"/>
              <a:t>Z带到中间树的顶部，并把子树X和Y分别附接到R和L上。注意，Y被附接从而成为L中的最大项。</a:t>
            </a:r>
            <a:endParaRPr lang="zh-CN" altLang="en-US"/>
          </a:p>
          <a:p>
            <a:endParaRPr lang="zh-CN" altLang="en-US"/>
          </a:p>
          <a:p>
            <a:r>
              <a:rPr lang="zh-CN" altLang="en-US">
                <a:solidFill>
                  <a:srgbClr val="FF0000"/>
                </a:solidFill>
              </a:rPr>
              <a:t>之字形旋转</a:t>
            </a:r>
            <a:r>
              <a:rPr lang="zh-CN" altLang="en-US"/>
              <a:t>这一步多少可以得到简化，因为没有旋转要执行，Z不再是中间树的根，Y取而代之，如图</a:t>
            </a:r>
            <a:endParaRPr lang="zh-CN" altLang="en-US"/>
          </a:p>
          <a:p>
            <a:r>
              <a:rPr lang="zh-CN" altLang="en-US"/>
              <a:t>12-2所示。因为之字形情形的动作变成与单旋转情形相同，所以编程得到简化。看起来这是有利的，因</a:t>
            </a:r>
            <a:endParaRPr lang="zh-CN" altLang="en-US"/>
          </a:p>
          <a:p>
            <a:r>
              <a:rPr lang="zh-CN" altLang="en-US"/>
              <a:t>为对大量情形的测试是要费时的。其缺点是，仅仅为了降低一层，我们在展开过程中却要进行更多的迭</a:t>
            </a:r>
            <a:endParaRPr lang="zh-CN" altLang="en-US"/>
          </a:p>
          <a:p>
            <a:r>
              <a:rPr lang="zh-CN" altLang="en-US"/>
              <a:t>代。</a:t>
            </a:r>
            <a:endParaRPr lang="zh-CN" altLang="en-US"/>
          </a:p>
        </p:txBody>
      </p:sp>
      <p:pic>
        <p:nvPicPr>
          <p:cNvPr id="6" name="图片 5"/>
          <p:cNvPicPr>
            <a:picLocks noChangeAspect="1"/>
          </p:cNvPicPr>
          <p:nvPr/>
        </p:nvPicPr>
        <p:blipFill>
          <a:blip r:embed="rId1"/>
          <a:stretch>
            <a:fillRect/>
          </a:stretch>
        </p:blipFill>
        <p:spPr>
          <a:xfrm>
            <a:off x="2647950" y="4572635"/>
            <a:ext cx="6896100" cy="1409700"/>
          </a:xfrm>
          <a:prstGeom prst="rect">
            <a:avLst/>
          </a:prstGeom>
        </p:spPr>
      </p:pic>
      <p:pic>
        <p:nvPicPr>
          <p:cNvPr id="7" name="图片 6"/>
          <p:cNvPicPr>
            <a:picLocks noChangeAspect="1"/>
          </p:cNvPicPr>
          <p:nvPr/>
        </p:nvPicPr>
        <p:blipFill>
          <a:blip r:embed="rId2"/>
          <a:stretch>
            <a:fillRect/>
          </a:stretch>
        </p:blipFill>
        <p:spPr>
          <a:xfrm>
            <a:off x="4603115" y="5982335"/>
            <a:ext cx="3324225" cy="447675"/>
          </a:xfrm>
          <a:prstGeom prst="rect">
            <a:avLst/>
          </a:prstGeom>
        </p:spPr>
      </p:pic>
    </p:spTree>
  </p:cSld>
  <p:clrMapOvr>
    <a:masterClrMapping/>
  </p:clrMapOvr>
</p:sld>
</file>

<file path=ppt/slides/slide8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a:sym typeface="+mn-ea"/>
              </a:rPr>
              <a:t>12.1 自顶向下伸展树</a:t>
            </a:r>
            <a:endParaRPr lang="en-US" altLang="zh-CN">
              <a:sym typeface="+mn-ea"/>
            </a:endParaRPr>
          </a:p>
        </p:txBody>
      </p:sp>
      <p:sp>
        <p:nvSpPr>
          <p:cNvPr id="3" name="内容占位符 2"/>
          <p:cNvSpPr/>
          <p:nvPr>
            <p:ph idx="1"/>
          </p:nvPr>
        </p:nvSpPr>
        <p:spPr/>
        <p:txBody>
          <a:bodyPr/>
          <a:p>
            <a:r>
              <a:rPr lang="zh-CN" altLang="en-US"/>
              <a:t>图12-3指出一旦执行完最后一步展开我们将如何处理L、R和中间树以形成一棵树。特别要注意，这里的</a:t>
            </a:r>
            <a:endParaRPr lang="zh-CN" altLang="en-US"/>
          </a:p>
          <a:p>
            <a:r>
              <a:rPr lang="zh-CN" altLang="en-US"/>
              <a:t>结果不同于从底部向上的展开。关键的问题在于这里保持了</a:t>
            </a:r>
            <a:r>
              <a:rPr lang="zh-CN" altLang="en-US" b="1"/>
              <a:t>O</a:t>
            </a:r>
            <a:r>
              <a:rPr lang="zh-CN" altLang="en-US"/>
              <a:t>(logN)的摊还界。</a:t>
            </a:r>
            <a:endParaRPr lang="zh-CN" altLang="en-US"/>
          </a:p>
          <a:p>
            <a:endParaRPr lang="zh-CN" altLang="en-US"/>
          </a:p>
        </p:txBody>
      </p:sp>
      <p:pic>
        <p:nvPicPr>
          <p:cNvPr id="4" name="图片 3"/>
          <p:cNvPicPr>
            <a:picLocks noChangeAspect="1"/>
          </p:cNvPicPr>
          <p:nvPr/>
        </p:nvPicPr>
        <p:blipFill>
          <a:blip r:embed="rId1"/>
          <a:stretch>
            <a:fillRect/>
          </a:stretch>
        </p:blipFill>
        <p:spPr>
          <a:xfrm>
            <a:off x="2700020" y="2849880"/>
            <a:ext cx="6791325" cy="1695450"/>
          </a:xfrm>
          <a:prstGeom prst="rect">
            <a:avLst/>
          </a:prstGeom>
        </p:spPr>
      </p:pic>
      <p:pic>
        <p:nvPicPr>
          <p:cNvPr id="5" name="图片 4"/>
          <p:cNvPicPr>
            <a:picLocks noChangeAspect="1"/>
          </p:cNvPicPr>
          <p:nvPr/>
        </p:nvPicPr>
        <p:blipFill>
          <a:blip r:embed="rId2"/>
          <a:stretch>
            <a:fillRect/>
          </a:stretch>
        </p:blipFill>
        <p:spPr>
          <a:xfrm>
            <a:off x="4576445" y="5398135"/>
            <a:ext cx="3038475" cy="323850"/>
          </a:xfrm>
          <a:prstGeom prst="rect">
            <a:avLst/>
          </a:prstGeom>
        </p:spPr>
      </p:pic>
    </p:spTree>
  </p:cSld>
  <p:clrMapOvr>
    <a:masterClrMapping/>
  </p:clrMapOvr>
</p:sld>
</file>

<file path=ppt/slides/slide8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a:sym typeface="+mn-ea"/>
              </a:rPr>
              <a:t>12.1 自顶向下伸展树</a:t>
            </a:r>
            <a:endParaRPr lang="en-US" altLang="zh-CN">
              <a:sym typeface="+mn-ea"/>
            </a:endParaRPr>
          </a:p>
        </p:txBody>
      </p:sp>
      <p:sp>
        <p:nvSpPr>
          <p:cNvPr id="3" name="内容占位符 2"/>
          <p:cNvSpPr/>
          <p:nvPr>
            <p:ph idx="1"/>
          </p:nvPr>
        </p:nvSpPr>
        <p:spPr/>
        <p:txBody>
          <a:bodyPr/>
          <a:p>
            <a:r>
              <a:rPr lang="zh-CN" altLang="en-US"/>
              <a:t>顶部向下展开算法的一个例子如图12-4所示。我们想要访问树中的19。第一步是一个之字形旋转。根据</a:t>
            </a:r>
            <a:endParaRPr lang="zh-CN" altLang="en-US"/>
          </a:p>
          <a:p>
            <a:r>
              <a:rPr lang="zh-CN" altLang="en-US"/>
              <a:t>图12-2(的对称形式)，我们把根在25的子树带到中间树的根处，并把12和它的左子树接到L上。</a:t>
            </a:r>
            <a:endParaRPr lang="zh-CN" altLang="en-US"/>
          </a:p>
        </p:txBody>
      </p:sp>
      <p:pic>
        <p:nvPicPr>
          <p:cNvPr id="6" name="图片 5"/>
          <p:cNvPicPr>
            <a:picLocks noChangeAspect="1"/>
          </p:cNvPicPr>
          <p:nvPr/>
        </p:nvPicPr>
        <p:blipFill>
          <a:blip r:embed="rId1"/>
          <a:stretch>
            <a:fillRect/>
          </a:stretch>
        </p:blipFill>
        <p:spPr>
          <a:xfrm>
            <a:off x="2800350" y="2559050"/>
            <a:ext cx="5999480" cy="4091940"/>
          </a:xfrm>
          <a:prstGeom prst="rect">
            <a:avLst/>
          </a:prstGeom>
        </p:spPr>
      </p:pic>
    </p:spTree>
  </p:cSld>
  <p:clrMapOvr>
    <a:masterClrMapping/>
  </p:clrMapOvr>
</p:sld>
</file>

<file path=ppt/slides/slide8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a:sym typeface="+mn-ea"/>
              </a:rPr>
              <a:t>12.1 自顶向下伸展树</a:t>
            </a:r>
            <a:endParaRPr lang="en-US" altLang="zh-CN">
              <a:sym typeface="+mn-ea"/>
            </a:endParaRPr>
          </a:p>
        </p:txBody>
      </p:sp>
      <p:pic>
        <p:nvPicPr>
          <p:cNvPr id="4" name="内容占位符 3"/>
          <p:cNvPicPr>
            <a:picLocks noChangeAspect="1"/>
          </p:cNvPicPr>
          <p:nvPr>
            <p:ph idx="1"/>
          </p:nvPr>
        </p:nvPicPr>
        <p:blipFill>
          <a:blip r:embed="rId1"/>
          <a:stretch>
            <a:fillRect/>
          </a:stretch>
        </p:blipFill>
        <p:spPr>
          <a:xfrm>
            <a:off x="3209925" y="1691005"/>
            <a:ext cx="5772150" cy="4457700"/>
          </a:xfrm>
          <a:prstGeom prst="rect">
            <a:avLst/>
          </a:prstGeom>
        </p:spPr>
      </p:pic>
      <p:pic>
        <p:nvPicPr>
          <p:cNvPr id="5" name="图片 4"/>
          <p:cNvPicPr>
            <a:picLocks noChangeAspect="1"/>
          </p:cNvPicPr>
          <p:nvPr/>
        </p:nvPicPr>
        <p:blipFill>
          <a:blip r:embed="rId2"/>
          <a:stretch>
            <a:fillRect/>
          </a:stretch>
        </p:blipFill>
        <p:spPr>
          <a:xfrm>
            <a:off x="4384675" y="6385560"/>
            <a:ext cx="3648075" cy="323850"/>
          </a:xfrm>
          <a:prstGeom prst="rect">
            <a:avLst/>
          </a:prstGeom>
        </p:spPr>
      </p:pic>
    </p:spTree>
  </p:cSld>
  <p:clrMapOvr>
    <a:masterClrMapping/>
  </p:clrMapOvr>
</p:sld>
</file>

<file path=ppt/slides/slide8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a:sym typeface="+mn-ea"/>
              </a:rPr>
              <a:t>12.1 自顶向下伸展树</a:t>
            </a:r>
            <a:endParaRPr lang="en-US" altLang="zh-CN">
              <a:sym typeface="+mn-ea"/>
            </a:endParaRPr>
          </a:p>
        </p:txBody>
      </p:sp>
      <p:sp>
        <p:nvSpPr>
          <p:cNvPr id="3" name="内容占位符 2"/>
          <p:cNvSpPr/>
          <p:nvPr>
            <p:ph idx="1"/>
          </p:nvPr>
        </p:nvSpPr>
        <p:spPr/>
        <p:txBody>
          <a:bodyPr/>
          <a:p>
            <a:r>
              <a:rPr lang="zh-CN" altLang="en-US"/>
              <a:t>下一步是一个一字形旋转：15被提高到中间树的根处，并在20和25之间进行一次旋转，所得到的子树被</a:t>
            </a:r>
            <a:endParaRPr lang="zh-CN" altLang="en-US"/>
          </a:p>
          <a:p>
            <a:r>
              <a:rPr lang="zh-CN" altLang="en-US"/>
              <a:t>连接到R上。此时查找19导致终止单旋转。中间树的新根为18，而15和它的左子树作为L的最大节点的右</a:t>
            </a:r>
            <a:endParaRPr lang="zh-CN" altLang="en-US"/>
          </a:p>
          <a:p>
            <a:r>
              <a:rPr lang="zh-CN" altLang="en-US"/>
              <a:t>儿子被接上。根据图12-3重新组装则结束该步展开。</a:t>
            </a:r>
            <a:endParaRPr lang="zh-CN" altLang="en-US"/>
          </a:p>
          <a:p>
            <a:endParaRPr lang="zh-CN" altLang="en-US"/>
          </a:p>
          <a:p>
            <a:r>
              <a:rPr lang="zh-CN" altLang="en-US"/>
              <a:t>我们使用带有左指针和右指针的一个头节点最终包含左树的根和右树的根。由于这两棵树初始为空，因</a:t>
            </a:r>
            <a:endParaRPr lang="zh-CN" altLang="en-US"/>
          </a:p>
          <a:p>
            <a:r>
              <a:rPr lang="zh-CN" altLang="en-US"/>
              <a:t>此使用一个头分别对应初始状态右树或左树的最小或最大节点。这种方法可以使得程序避免检测空树。</a:t>
            </a:r>
            <a:endParaRPr lang="zh-CN" altLang="en-US"/>
          </a:p>
          <a:p>
            <a:r>
              <a:rPr lang="zh-CN" altLang="en-US"/>
              <a:t>第一次左树变成非空时，右指针将被初始化并在以后保持不变。这样，在自顶向下查找的最后，它将包</a:t>
            </a:r>
            <a:endParaRPr lang="zh-CN" altLang="en-US"/>
          </a:p>
          <a:p>
            <a:r>
              <a:rPr lang="zh-CN" altLang="en-US"/>
              <a:t>含右树的根。类似地，左指针最终将包含右树的根。</a:t>
            </a:r>
            <a:endParaRPr lang="zh-CN" altLang="en-US"/>
          </a:p>
        </p:txBody>
      </p:sp>
    </p:spTree>
  </p:cSld>
  <p:clrMapOvr>
    <a:masterClrMapping/>
  </p:clrMapOvr>
</p:sld>
</file>

<file path=ppt/slides/slide8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a:sym typeface="+mn-ea"/>
              </a:rPr>
              <a:t>12.1 自顶向下伸展树</a:t>
            </a:r>
            <a:endParaRPr lang="en-US" altLang="zh-CN">
              <a:sym typeface="+mn-ea"/>
            </a:endParaRPr>
          </a:p>
        </p:txBody>
      </p:sp>
      <p:sp>
        <p:nvSpPr>
          <p:cNvPr id="3" name="内容占位符 2"/>
          <p:cNvSpPr/>
          <p:nvPr>
            <p:ph idx="1"/>
          </p:nvPr>
        </p:nvSpPr>
        <p:spPr/>
        <p:txBody>
          <a:bodyPr/>
          <a:p>
            <a:r>
              <a:rPr lang="zh-CN" altLang="en-US"/>
              <a:t>图12-5所示的过程Initialize用来分配NullNode标记。我们使用标记NullNode表示一个NULL指针。我们</a:t>
            </a:r>
            <a:endParaRPr lang="zh-CN" altLang="en-US"/>
          </a:p>
          <a:p>
            <a:r>
              <a:rPr lang="zh-CN" altLang="en-US"/>
              <a:t>将反复使用这种技术来简化程序(因而使得程序多少要快一些)。图12-6给出展开过程的程序。这里的</a:t>
            </a:r>
            <a:endParaRPr lang="zh-CN" altLang="en-US"/>
          </a:p>
          <a:p>
            <a:r>
              <a:rPr lang="zh-CN" altLang="en-US"/>
              <a:t>Header节点使我们肯定能够把X接到R的最大节点上而不必担心R可能是空的(对于处理L的对称的情形类</a:t>
            </a:r>
            <a:endParaRPr lang="zh-CN" altLang="en-US"/>
          </a:p>
          <a:p>
            <a:r>
              <a:rPr lang="zh-CN" altLang="en-US"/>
              <a:t>似地进行)。</a:t>
            </a:r>
            <a:endParaRPr lang="zh-CN" altLang="en-US"/>
          </a:p>
        </p:txBody>
      </p:sp>
    </p:spTree>
  </p:cSld>
  <p:clrMapOvr>
    <a:masterClrMapping/>
  </p:clrMapOvr>
</p:sld>
</file>

<file path=ppt/slides/slide8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a:sym typeface="+mn-ea"/>
              </a:rPr>
              <a:t>12.1 自顶向下伸展树</a:t>
            </a:r>
            <a:endParaRPr lang="en-US" altLang="zh-CN">
              <a:sym typeface="+mn-ea"/>
            </a:endParaRPr>
          </a:p>
        </p:txBody>
      </p:sp>
      <p:pic>
        <p:nvPicPr>
          <p:cNvPr id="6" name="内容占位符 5"/>
          <p:cNvPicPr>
            <a:picLocks noChangeAspect="1"/>
          </p:cNvPicPr>
          <p:nvPr>
            <p:ph idx="1"/>
          </p:nvPr>
        </p:nvPicPr>
        <p:blipFill>
          <a:blip r:embed="rId1"/>
          <a:stretch>
            <a:fillRect/>
          </a:stretch>
        </p:blipFill>
        <p:spPr>
          <a:xfrm>
            <a:off x="4102735" y="2122170"/>
            <a:ext cx="5286375" cy="2371725"/>
          </a:xfrm>
          <a:prstGeom prst="rect">
            <a:avLst/>
          </a:prstGeom>
        </p:spPr>
      </p:pic>
    </p:spTree>
  </p:cSld>
  <p:clrMapOvr>
    <a:masterClrMapping/>
  </p:clrMapOvr>
</p:sld>
</file>

<file path=ppt/slides/slide8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a:sym typeface="+mn-ea"/>
              </a:rPr>
              <a:t>12.1 自顶向下伸展树</a:t>
            </a:r>
            <a:endParaRPr lang="en-US" altLang="zh-CN">
              <a:sym typeface="+mn-ea"/>
            </a:endParaRPr>
          </a:p>
        </p:txBody>
      </p:sp>
      <p:pic>
        <p:nvPicPr>
          <p:cNvPr id="4" name="内容占位符 3"/>
          <p:cNvPicPr>
            <a:picLocks noChangeAspect="1"/>
          </p:cNvPicPr>
          <p:nvPr>
            <p:ph idx="1"/>
          </p:nvPr>
        </p:nvPicPr>
        <p:blipFill>
          <a:blip r:embed="rId1"/>
          <a:stretch>
            <a:fillRect/>
          </a:stretch>
        </p:blipFill>
        <p:spPr>
          <a:xfrm>
            <a:off x="3804920" y="1914525"/>
            <a:ext cx="5314950" cy="4029075"/>
          </a:xfrm>
          <a:prstGeom prst="rect">
            <a:avLst/>
          </a:prstGeom>
        </p:spPr>
      </p:pic>
      <p:pic>
        <p:nvPicPr>
          <p:cNvPr id="5" name="图片 4"/>
          <p:cNvPicPr>
            <a:picLocks noChangeAspect="1"/>
          </p:cNvPicPr>
          <p:nvPr/>
        </p:nvPicPr>
        <p:blipFill>
          <a:blip r:embed="rId2"/>
          <a:stretch>
            <a:fillRect/>
          </a:stretch>
        </p:blipFill>
        <p:spPr>
          <a:xfrm>
            <a:off x="4678045" y="6167120"/>
            <a:ext cx="2581275" cy="266700"/>
          </a:xfrm>
          <a:prstGeom prst="rect">
            <a:avLst/>
          </a:prstGeom>
        </p:spPr>
      </p:pic>
    </p:spTree>
  </p:cSld>
  <p:clrMapOvr>
    <a:masterClrMapping/>
  </p:clrMapOvr>
</p:sld>
</file>

<file path=ppt/slides/slide8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a:sym typeface="+mn-ea"/>
              </a:rPr>
              <a:t>12.1 自顶向下伸展树</a:t>
            </a:r>
            <a:endParaRPr lang="en-US" altLang="zh-CN">
              <a:sym typeface="+mn-ea"/>
            </a:endParaRPr>
          </a:p>
        </p:txBody>
      </p:sp>
      <p:sp>
        <p:nvSpPr>
          <p:cNvPr id="3" name="内容占位符 2"/>
          <p:cNvSpPr/>
          <p:nvPr>
            <p:ph idx="1"/>
          </p:nvPr>
        </p:nvSpPr>
        <p:spPr/>
        <p:txBody>
          <a:bodyPr/>
          <a:p>
            <a:r>
              <a:rPr lang="zh-CN" altLang="en-US"/>
              <a:t>正如我们上面提到的，在展开末尾重新组装之前，</a:t>
            </a:r>
            <a:r>
              <a:rPr lang="en-US" altLang="zh-CN"/>
              <a:t>Header.Left</a:t>
            </a:r>
            <a:r>
              <a:rPr lang="zh-CN" altLang="en-US"/>
              <a:t>和</a:t>
            </a:r>
            <a:r>
              <a:rPr lang="en-US" altLang="zh-CN"/>
              <a:t>Header.Right</a:t>
            </a:r>
            <a:r>
              <a:rPr lang="zh-CN" altLang="en-US"/>
              <a:t>分别指着</a:t>
            </a:r>
            <a:r>
              <a:rPr lang="en-US" altLang="zh-CN"/>
              <a:t>R</a:t>
            </a:r>
            <a:r>
              <a:rPr lang="zh-CN" altLang="en-US"/>
              <a:t>和</a:t>
            </a:r>
            <a:r>
              <a:rPr lang="en-US" altLang="zh-CN"/>
              <a:t>L</a:t>
            </a:r>
            <a:r>
              <a:rPr lang="zh-CN" altLang="en-US"/>
              <a:t>（这不是</a:t>
            </a:r>
            <a:endParaRPr lang="zh-CN" altLang="en-US"/>
          </a:p>
          <a:p>
            <a:r>
              <a:rPr lang="zh-CN" altLang="en-US"/>
              <a:t>一个排印错误</a:t>
            </a:r>
            <a:r>
              <a:rPr lang="en-US" altLang="zh-CN"/>
              <a:t>——</a:t>
            </a:r>
            <a:r>
              <a:rPr lang="zh-CN" altLang="en-US"/>
              <a:t>遵从指针的方向）。除了这个细节外，该程序是相对简单的。</a:t>
            </a:r>
            <a:endParaRPr lang="zh-CN" altLang="en-US"/>
          </a:p>
        </p:txBody>
      </p:sp>
      <p:pic>
        <p:nvPicPr>
          <p:cNvPr id="6" name="图片 5"/>
          <p:cNvPicPr>
            <a:picLocks noChangeAspect="1"/>
          </p:cNvPicPr>
          <p:nvPr/>
        </p:nvPicPr>
        <p:blipFill>
          <a:blip r:embed="rId1"/>
          <a:stretch>
            <a:fillRect/>
          </a:stretch>
        </p:blipFill>
        <p:spPr>
          <a:xfrm>
            <a:off x="4237990" y="2477770"/>
            <a:ext cx="4322445" cy="4295140"/>
          </a:xfrm>
          <a:prstGeom prst="rect">
            <a:avLst/>
          </a:prstGeom>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a:bodyPr>
          <a:lstStyle/>
          <a:p>
            <a:r>
              <a:rPr lang="zh-CN" dirty="0">
                <a:sym typeface="+mn-ea"/>
              </a:rPr>
              <a:t>在后面的章节中，我们将看到递归的几个漂亮的应用。这里，我们还是介绍求解最大子序列和的第四种</a:t>
            </a:r>
            <a:endParaRPr lang="zh-CN" dirty="0">
              <a:sym typeface="+mn-ea"/>
            </a:endParaRPr>
          </a:p>
          <a:p>
            <a:r>
              <a:rPr lang="zh-CN" dirty="0">
                <a:sym typeface="+mn-ea"/>
              </a:rPr>
              <a:t>方法，该算法实现起来要比递归算法简单而且更为有效。它在下图</a:t>
            </a:r>
            <a:r>
              <a:rPr lang="zh-CN" altLang="en-US" dirty="0">
                <a:sym typeface="+mn-ea"/>
              </a:rPr>
              <a:t>中给出</a:t>
            </a:r>
            <a:endParaRPr lang="zh-CN" altLang="en-US" dirty="0">
              <a:sym typeface="+mn-ea"/>
            </a:endParaRPr>
          </a:p>
        </p:txBody>
      </p:sp>
      <p:sp>
        <p:nvSpPr>
          <p:cNvPr id="2" name="标题 1"/>
          <p:cNvSpPr>
            <a:spLocks noGrp="1"/>
          </p:cNvSpPr>
          <p:nvPr>
            <p:ph type="title"/>
          </p:nvPr>
        </p:nvSpPr>
        <p:spPr/>
        <p:txBody>
          <a:bodyPr/>
          <a:lstStyle/>
          <a:p>
            <a:r>
              <a:rPr dirty="0"/>
              <a:t>2.</a:t>
            </a:r>
            <a:r>
              <a:rPr lang="en-US" dirty="0"/>
              <a:t>4.3 </a:t>
            </a:r>
            <a:r>
              <a:rPr lang="zh-CN" altLang="en-US" dirty="0"/>
              <a:t>最大子序列和问题的解</a:t>
            </a:r>
            <a:endParaRPr lang="zh-CN" altLang="en-US" dirty="0"/>
          </a:p>
        </p:txBody>
      </p:sp>
      <p:pic>
        <p:nvPicPr>
          <p:cNvPr id="5" name="图片 4"/>
          <p:cNvPicPr>
            <a:picLocks noChangeAspect="1"/>
          </p:cNvPicPr>
          <p:nvPr/>
        </p:nvPicPr>
        <p:blipFill>
          <a:blip r:embed="rId1"/>
          <a:stretch>
            <a:fillRect/>
          </a:stretch>
        </p:blipFill>
        <p:spPr>
          <a:xfrm>
            <a:off x="3204845" y="2518410"/>
            <a:ext cx="5781675" cy="4124325"/>
          </a:xfrm>
          <a:prstGeom prst="rect">
            <a:avLst/>
          </a:prstGeom>
        </p:spPr>
      </p:pic>
    </p:spTree>
  </p:cSld>
  <p:clrMapOvr>
    <a:masterClrMapping/>
  </p:clrMapOvr>
</p:sld>
</file>

<file path=ppt/slides/slide8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a:sym typeface="+mn-ea"/>
              </a:rPr>
              <a:t>12.1 自顶向下伸展树</a:t>
            </a:r>
            <a:endParaRPr lang="en-US" altLang="zh-CN">
              <a:sym typeface="+mn-ea"/>
            </a:endParaRPr>
          </a:p>
        </p:txBody>
      </p:sp>
      <p:pic>
        <p:nvPicPr>
          <p:cNvPr id="4" name="内容占位符 3"/>
          <p:cNvPicPr>
            <a:picLocks noChangeAspect="1"/>
          </p:cNvPicPr>
          <p:nvPr>
            <p:ph idx="1"/>
          </p:nvPr>
        </p:nvPicPr>
        <p:blipFill>
          <a:blip r:embed="rId1"/>
          <a:stretch>
            <a:fillRect/>
          </a:stretch>
        </p:blipFill>
        <p:spPr>
          <a:xfrm>
            <a:off x="3924300" y="2086610"/>
            <a:ext cx="4343400" cy="3657600"/>
          </a:xfrm>
          <a:prstGeom prst="rect">
            <a:avLst/>
          </a:prstGeom>
        </p:spPr>
      </p:pic>
      <p:pic>
        <p:nvPicPr>
          <p:cNvPr id="5" name="图片 4"/>
          <p:cNvPicPr>
            <a:picLocks noChangeAspect="1"/>
          </p:cNvPicPr>
          <p:nvPr/>
        </p:nvPicPr>
        <p:blipFill>
          <a:blip r:embed="rId2"/>
          <a:stretch>
            <a:fillRect/>
          </a:stretch>
        </p:blipFill>
        <p:spPr>
          <a:xfrm>
            <a:off x="4584700" y="6139815"/>
            <a:ext cx="2514600" cy="333375"/>
          </a:xfrm>
          <a:prstGeom prst="rect">
            <a:avLst/>
          </a:prstGeom>
        </p:spPr>
      </p:pic>
    </p:spTree>
  </p:cSld>
  <p:clrMapOvr>
    <a:masterClrMapping/>
  </p:clrMapOvr>
</p:sld>
</file>

<file path=ppt/slides/slide8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a:sym typeface="+mn-ea"/>
              </a:rPr>
              <a:t>12.1 自顶向下伸展树</a:t>
            </a:r>
            <a:endParaRPr lang="en-US" altLang="zh-CN">
              <a:sym typeface="+mn-ea"/>
            </a:endParaRPr>
          </a:p>
        </p:txBody>
      </p:sp>
      <p:sp>
        <p:nvSpPr>
          <p:cNvPr id="3" name="内容占位符 2"/>
          <p:cNvSpPr/>
          <p:nvPr>
            <p:ph idx="1"/>
          </p:nvPr>
        </p:nvSpPr>
        <p:spPr/>
        <p:txBody>
          <a:bodyPr/>
          <a:p>
            <a:r>
              <a:rPr lang="zh-CN" altLang="en-US"/>
              <a:t>图12-7显示将一项插入到树T中的过程。一个新的指针(如果需要)被分配，且如果T是空的，那么建立一</a:t>
            </a:r>
            <a:endParaRPr lang="zh-CN" altLang="en-US"/>
          </a:p>
          <a:p>
            <a:r>
              <a:rPr lang="zh-CN" altLang="en-US"/>
              <a:t>棵单节点树。否则，我们围绕Item展开T。若T的新根的数据等于Item，则我们有一个复制拷贝；我们不</a:t>
            </a:r>
            <a:endParaRPr lang="zh-CN" altLang="en-US"/>
          </a:p>
          <a:p>
            <a:r>
              <a:rPr lang="zh-CN" altLang="en-US"/>
              <a:t>是再次插入Item，而是为将来的插</a:t>
            </a:r>
            <a:r>
              <a:rPr lang="zh-CN" altLang="en-US">
                <a:sym typeface="+mn-ea"/>
              </a:rPr>
              <a:t>入</a:t>
            </a:r>
            <a:r>
              <a:rPr lang="zh-CN" altLang="en-US"/>
              <a:t>保留NewNode并立即返回。如果</a:t>
            </a:r>
            <a:r>
              <a:rPr lang="en-US" altLang="zh-CN"/>
              <a:t>T</a:t>
            </a:r>
            <a:r>
              <a:rPr lang="zh-CN" altLang="en-US"/>
              <a:t>的新根包含有大于Item的值，那</a:t>
            </a:r>
            <a:endParaRPr lang="zh-CN" altLang="en-US"/>
          </a:p>
          <a:p>
            <a:r>
              <a:rPr lang="zh-CN" altLang="en-US"/>
              <a:t>么T的新根和它的右子树变成NewNode的一棵右子树，而</a:t>
            </a:r>
            <a:r>
              <a:rPr lang="en-US" altLang="zh-CN"/>
              <a:t>T</a:t>
            </a:r>
            <a:r>
              <a:rPr lang="zh-CN" altLang="en-US"/>
              <a:t>的左子树则成为NewNode的左子树。如果T的新</a:t>
            </a:r>
            <a:endParaRPr lang="zh-CN" altLang="en-US"/>
          </a:p>
          <a:p>
            <a:r>
              <a:rPr lang="zh-CN" altLang="en-US"/>
              <a:t>根包含有小于Item的值，那么类似的逻辑仍然适用。在这两种情况下，NewNode均成为新的根。</a:t>
            </a:r>
            <a:endParaRPr lang="zh-CN" altLang="en-US"/>
          </a:p>
        </p:txBody>
      </p:sp>
      <p:pic>
        <p:nvPicPr>
          <p:cNvPr id="6" name="图片 5"/>
          <p:cNvPicPr>
            <a:picLocks noChangeAspect="1"/>
          </p:cNvPicPr>
          <p:nvPr/>
        </p:nvPicPr>
        <p:blipFill>
          <a:blip r:embed="rId1"/>
          <a:stretch>
            <a:fillRect/>
          </a:stretch>
        </p:blipFill>
        <p:spPr>
          <a:xfrm>
            <a:off x="3694430" y="3700780"/>
            <a:ext cx="4943475" cy="3095625"/>
          </a:xfrm>
          <a:prstGeom prst="rect">
            <a:avLst/>
          </a:prstGeom>
        </p:spPr>
      </p:pic>
    </p:spTree>
  </p:cSld>
  <p:clrMapOvr>
    <a:masterClrMapping/>
  </p:clrMapOvr>
</p:sld>
</file>

<file path=ppt/slides/slide8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a:sym typeface="+mn-ea"/>
              </a:rPr>
              <a:t>12.1 自顶向下伸展树</a:t>
            </a:r>
            <a:endParaRPr lang="en-US" altLang="zh-CN">
              <a:sym typeface="+mn-ea"/>
            </a:endParaRPr>
          </a:p>
        </p:txBody>
      </p:sp>
      <p:pic>
        <p:nvPicPr>
          <p:cNvPr id="4" name="内容占位符 3"/>
          <p:cNvPicPr>
            <a:picLocks noChangeAspect="1"/>
          </p:cNvPicPr>
          <p:nvPr>
            <p:ph idx="1"/>
          </p:nvPr>
        </p:nvPicPr>
        <p:blipFill>
          <a:blip r:embed="rId1"/>
          <a:stretch>
            <a:fillRect/>
          </a:stretch>
        </p:blipFill>
        <p:spPr>
          <a:xfrm>
            <a:off x="3371850" y="1818005"/>
            <a:ext cx="5448300" cy="4295775"/>
          </a:xfrm>
          <a:prstGeom prst="rect">
            <a:avLst/>
          </a:prstGeom>
        </p:spPr>
      </p:pic>
      <p:pic>
        <p:nvPicPr>
          <p:cNvPr id="5" name="图片 4"/>
          <p:cNvPicPr>
            <a:picLocks noChangeAspect="1"/>
          </p:cNvPicPr>
          <p:nvPr/>
        </p:nvPicPr>
        <p:blipFill>
          <a:blip r:embed="rId2"/>
          <a:stretch>
            <a:fillRect/>
          </a:stretch>
        </p:blipFill>
        <p:spPr>
          <a:xfrm>
            <a:off x="4483100" y="6240780"/>
            <a:ext cx="2828925" cy="333375"/>
          </a:xfrm>
          <a:prstGeom prst="rect">
            <a:avLst/>
          </a:prstGeom>
        </p:spPr>
      </p:pic>
    </p:spTree>
  </p:cSld>
  <p:clrMapOvr>
    <a:masterClrMapping/>
  </p:clrMapOvr>
</p:sld>
</file>

<file path=ppt/slides/slide8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a:sym typeface="+mn-ea"/>
              </a:rPr>
              <a:t>12.1 自顶向下伸展树</a:t>
            </a:r>
            <a:endParaRPr lang="en-US" altLang="zh-CN">
              <a:sym typeface="+mn-ea"/>
            </a:endParaRPr>
          </a:p>
        </p:txBody>
      </p:sp>
      <p:sp>
        <p:nvSpPr>
          <p:cNvPr id="3" name="内容占位符 2"/>
          <p:cNvSpPr/>
          <p:nvPr>
            <p:ph idx="1"/>
          </p:nvPr>
        </p:nvSpPr>
        <p:spPr>
          <a:xfrm>
            <a:off x="838200" y="1451610"/>
            <a:ext cx="10515600" cy="4970780"/>
          </a:xfrm>
        </p:spPr>
        <p:txBody>
          <a:bodyPr/>
          <a:p>
            <a:r>
              <a:rPr lang="zh-CN" altLang="en-US"/>
              <a:t>在第4章，我们证明了伸展树中的删除是容易的，因为一次展开将把删除目标放在根处。最后我们指出</a:t>
            </a:r>
            <a:endParaRPr lang="zh-CN" altLang="en-US"/>
          </a:p>
          <a:p>
            <a:r>
              <a:rPr lang="zh-CN" altLang="en-US"/>
              <a:t>图12-8中的删除例程。删除过程比对应的插入过程还要短，确实罕见。</a:t>
            </a:r>
            <a:endParaRPr lang="zh-CN" altLang="en-US"/>
          </a:p>
          <a:p>
            <a:endParaRPr lang="zh-CN" altLang="en-US"/>
          </a:p>
        </p:txBody>
      </p:sp>
      <p:pic>
        <p:nvPicPr>
          <p:cNvPr id="6" name="图片 5"/>
          <p:cNvPicPr>
            <a:picLocks noChangeAspect="1"/>
          </p:cNvPicPr>
          <p:nvPr/>
        </p:nvPicPr>
        <p:blipFill>
          <a:blip r:embed="rId1"/>
          <a:stretch>
            <a:fillRect/>
          </a:stretch>
        </p:blipFill>
        <p:spPr>
          <a:xfrm>
            <a:off x="3908425" y="2216150"/>
            <a:ext cx="4374515" cy="4346575"/>
          </a:xfrm>
          <a:prstGeom prst="rect">
            <a:avLst/>
          </a:prstGeom>
        </p:spPr>
      </p:pic>
      <p:pic>
        <p:nvPicPr>
          <p:cNvPr id="7" name="图片 6"/>
          <p:cNvPicPr>
            <a:picLocks noChangeAspect="1"/>
          </p:cNvPicPr>
          <p:nvPr/>
        </p:nvPicPr>
        <p:blipFill>
          <a:blip r:embed="rId2"/>
          <a:stretch>
            <a:fillRect/>
          </a:stretch>
        </p:blipFill>
        <p:spPr>
          <a:xfrm>
            <a:off x="4747260" y="6562725"/>
            <a:ext cx="2381250" cy="295275"/>
          </a:xfrm>
          <a:prstGeom prst="rect">
            <a:avLst/>
          </a:prstGeom>
        </p:spPr>
      </p:pic>
    </p:spTree>
  </p:cSld>
  <p:clrMapOvr>
    <a:masterClrMapping/>
  </p:clrMapOvr>
</p:sld>
</file>

<file path=ppt/slides/slide8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a:sym typeface="+mn-ea"/>
              </a:rPr>
              <a:t>12.2 红黑树</a:t>
            </a:r>
            <a:endParaRPr lang="en-US" altLang="zh-CN">
              <a:sym typeface="+mn-ea"/>
            </a:endParaRPr>
          </a:p>
        </p:txBody>
      </p:sp>
      <p:sp>
        <p:nvSpPr>
          <p:cNvPr id="3" name="内容占位符 2"/>
          <p:cNvSpPr/>
          <p:nvPr>
            <p:ph idx="1"/>
          </p:nvPr>
        </p:nvSpPr>
        <p:spPr/>
        <p:txBody>
          <a:bodyPr>
            <a:normAutofit lnSpcReduction="10000"/>
          </a:bodyPr>
          <a:p>
            <a:r>
              <a:rPr lang="zh-CN" altLang="en-US"/>
              <a:t>历史上AVL树流行的另一变种是</a:t>
            </a:r>
            <a:r>
              <a:rPr lang="zh-CN" altLang="en-US">
                <a:solidFill>
                  <a:srgbClr val="FF0000"/>
                </a:solidFill>
              </a:rPr>
              <a:t>红黑树</a:t>
            </a:r>
            <a:r>
              <a:rPr lang="zh-CN" altLang="en-US"/>
              <a:t>(red black tree)。对红黑树的操作在</a:t>
            </a:r>
            <a:r>
              <a:rPr lang="zh-CN" altLang="en-US">
                <a:solidFill>
                  <a:srgbClr val="FF0000"/>
                </a:solidFill>
              </a:rPr>
              <a:t>最坏情形下花费</a:t>
            </a:r>
            <a:r>
              <a:rPr lang="zh-CN" altLang="en-US" b="1">
                <a:solidFill>
                  <a:srgbClr val="FF0000"/>
                </a:solidFill>
              </a:rPr>
              <a:t>O</a:t>
            </a:r>
            <a:r>
              <a:rPr lang="zh-CN" altLang="en-US">
                <a:solidFill>
                  <a:srgbClr val="FF0000"/>
                </a:solidFill>
              </a:rPr>
              <a:t>(logN) </a:t>
            </a:r>
            <a:endParaRPr lang="zh-CN" altLang="en-US"/>
          </a:p>
          <a:p>
            <a:r>
              <a:rPr lang="zh-CN" altLang="en-US"/>
              <a:t>时间，而且我们将看到，(对于插</a:t>
            </a:r>
            <a:r>
              <a:rPr lang="zh-CN" altLang="en-US">
                <a:sym typeface="+mn-ea"/>
              </a:rPr>
              <a:t>入</a:t>
            </a:r>
            <a:r>
              <a:rPr lang="zh-CN" altLang="en-US"/>
              <a:t>操作的)一种慎重的非递归实现可以相对容易地完成(与AVL树相比)。</a:t>
            </a:r>
            <a:endParaRPr lang="zh-CN" altLang="en-US"/>
          </a:p>
          <a:p>
            <a:endParaRPr lang="zh-CN" altLang="en-US"/>
          </a:p>
          <a:p>
            <a:r>
              <a:rPr lang="zh-CN" altLang="en-US"/>
              <a:t>红黑树是具有下列</a:t>
            </a:r>
            <a:r>
              <a:rPr lang="zh-CN" altLang="en-US">
                <a:solidFill>
                  <a:srgbClr val="FF0000"/>
                </a:solidFill>
              </a:rPr>
              <a:t>着色性质</a:t>
            </a:r>
            <a:r>
              <a:rPr lang="zh-CN" altLang="en-US"/>
              <a:t>的</a:t>
            </a:r>
            <a:r>
              <a:rPr lang="zh-CN" altLang="en-US">
                <a:solidFill>
                  <a:srgbClr val="FF0000"/>
                </a:solidFill>
              </a:rPr>
              <a:t>二叉查找树</a:t>
            </a:r>
            <a:r>
              <a:rPr lang="zh-CN" altLang="en-US"/>
              <a:t>：</a:t>
            </a:r>
            <a:endParaRPr lang="zh-CN" altLang="en-US"/>
          </a:p>
          <a:p>
            <a:r>
              <a:rPr lang="zh-CN" altLang="en-US"/>
              <a:t>1.每一个节点或者着成红色，或者着成黑色。</a:t>
            </a:r>
            <a:endParaRPr lang="zh-CN" altLang="en-US"/>
          </a:p>
          <a:p>
            <a:r>
              <a:rPr lang="zh-CN" altLang="en-US"/>
              <a:t>2.</a:t>
            </a:r>
            <a:r>
              <a:rPr lang="zh-CN" altLang="en-US">
                <a:solidFill>
                  <a:srgbClr val="FF0000"/>
                </a:solidFill>
              </a:rPr>
              <a:t>根是黑色的</a:t>
            </a:r>
            <a:r>
              <a:rPr lang="zh-CN" altLang="en-US"/>
              <a:t>。</a:t>
            </a:r>
            <a:endParaRPr lang="zh-CN" altLang="en-US"/>
          </a:p>
          <a:p>
            <a:r>
              <a:rPr lang="zh-CN" altLang="en-US"/>
              <a:t>3.如果</a:t>
            </a:r>
            <a:r>
              <a:rPr lang="zh-CN" altLang="en-US">
                <a:solidFill>
                  <a:srgbClr val="FF0000"/>
                </a:solidFill>
              </a:rPr>
              <a:t>一个节点是红色</a:t>
            </a:r>
            <a:r>
              <a:rPr lang="zh-CN" altLang="en-US"/>
              <a:t>的，那么它的</a:t>
            </a:r>
            <a:r>
              <a:rPr lang="zh-CN" altLang="en-US">
                <a:solidFill>
                  <a:srgbClr val="FF0000"/>
                </a:solidFill>
              </a:rPr>
              <a:t>子节点必须是黑色</a:t>
            </a:r>
            <a:r>
              <a:rPr lang="zh-CN" altLang="en-US"/>
              <a:t>的。</a:t>
            </a:r>
            <a:endParaRPr lang="zh-CN" altLang="en-US"/>
          </a:p>
          <a:p>
            <a:r>
              <a:rPr lang="zh-CN" altLang="en-US"/>
              <a:t>4.从一个节点到一个NULL指针的</a:t>
            </a:r>
            <a:r>
              <a:rPr lang="zh-CN" altLang="en-US">
                <a:solidFill>
                  <a:srgbClr val="FF0000"/>
                </a:solidFill>
              </a:rPr>
              <a:t>每一条路径</a:t>
            </a:r>
            <a:r>
              <a:rPr lang="zh-CN" altLang="en-US"/>
              <a:t>必须包含</a:t>
            </a:r>
            <a:r>
              <a:rPr lang="zh-CN" altLang="en-US">
                <a:solidFill>
                  <a:srgbClr val="FF0000"/>
                </a:solidFill>
              </a:rPr>
              <a:t>相同数目</a:t>
            </a:r>
            <a:r>
              <a:rPr lang="zh-CN" altLang="en-US"/>
              <a:t>的黑色节点。</a:t>
            </a:r>
            <a:endParaRPr lang="zh-CN" altLang="en-US"/>
          </a:p>
        </p:txBody>
      </p:sp>
    </p:spTree>
  </p:cSld>
  <p:clrMapOvr>
    <a:masterClrMapping/>
  </p:clrMapOvr>
</p:sld>
</file>

<file path=ppt/slides/slide8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a:sym typeface="+mn-ea"/>
              </a:rPr>
              <a:t>12.2 红黑树</a:t>
            </a:r>
            <a:endParaRPr lang="en-US" altLang="zh-CN">
              <a:sym typeface="+mn-ea"/>
            </a:endParaRPr>
          </a:p>
        </p:txBody>
      </p:sp>
      <p:sp>
        <p:nvSpPr>
          <p:cNvPr id="3" name="内容占位符 2"/>
          <p:cNvSpPr/>
          <p:nvPr>
            <p:ph idx="1"/>
          </p:nvPr>
        </p:nvSpPr>
        <p:spPr/>
        <p:txBody>
          <a:bodyPr>
            <a:normAutofit lnSpcReduction="10000"/>
          </a:bodyPr>
          <a:p>
            <a:r>
              <a:rPr lang="zh-CN" altLang="en-US"/>
              <a:t>着色法则的一个推论是，红黑树的高度最多是2log(N+1)。因此，查找保证是一种对数的操作。图12-9</a:t>
            </a:r>
            <a:endParaRPr lang="zh-CN" altLang="en-US"/>
          </a:p>
          <a:p>
            <a:r>
              <a:rPr lang="zh-CN" altLang="en-US"/>
              <a:t>显示一棵红黑树，其中的红色节点用双圆圈表示。</a:t>
            </a:r>
            <a:endParaRPr lang="zh-CN" altLang="en-US"/>
          </a:p>
        </p:txBody>
      </p:sp>
      <p:pic>
        <p:nvPicPr>
          <p:cNvPr id="4" name="图片 3"/>
          <p:cNvPicPr>
            <a:picLocks noChangeAspect="1"/>
          </p:cNvPicPr>
          <p:nvPr/>
        </p:nvPicPr>
        <p:blipFill>
          <a:blip r:embed="rId1"/>
          <a:stretch>
            <a:fillRect/>
          </a:stretch>
        </p:blipFill>
        <p:spPr>
          <a:xfrm>
            <a:off x="3429000" y="2730500"/>
            <a:ext cx="5334000" cy="1847850"/>
          </a:xfrm>
          <a:prstGeom prst="rect">
            <a:avLst/>
          </a:prstGeom>
        </p:spPr>
      </p:pic>
      <p:pic>
        <p:nvPicPr>
          <p:cNvPr id="5" name="图片 4"/>
          <p:cNvPicPr>
            <a:picLocks noChangeAspect="1"/>
          </p:cNvPicPr>
          <p:nvPr/>
        </p:nvPicPr>
        <p:blipFill>
          <a:blip r:embed="rId2"/>
          <a:stretch>
            <a:fillRect/>
          </a:stretch>
        </p:blipFill>
        <p:spPr>
          <a:xfrm>
            <a:off x="2840990" y="5501005"/>
            <a:ext cx="6172200" cy="314325"/>
          </a:xfrm>
          <a:prstGeom prst="rect">
            <a:avLst/>
          </a:prstGeom>
        </p:spPr>
      </p:pic>
    </p:spTree>
  </p:cSld>
  <p:clrMapOvr>
    <a:masterClrMapping/>
  </p:clrMapOvr>
</p:sld>
</file>

<file path=ppt/slides/slide8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a:sym typeface="+mn-ea"/>
              </a:rPr>
              <a:t>12.2 红黑树</a:t>
            </a:r>
            <a:endParaRPr lang="en-US" altLang="zh-CN">
              <a:sym typeface="+mn-ea"/>
            </a:endParaRPr>
          </a:p>
        </p:txBody>
      </p:sp>
      <p:sp>
        <p:nvSpPr>
          <p:cNvPr id="3" name="内容占位符 2"/>
          <p:cNvSpPr/>
          <p:nvPr>
            <p:ph idx="1"/>
          </p:nvPr>
        </p:nvSpPr>
        <p:spPr/>
        <p:txBody>
          <a:bodyPr>
            <a:normAutofit lnSpcReduction="10000"/>
          </a:bodyPr>
          <a:p>
            <a:r>
              <a:rPr lang="zh-CN" altLang="en-US"/>
              <a:t>和通常一样，困难在于将一个</a:t>
            </a:r>
            <a:r>
              <a:rPr lang="zh-CN" altLang="en-US">
                <a:solidFill>
                  <a:srgbClr val="FF0000"/>
                </a:solidFill>
              </a:rPr>
              <a:t>新项插</a:t>
            </a:r>
            <a:r>
              <a:rPr lang="zh-CN" altLang="en-US">
                <a:solidFill>
                  <a:srgbClr val="FF0000"/>
                </a:solidFill>
                <a:sym typeface="+mn-ea"/>
              </a:rPr>
              <a:t>入</a:t>
            </a:r>
            <a:r>
              <a:rPr lang="zh-CN" altLang="en-US"/>
              <a:t>到树中。通常</a:t>
            </a:r>
            <a:r>
              <a:rPr lang="zh-CN" altLang="en-US">
                <a:solidFill>
                  <a:srgbClr val="FF0000"/>
                </a:solidFill>
              </a:rPr>
              <a:t>把新项作为树叶</a:t>
            </a:r>
            <a:r>
              <a:rPr lang="zh-CN" altLang="en-US"/>
              <a:t>放到树中。如果我们把该项涂成黑</a:t>
            </a:r>
            <a:endParaRPr lang="zh-CN" altLang="en-US"/>
          </a:p>
          <a:p>
            <a:r>
              <a:rPr lang="zh-CN" altLang="en-US"/>
              <a:t>色，那么我们肯定违反条件4，因为将会建立一条更长的黑节点的路径。因此，这一项必须涂成红色。</a:t>
            </a:r>
            <a:endParaRPr lang="zh-CN" altLang="en-US"/>
          </a:p>
          <a:p>
            <a:r>
              <a:rPr lang="zh-CN" altLang="en-US"/>
              <a:t>如果它的父节点是黑的，我们插</a:t>
            </a:r>
            <a:r>
              <a:rPr lang="zh-CN" altLang="en-US">
                <a:sym typeface="+mn-ea"/>
              </a:rPr>
              <a:t>入</a:t>
            </a:r>
            <a:r>
              <a:rPr lang="zh-CN" altLang="en-US"/>
              <a:t>完成。如果它的父节点已经是红色的，那么我们得到连续红色节点，</a:t>
            </a:r>
            <a:endParaRPr lang="zh-CN" altLang="en-US"/>
          </a:p>
          <a:p>
            <a:r>
              <a:rPr lang="zh-CN" altLang="en-US"/>
              <a:t>这就违反了条件3。在这种情况下，我们</a:t>
            </a:r>
            <a:r>
              <a:rPr lang="zh-CN" altLang="en-US">
                <a:solidFill>
                  <a:srgbClr val="FF0000"/>
                </a:solidFill>
              </a:rPr>
              <a:t>必须调整</a:t>
            </a:r>
            <a:r>
              <a:rPr lang="zh-CN" altLang="en-US"/>
              <a:t>该树以确保条件3满足(且又不引起条件4被破坏)。用</a:t>
            </a:r>
            <a:endParaRPr lang="zh-CN" altLang="en-US"/>
          </a:p>
          <a:p>
            <a:r>
              <a:rPr lang="zh-CN" altLang="en-US"/>
              <a:t>于完成这项任务的基本操作是</a:t>
            </a:r>
            <a:r>
              <a:rPr lang="zh-CN" altLang="en-US">
                <a:solidFill>
                  <a:srgbClr val="FF0000"/>
                </a:solidFill>
              </a:rPr>
              <a:t>颜色的改变</a:t>
            </a:r>
            <a:r>
              <a:rPr lang="zh-CN" altLang="en-US"/>
              <a:t>和</a:t>
            </a:r>
            <a:r>
              <a:rPr lang="zh-CN" altLang="en-US">
                <a:solidFill>
                  <a:srgbClr val="FF0000"/>
                </a:solidFill>
              </a:rPr>
              <a:t>树的旋转</a:t>
            </a:r>
            <a:r>
              <a:rPr lang="zh-CN" altLang="en-US"/>
              <a:t>。</a:t>
            </a:r>
            <a:endParaRPr lang="zh-CN" altLang="en-US"/>
          </a:p>
        </p:txBody>
      </p:sp>
    </p:spTree>
  </p:cSld>
  <p:clrMapOvr>
    <a:masterClrMapping/>
  </p:clrMapOvr>
</p:sld>
</file>

<file path=ppt/slides/slide8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a:sym typeface="+mn-ea"/>
              </a:rPr>
              <a:t>12.2.1 自底向上插入</a:t>
            </a:r>
            <a:endParaRPr lang="en-US" altLang="zh-CN">
              <a:sym typeface="+mn-ea"/>
            </a:endParaRPr>
          </a:p>
        </p:txBody>
      </p:sp>
      <p:sp>
        <p:nvSpPr>
          <p:cNvPr id="3" name="内容占位符 2"/>
          <p:cNvSpPr/>
          <p:nvPr>
            <p:ph idx="1"/>
          </p:nvPr>
        </p:nvSpPr>
        <p:spPr/>
        <p:txBody>
          <a:bodyPr>
            <a:normAutofit/>
          </a:bodyPr>
          <a:p>
            <a:r>
              <a:rPr lang="zh-CN" altLang="en-US"/>
              <a:t>我们已经提到，如果新插入的项的</a:t>
            </a:r>
            <a:r>
              <a:rPr lang="zh-CN" altLang="en-US">
                <a:solidFill>
                  <a:srgbClr val="FF0000"/>
                </a:solidFill>
              </a:rPr>
              <a:t>父节点是黑色</a:t>
            </a:r>
            <a:r>
              <a:rPr lang="zh-CN" altLang="en-US"/>
              <a:t>的，那么插入完成。因此，将25插入到图12-9的树中是</a:t>
            </a:r>
            <a:endParaRPr lang="zh-CN" altLang="en-US"/>
          </a:p>
          <a:p>
            <a:r>
              <a:rPr lang="zh-CN" altLang="en-US"/>
              <a:t>简单的操作。</a:t>
            </a:r>
            <a:endParaRPr lang="zh-CN" altLang="en-US"/>
          </a:p>
          <a:p>
            <a:endParaRPr lang="zh-CN" altLang="en-US"/>
          </a:p>
          <a:p>
            <a:r>
              <a:rPr lang="zh-CN" altLang="en-US"/>
              <a:t>如果</a:t>
            </a:r>
            <a:r>
              <a:rPr lang="zh-CN" altLang="en-US">
                <a:solidFill>
                  <a:srgbClr val="FF0000"/>
                </a:solidFill>
              </a:rPr>
              <a:t>父节点是红色</a:t>
            </a:r>
            <a:r>
              <a:rPr lang="zh-CN" altLang="en-US"/>
              <a:t>的，那么有</a:t>
            </a:r>
            <a:r>
              <a:rPr lang="zh-CN" altLang="en-US">
                <a:solidFill>
                  <a:srgbClr val="FF0000"/>
                </a:solidFill>
              </a:rPr>
              <a:t>几种情形</a:t>
            </a:r>
            <a:r>
              <a:rPr lang="zh-CN" altLang="en-US"/>
              <a:t>(每种都有一个镜像对称)需要考虑。首先，假设这个父节点的兄</a:t>
            </a:r>
            <a:endParaRPr lang="zh-CN" altLang="en-US"/>
          </a:p>
          <a:p>
            <a:r>
              <a:rPr lang="zh-CN" altLang="en-US"/>
              <a:t>弟是黑的(我们采纳约定：NULL节点都是黑色的)。这对于插入3或8是适用的，但对插</a:t>
            </a:r>
            <a:r>
              <a:rPr lang="zh-CN" altLang="en-US">
                <a:sym typeface="+mn-ea"/>
              </a:rPr>
              <a:t>入</a:t>
            </a:r>
            <a:r>
              <a:rPr lang="zh-CN" altLang="en-US"/>
              <a:t>99不适用。</a:t>
            </a:r>
            <a:r>
              <a:rPr lang="zh-CN" altLang="en-US">
                <a:solidFill>
                  <a:srgbClr val="FF0000"/>
                </a:solidFill>
              </a:rPr>
              <a:t>令X</a:t>
            </a:r>
            <a:endParaRPr lang="zh-CN" altLang="en-US">
              <a:solidFill>
                <a:srgbClr val="FF0000"/>
              </a:solidFill>
            </a:endParaRPr>
          </a:p>
          <a:p>
            <a:r>
              <a:rPr lang="zh-CN" altLang="en-US">
                <a:solidFill>
                  <a:srgbClr val="FF0000"/>
                </a:solidFill>
              </a:rPr>
              <a:t>是新加的树叶，P是它的父节点，S是该父节点的兄弟(若存在)，G是祖父节点</a:t>
            </a:r>
            <a:r>
              <a:rPr lang="zh-CN" altLang="en-US"/>
              <a:t>。在这种情形只有X和P是</a:t>
            </a:r>
            <a:endParaRPr lang="zh-CN" altLang="en-US"/>
          </a:p>
          <a:p>
            <a:r>
              <a:rPr lang="zh-CN" altLang="en-US"/>
              <a:t>红的，G是黑的，因为否则就会在插入前有两个相连的红色节点，违反了红黑树的法则。采用伸展树的</a:t>
            </a:r>
            <a:endParaRPr lang="zh-CN" altLang="en-US"/>
          </a:p>
          <a:p>
            <a:r>
              <a:rPr lang="zh-CN" altLang="en-US"/>
              <a:t>术语，X，P和G可以形成一个一字形链或之字形链(两个方向中的任一个方向)。图12-10指出当</a:t>
            </a:r>
            <a:r>
              <a:rPr lang="en-US" altLang="zh-CN"/>
              <a:t>P</a:t>
            </a:r>
            <a:r>
              <a:rPr lang="zh-CN" altLang="en-US"/>
              <a:t>是一个</a:t>
            </a:r>
            <a:endParaRPr lang="zh-CN" altLang="en-US"/>
          </a:p>
          <a:p>
            <a:r>
              <a:rPr lang="zh-CN" altLang="en-US"/>
              <a:t>左儿子时(注意有一个对称情形)，我们如何旋转该树。即使X是一片树叶，我们还是画出更一般的情形，</a:t>
            </a:r>
            <a:endParaRPr lang="zh-CN" altLang="en-US"/>
          </a:p>
          <a:p>
            <a:r>
              <a:rPr lang="zh-CN" altLang="en-US"/>
              <a:t>使得X在树的中间。后面我们将用到这个更一般的旋转。</a:t>
            </a:r>
            <a:endParaRPr lang="zh-CN" altLang="en-US"/>
          </a:p>
        </p:txBody>
      </p:sp>
    </p:spTree>
  </p:cSld>
  <p:clrMapOvr>
    <a:masterClrMapping/>
  </p:clrMapOvr>
</p:sld>
</file>

<file path=ppt/slides/slide8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a:sym typeface="+mn-ea"/>
              </a:rPr>
              <a:t>12.2.1 自底向上插入</a:t>
            </a:r>
            <a:endParaRPr lang="en-US" altLang="zh-CN">
              <a:sym typeface="+mn-ea"/>
            </a:endParaRPr>
          </a:p>
        </p:txBody>
      </p:sp>
      <p:pic>
        <p:nvPicPr>
          <p:cNvPr id="4" name="内容占位符 3"/>
          <p:cNvPicPr>
            <a:picLocks noChangeAspect="1"/>
          </p:cNvPicPr>
          <p:nvPr>
            <p:ph idx="1"/>
          </p:nvPr>
        </p:nvPicPr>
        <p:blipFill>
          <a:blip r:embed="rId1"/>
          <a:stretch>
            <a:fillRect/>
          </a:stretch>
        </p:blipFill>
        <p:spPr>
          <a:xfrm>
            <a:off x="3200400" y="2165350"/>
            <a:ext cx="5791200" cy="2962275"/>
          </a:xfrm>
          <a:prstGeom prst="rect">
            <a:avLst/>
          </a:prstGeom>
        </p:spPr>
      </p:pic>
      <p:pic>
        <p:nvPicPr>
          <p:cNvPr id="5" name="图片 4"/>
          <p:cNvPicPr>
            <a:picLocks noChangeAspect="1"/>
          </p:cNvPicPr>
          <p:nvPr/>
        </p:nvPicPr>
        <p:blipFill>
          <a:blip r:embed="rId2"/>
          <a:stretch>
            <a:fillRect/>
          </a:stretch>
        </p:blipFill>
        <p:spPr>
          <a:xfrm>
            <a:off x="3990975" y="5778500"/>
            <a:ext cx="4210050" cy="295275"/>
          </a:xfrm>
          <a:prstGeom prst="rect">
            <a:avLst/>
          </a:prstGeom>
        </p:spPr>
      </p:pic>
    </p:spTree>
  </p:cSld>
  <p:clrMapOvr>
    <a:masterClrMapping/>
  </p:clrMapOvr>
</p:sld>
</file>

<file path=ppt/slides/slide8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a:sym typeface="+mn-ea"/>
              </a:rPr>
              <a:t>12.2.1 自底向上插入</a:t>
            </a:r>
            <a:endParaRPr lang="en-US" altLang="zh-CN">
              <a:sym typeface="+mn-ea"/>
            </a:endParaRPr>
          </a:p>
        </p:txBody>
      </p:sp>
      <p:sp>
        <p:nvSpPr>
          <p:cNvPr id="3" name="内容占位符 2"/>
          <p:cNvSpPr/>
          <p:nvPr>
            <p:ph idx="1"/>
          </p:nvPr>
        </p:nvSpPr>
        <p:spPr/>
        <p:txBody>
          <a:bodyPr>
            <a:normAutofit/>
          </a:bodyPr>
          <a:p>
            <a:r>
              <a:rPr lang="zh-CN" altLang="en-US"/>
              <a:t>第一种情形对应P和G之间的单旋转，而第二种情形对应双旋转，该双旋转首先在X和P间进行，然后在X</a:t>
            </a:r>
            <a:endParaRPr lang="zh-CN" altLang="en-US"/>
          </a:p>
          <a:p>
            <a:r>
              <a:rPr lang="zh-CN" altLang="en-US"/>
              <a:t>和G之间进行。当编写程序的时候，我们必须记录父节点、祖父节点，以及为了重新连接还要记录曾祖</a:t>
            </a:r>
            <a:endParaRPr lang="zh-CN" altLang="en-US"/>
          </a:p>
          <a:p>
            <a:r>
              <a:rPr lang="zh-CN" altLang="en-US"/>
              <a:t>节点。</a:t>
            </a:r>
            <a:endParaRPr lang="zh-CN" altLang="en-US"/>
          </a:p>
          <a:p>
            <a:endParaRPr lang="zh-CN" altLang="en-US"/>
          </a:p>
          <a:p>
            <a:r>
              <a:rPr lang="zh-CN" altLang="en-US"/>
              <a:t>在两种情形下，子树的</a:t>
            </a:r>
            <a:r>
              <a:rPr lang="zh-CN" altLang="en-US">
                <a:solidFill>
                  <a:srgbClr val="FF0000"/>
                </a:solidFill>
              </a:rPr>
              <a:t>新根均被涂成黑色</a:t>
            </a:r>
            <a:r>
              <a:rPr lang="zh-CN" altLang="en-US"/>
              <a:t>，因此，即使原来的曾祖是红的，我们也排除了两个相邻红节</a:t>
            </a:r>
            <a:endParaRPr lang="zh-CN" altLang="en-US"/>
          </a:p>
          <a:p>
            <a:r>
              <a:rPr lang="zh-CN" altLang="en-US"/>
              <a:t>点的可能性。同样重要的是，这些旋转的结果是通向A，B和C诸路径上的黑节点个数保持不变。</a:t>
            </a:r>
            <a:endParaRPr lang="zh-CN" altLang="en-US"/>
          </a:p>
          <a:p>
            <a:endParaRPr lang="zh-CN" altLang="en-US"/>
          </a:p>
          <a:p>
            <a:endParaRPr lang="zh-CN" altLang="en-US"/>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a:bodyPr>
          <a:lstStyle/>
          <a:p>
            <a:r>
              <a:rPr lang="zh-CN" dirty="0">
                <a:sym typeface="+mn-ea"/>
              </a:rPr>
              <a:t>	</a:t>
            </a:r>
            <a:r>
              <a:rPr lang="en-US" altLang="zh-CN" dirty="0">
                <a:sym typeface="+mn-ea"/>
              </a:rPr>
              <a:t>			</a:t>
            </a:r>
            <a:endParaRPr lang="en-US" altLang="zh-CN" dirty="0">
              <a:sym typeface="+mn-ea"/>
            </a:endParaRPr>
          </a:p>
          <a:p>
            <a:endParaRPr lang="en-US" altLang="zh-CN" dirty="0">
              <a:sym typeface="+mn-ea"/>
            </a:endParaRPr>
          </a:p>
          <a:p>
            <a:endParaRPr lang="en-US" altLang="zh-CN" dirty="0">
              <a:sym typeface="+mn-ea"/>
            </a:endParaRPr>
          </a:p>
          <a:p>
            <a:r>
              <a:rPr lang="en-US" altLang="zh-CN" dirty="0">
                <a:sym typeface="+mn-ea"/>
              </a:rPr>
              <a:t>				</a:t>
            </a:r>
            <a:r>
              <a:rPr lang="zh-CN" dirty="0">
                <a:sym typeface="+mn-ea"/>
              </a:rPr>
              <a:t>4, -3, </a:t>
            </a:r>
            <a:r>
              <a:rPr lang="en-US" altLang="zh-CN" dirty="0">
                <a:sym typeface="+mn-ea"/>
              </a:rPr>
              <a:t>-</a:t>
            </a:r>
            <a:r>
              <a:rPr lang="zh-CN" dirty="0">
                <a:sym typeface="+mn-ea"/>
              </a:rPr>
              <a:t>5, </a:t>
            </a:r>
            <a:r>
              <a:rPr lang="en-US" altLang="zh-CN" dirty="0">
                <a:sym typeface="+mn-ea"/>
              </a:rPr>
              <a:t>-2</a:t>
            </a:r>
            <a:r>
              <a:rPr lang="zh-CN" dirty="0">
                <a:sym typeface="+mn-ea"/>
              </a:rPr>
              <a:t>, -</a:t>
            </a:r>
            <a:r>
              <a:rPr lang="en-US" altLang="zh-CN" dirty="0">
                <a:sym typeface="+mn-ea"/>
              </a:rPr>
              <a:t>3</a:t>
            </a:r>
            <a:r>
              <a:rPr lang="zh-CN" dirty="0">
                <a:sym typeface="+mn-ea"/>
              </a:rPr>
              <a:t>, 2, 6, -2</a:t>
            </a:r>
            <a:endParaRPr lang="zh-CN" dirty="0">
              <a:sym typeface="+mn-ea"/>
            </a:endParaRPr>
          </a:p>
        </p:txBody>
      </p:sp>
      <p:sp>
        <p:nvSpPr>
          <p:cNvPr id="2" name="标题 1"/>
          <p:cNvSpPr>
            <a:spLocks noGrp="1"/>
          </p:cNvSpPr>
          <p:nvPr>
            <p:ph type="title"/>
          </p:nvPr>
        </p:nvSpPr>
        <p:spPr/>
        <p:txBody>
          <a:bodyPr/>
          <a:lstStyle/>
          <a:p>
            <a:r>
              <a:rPr dirty="0"/>
              <a:t>2.</a:t>
            </a:r>
            <a:r>
              <a:rPr lang="en-US" dirty="0"/>
              <a:t>4.3 </a:t>
            </a:r>
            <a:r>
              <a:rPr lang="zh-CN" altLang="en-US" dirty="0"/>
              <a:t>最大子序列和问题的解</a:t>
            </a:r>
            <a:endParaRPr lang="zh-CN" altLang="en-US" dirty="0"/>
          </a:p>
        </p:txBody>
      </p:sp>
    </p:spTree>
  </p:cSld>
  <p:clrMapOvr>
    <a:masterClrMapping/>
  </p:clrMapOvr>
</p:sld>
</file>

<file path=ppt/slides/slide8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a:sym typeface="+mn-ea"/>
              </a:rPr>
              <a:t>12.2.1 自底向上插入</a:t>
            </a:r>
            <a:endParaRPr lang="en-US" altLang="zh-CN">
              <a:sym typeface="+mn-ea"/>
            </a:endParaRPr>
          </a:p>
        </p:txBody>
      </p:sp>
      <p:sp>
        <p:nvSpPr>
          <p:cNvPr id="3" name="内容占位符 2"/>
          <p:cNvSpPr/>
          <p:nvPr>
            <p:ph idx="1"/>
          </p:nvPr>
        </p:nvSpPr>
        <p:spPr/>
        <p:txBody>
          <a:bodyPr>
            <a:normAutofit/>
          </a:bodyPr>
          <a:p>
            <a:r>
              <a:rPr lang="zh-CN" altLang="en-US"/>
              <a:t>到现在为止一切顺利。但是，正如我们企图将79插</a:t>
            </a:r>
            <a:r>
              <a:rPr lang="zh-CN" altLang="en-US">
                <a:sym typeface="+mn-ea"/>
              </a:rPr>
              <a:t>入</a:t>
            </a:r>
            <a:r>
              <a:rPr lang="zh-CN" altLang="en-US"/>
              <a:t>到图12-9树中的情况一样，</a:t>
            </a:r>
            <a:r>
              <a:rPr lang="zh-CN" altLang="en-US">
                <a:solidFill>
                  <a:srgbClr val="FF0000"/>
                </a:solidFill>
              </a:rPr>
              <a:t>如果S是红色</a:t>
            </a:r>
            <a:r>
              <a:rPr lang="zh-CN" altLang="en-US"/>
              <a:t>的，那么</a:t>
            </a:r>
            <a:endParaRPr lang="zh-CN" altLang="en-US"/>
          </a:p>
          <a:p>
            <a:r>
              <a:rPr lang="zh-CN" altLang="en-US"/>
              <a:t>会发生什么情况呢?在这种情况下，初始时从子树的根到C的路径上有一个黑色节点。在旋转之后，一定</a:t>
            </a:r>
            <a:endParaRPr lang="zh-CN" altLang="en-US"/>
          </a:p>
          <a:p>
            <a:r>
              <a:rPr lang="zh-CN" altLang="en-US"/>
              <a:t>仍然还是只有一个黑色节点。但在两种情况下，在通向</a:t>
            </a:r>
            <a:r>
              <a:rPr lang="en-US" altLang="zh-CN"/>
              <a:t>C</a:t>
            </a:r>
            <a:r>
              <a:rPr lang="zh-CN" altLang="en-US"/>
              <a:t>的路径上都有三个节点(新的根，G和S)。由于</a:t>
            </a:r>
            <a:endParaRPr lang="zh-CN" altLang="en-US"/>
          </a:p>
          <a:p>
            <a:r>
              <a:rPr lang="zh-CN" altLang="en-US"/>
              <a:t>只有一个可能是黑的，又由于我们</a:t>
            </a:r>
            <a:r>
              <a:rPr lang="zh-CN" altLang="en-US">
                <a:solidFill>
                  <a:srgbClr val="FF0000"/>
                </a:solidFill>
              </a:rPr>
              <a:t>不能有连续的红色</a:t>
            </a:r>
            <a:r>
              <a:rPr lang="zh-CN" altLang="en-US"/>
              <a:t>节点，于是我们必须把</a:t>
            </a:r>
            <a:r>
              <a:rPr lang="en-US" altLang="zh-CN"/>
              <a:t>S</a:t>
            </a:r>
            <a:r>
              <a:rPr lang="zh-CN" altLang="en-US"/>
              <a:t>和子树的新根都涂成红色，</a:t>
            </a:r>
            <a:endParaRPr lang="zh-CN" altLang="en-US"/>
          </a:p>
          <a:p>
            <a:r>
              <a:rPr lang="zh-CN" altLang="en-US"/>
              <a:t>而把G(以及第四个节点)涂成黑色。这很好，可是，如果曾祖也是红色的那么又会怎样呢?此时，我们可</a:t>
            </a:r>
            <a:endParaRPr lang="zh-CN" altLang="en-US"/>
          </a:p>
          <a:p>
            <a:r>
              <a:rPr lang="zh-CN" altLang="en-US"/>
              <a:t>以将这个过程</a:t>
            </a:r>
            <a:r>
              <a:rPr lang="zh-CN" altLang="en-US">
                <a:solidFill>
                  <a:srgbClr val="FF0000"/>
                </a:solidFill>
              </a:rPr>
              <a:t>朝着根的方向上滤</a:t>
            </a:r>
            <a:r>
              <a:rPr lang="zh-CN" altLang="en-US"/>
              <a:t>，就像对B树和二叉堆所做的那样，直到我们不再有两个相连的红色节</a:t>
            </a:r>
            <a:endParaRPr lang="zh-CN" altLang="en-US"/>
          </a:p>
          <a:p>
            <a:r>
              <a:rPr lang="zh-CN" altLang="en-US"/>
              <a:t>点或者到达根(它将被重新涂成黑色)处为止。</a:t>
            </a:r>
            <a:endParaRPr lang="zh-CN" altLang="en-US"/>
          </a:p>
        </p:txBody>
      </p:sp>
    </p:spTree>
  </p:cSld>
  <p:clrMapOvr>
    <a:masterClrMapping/>
  </p:clrMapOvr>
</p:sld>
</file>

<file path=ppt/slides/slide8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a:sym typeface="+mn-ea"/>
              </a:rPr>
              <a:t>12.2.2 自顶向下红黑树</a:t>
            </a:r>
            <a:endParaRPr lang="en-US" altLang="zh-CN">
              <a:sym typeface="+mn-ea"/>
            </a:endParaRPr>
          </a:p>
        </p:txBody>
      </p:sp>
      <p:sp>
        <p:nvSpPr>
          <p:cNvPr id="3" name="内容占位符 2"/>
          <p:cNvSpPr/>
          <p:nvPr>
            <p:ph idx="1"/>
          </p:nvPr>
        </p:nvSpPr>
        <p:spPr/>
        <p:txBody>
          <a:bodyPr>
            <a:normAutofit/>
          </a:bodyPr>
          <a:p>
            <a:r>
              <a:rPr lang="zh-CN" altLang="en-US"/>
              <a:t>上滤的实现需要用一个栈或用一些父指针保存路径。我们看到，如果我们使用一个</a:t>
            </a:r>
            <a:r>
              <a:rPr lang="zh-CN" altLang="en-US">
                <a:solidFill>
                  <a:srgbClr val="FF0000"/>
                </a:solidFill>
              </a:rPr>
              <a:t>自顶向下</a:t>
            </a:r>
            <a:r>
              <a:rPr lang="zh-CN" altLang="en-US"/>
              <a:t>的过程，实</a:t>
            </a:r>
            <a:endParaRPr lang="zh-CN" altLang="en-US"/>
          </a:p>
          <a:p>
            <a:r>
              <a:rPr lang="zh-CN" altLang="en-US"/>
              <a:t>际上是对红黑树应用</a:t>
            </a:r>
            <a:r>
              <a:rPr lang="zh-CN" altLang="en-US">
                <a:solidFill>
                  <a:srgbClr val="FF0000"/>
                </a:solidFill>
              </a:rPr>
              <a:t>从顶向下保证S不会是红的</a:t>
            </a:r>
            <a:r>
              <a:rPr lang="zh-CN" altLang="en-US"/>
              <a:t>过程，则伸展树会更有效。</a:t>
            </a:r>
            <a:endParaRPr lang="zh-CN" altLang="en-US"/>
          </a:p>
          <a:p>
            <a:endParaRPr lang="zh-CN" altLang="en-US"/>
          </a:p>
          <a:p>
            <a:r>
              <a:rPr lang="zh-CN" altLang="en-US"/>
              <a:t>这个过程在概念上是容易的。在向下的过程中当我们看到一个节点X有两个红儿子的时候，我们让X成为</a:t>
            </a:r>
            <a:endParaRPr lang="zh-CN" altLang="en-US"/>
          </a:p>
          <a:p>
            <a:r>
              <a:rPr lang="zh-CN" altLang="en-US"/>
              <a:t>红的而让它的两个儿子是黑的。图12-11显示这种</a:t>
            </a:r>
            <a:r>
              <a:rPr lang="zh-CN" altLang="en-US">
                <a:solidFill>
                  <a:srgbClr val="FF0000"/>
                </a:solidFill>
              </a:rPr>
              <a:t>颜色翻转</a:t>
            </a:r>
            <a:r>
              <a:rPr lang="zh-CN" altLang="en-US"/>
              <a:t>的现象，只有当X的父节点P也是红的时候这</a:t>
            </a:r>
            <a:endParaRPr lang="zh-CN" altLang="en-US"/>
          </a:p>
          <a:p>
            <a:r>
              <a:rPr lang="zh-CN" altLang="en-US"/>
              <a:t>种翻转将破坏红黑的法则。但是此时我们可以应用图12-10中适当的旋转。如果X的父节点的兄弟是红的</a:t>
            </a:r>
            <a:endParaRPr lang="zh-CN" altLang="en-US"/>
          </a:p>
          <a:p>
            <a:r>
              <a:rPr lang="zh-CN" altLang="en-US"/>
              <a:t>会如何?这种可能已经被从顶向下过程中的行动所排除，因此</a:t>
            </a:r>
            <a:r>
              <a:rPr lang="zh-CN" altLang="en-US">
                <a:solidFill>
                  <a:srgbClr val="FF0000"/>
                </a:solidFill>
              </a:rPr>
              <a:t>X的父节点的兄弟不可能是红的</a:t>
            </a:r>
            <a:r>
              <a:rPr lang="zh-CN" altLang="en-US"/>
              <a:t>!特别地，</a:t>
            </a:r>
            <a:endParaRPr lang="zh-CN" altLang="en-US"/>
          </a:p>
          <a:p>
            <a:r>
              <a:rPr lang="zh-CN" altLang="en-US"/>
              <a:t>如果在沿树向下的过程中我们看到一个节点Y有两个红儿子，那么我们知道Y的孙子必然是黑的，由于Y</a:t>
            </a:r>
            <a:endParaRPr lang="zh-CN" altLang="en-US"/>
          </a:p>
          <a:p>
            <a:r>
              <a:rPr lang="zh-CN" altLang="en-US"/>
              <a:t>的儿子也要变成黑的，甚至在可能发生的旋转之后，因此我们将不会看到两层上另外的红节点。这样，</a:t>
            </a:r>
            <a:endParaRPr lang="zh-CN" altLang="en-US"/>
          </a:p>
          <a:p>
            <a:r>
              <a:rPr lang="zh-CN" altLang="en-US"/>
              <a:t>当我们看到X，若X的父节点是红的，则X的父节点的兄弟不可能也是红的。</a:t>
            </a:r>
            <a:endParaRPr lang="zh-CN" altLang="en-US"/>
          </a:p>
        </p:txBody>
      </p:sp>
    </p:spTree>
  </p:cSld>
  <p:clrMapOvr>
    <a:masterClrMapping/>
  </p:clrMapOvr>
</p:sld>
</file>

<file path=ppt/slides/slide8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a:sym typeface="+mn-ea"/>
              </a:rPr>
              <a:t>12.2.2 自顶向下红黑树</a:t>
            </a:r>
            <a:endParaRPr lang="en-US" altLang="zh-CN">
              <a:sym typeface="+mn-ea"/>
            </a:endParaRPr>
          </a:p>
        </p:txBody>
      </p:sp>
      <p:pic>
        <p:nvPicPr>
          <p:cNvPr id="4" name="内容占位符 3"/>
          <p:cNvPicPr>
            <a:picLocks noChangeAspect="1"/>
          </p:cNvPicPr>
          <p:nvPr>
            <p:ph idx="1"/>
          </p:nvPr>
        </p:nvPicPr>
        <p:blipFill>
          <a:blip r:embed="rId1"/>
          <a:stretch>
            <a:fillRect/>
          </a:stretch>
        </p:blipFill>
        <p:spPr>
          <a:xfrm>
            <a:off x="3210560" y="3053715"/>
            <a:ext cx="5572125" cy="933450"/>
          </a:xfrm>
          <a:prstGeom prst="rect">
            <a:avLst/>
          </a:prstGeom>
        </p:spPr>
      </p:pic>
      <p:pic>
        <p:nvPicPr>
          <p:cNvPr id="5" name="图片 4"/>
          <p:cNvPicPr>
            <a:picLocks noChangeAspect="1"/>
          </p:cNvPicPr>
          <p:nvPr/>
        </p:nvPicPr>
        <p:blipFill>
          <a:blip r:embed="rId2"/>
          <a:stretch>
            <a:fillRect/>
          </a:stretch>
        </p:blipFill>
        <p:spPr>
          <a:xfrm>
            <a:off x="3515360" y="4846955"/>
            <a:ext cx="5267325" cy="352425"/>
          </a:xfrm>
          <a:prstGeom prst="rect">
            <a:avLst/>
          </a:prstGeom>
        </p:spPr>
      </p:pic>
    </p:spTree>
  </p:cSld>
  <p:clrMapOvr>
    <a:masterClrMapping/>
  </p:clrMapOvr>
</p:sld>
</file>

<file path=ppt/slides/slide8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a:sym typeface="+mn-ea"/>
              </a:rPr>
              <a:t>12.2.2 自顶向下红黑树</a:t>
            </a:r>
            <a:endParaRPr lang="en-US" altLang="zh-CN">
              <a:sym typeface="+mn-ea"/>
            </a:endParaRPr>
          </a:p>
        </p:txBody>
      </p:sp>
      <p:sp>
        <p:nvSpPr>
          <p:cNvPr id="3" name="内容占位符 2"/>
          <p:cNvSpPr/>
          <p:nvPr>
            <p:ph idx="1"/>
          </p:nvPr>
        </p:nvSpPr>
        <p:spPr/>
        <p:txBody>
          <a:bodyPr/>
          <a:p>
            <a:r>
              <a:rPr lang="zh-CN" altLang="en-US"/>
              <a:t>例如，假设我们要将45插</a:t>
            </a:r>
            <a:r>
              <a:rPr lang="zh-CN" altLang="en-US">
                <a:sym typeface="+mn-ea"/>
              </a:rPr>
              <a:t>入</a:t>
            </a:r>
            <a:r>
              <a:rPr lang="zh-CN" altLang="en-US"/>
              <a:t>到图12-9中的树上。在沿树向下的过程中，我们看到50有两个红儿子。因此，</a:t>
            </a:r>
            <a:endParaRPr lang="zh-CN" altLang="en-US"/>
          </a:p>
          <a:p>
            <a:r>
              <a:rPr lang="zh-CN" altLang="en-US"/>
              <a:t>我们执行一次颜色翻转，使50为红的，40和55是黑的。现在50和60都是红的。我们在60和70之间执行单</a:t>
            </a:r>
            <a:endParaRPr lang="zh-CN" altLang="en-US"/>
          </a:p>
          <a:p>
            <a:r>
              <a:rPr lang="zh-CN" altLang="en-US"/>
              <a:t>旋转，使得60是30的右子树的黑根，而70和50都是红的。如果我们看到在含有两个红儿子的</a:t>
            </a:r>
            <a:r>
              <a:rPr lang="zh-CN" altLang="en-US">
                <a:solidFill>
                  <a:srgbClr val="FF0000"/>
                </a:solidFill>
              </a:rPr>
              <a:t>路径上</a:t>
            </a:r>
            <a:r>
              <a:rPr lang="zh-CN" altLang="en-US"/>
              <a:t>有另</a:t>
            </a:r>
            <a:endParaRPr lang="zh-CN" altLang="en-US"/>
          </a:p>
          <a:p>
            <a:r>
              <a:rPr lang="zh-CN" altLang="en-US"/>
              <a:t>外一些节点，那么我们继续，执行同样的操作。当我们到达树叶时，把45作为红节点插入，由于父节点</a:t>
            </a:r>
            <a:endParaRPr lang="zh-CN" altLang="en-US"/>
          </a:p>
          <a:p>
            <a:r>
              <a:rPr lang="zh-CN" altLang="en-US"/>
              <a:t>是黑的，因此插</a:t>
            </a:r>
            <a:r>
              <a:rPr lang="zh-CN" altLang="en-US">
                <a:sym typeface="+mn-ea"/>
              </a:rPr>
              <a:t>入</a:t>
            </a:r>
            <a:r>
              <a:rPr lang="zh-CN" altLang="en-US"/>
              <a:t>完成。最后得到的树如图12-12所示。</a:t>
            </a:r>
            <a:endParaRPr lang="zh-CN" altLang="en-US"/>
          </a:p>
        </p:txBody>
      </p:sp>
      <p:pic>
        <p:nvPicPr>
          <p:cNvPr id="6" name="图片 5"/>
          <p:cNvPicPr>
            <a:picLocks noChangeAspect="1"/>
          </p:cNvPicPr>
          <p:nvPr/>
        </p:nvPicPr>
        <p:blipFill>
          <a:blip r:embed="rId1"/>
          <a:stretch>
            <a:fillRect/>
          </a:stretch>
        </p:blipFill>
        <p:spPr>
          <a:xfrm>
            <a:off x="3451860" y="3900805"/>
            <a:ext cx="5514975" cy="1876425"/>
          </a:xfrm>
          <a:prstGeom prst="rect">
            <a:avLst/>
          </a:prstGeom>
        </p:spPr>
      </p:pic>
      <p:pic>
        <p:nvPicPr>
          <p:cNvPr id="7" name="图片 6"/>
          <p:cNvPicPr>
            <a:picLocks noChangeAspect="1"/>
          </p:cNvPicPr>
          <p:nvPr/>
        </p:nvPicPr>
        <p:blipFill>
          <a:blip r:embed="rId2"/>
          <a:stretch>
            <a:fillRect/>
          </a:stretch>
        </p:blipFill>
        <p:spPr>
          <a:xfrm>
            <a:off x="4512310" y="6136640"/>
            <a:ext cx="2800350" cy="285750"/>
          </a:xfrm>
          <a:prstGeom prst="rect">
            <a:avLst/>
          </a:prstGeom>
        </p:spPr>
      </p:pic>
    </p:spTree>
  </p:cSld>
  <p:clrMapOvr>
    <a:masterClrMapping/>
  </p:clrMapOvr>
</p:sld>
</file>

<file path=ppt/slides/slide8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a:sym typeface="+mn-ea"/>
              </a:rPr>
              <a:t>12.2.2 自顶向下红黑树</a:t>
            </a:r>
            <a:endParaRPr lang="en-US" altLang="zh-CN">
              <a:sym typeface="+mn-ea"/>
            </a:endParaRPr>
          </a:p>
        </p:txBody>
      </p:sp>
      <p:pic>
        <p:nvPicPr>
          <p:cNvPr id="4" name="内容占位符 3"/>
          <p:cNvPicPr>
            <a:picLocks noChangeAspect="1"/>
          </p:cNvPicPr>
          <p:nvPr>
            <p:ph idx="1"/>
          </p:nvPr>
        </p:nvPicPr>
        <p:blipFill>
          <a:blip r:embed="rId1"/>
          <a:stretch>
            <a:fillRect/>
          </a:stretch>
        </p:blipFill>
        <p:spPr>
          <a:xfrm>
            <a:off x="3429000" y="2849880"/>
            <a:ext cx="5334000" cy="1847850"/>
          </a:xfrm>
          <a:prstGeom prst="rect">
            <a:avLst/>
          </a:prstGeom>
        </p:spPr>
      </p:pic>
      <p:pic>
        <p:nvPicPr>
          <p:cNvPr id="3" name="图片 2"/>
          <p:cNvPicPr>
            <a:picLocks noChangeAspect="1"/>
          </p:cNvPicPr>
          <p:nvPr/>
        </p:nvPicPr>
        <p:blipFill>
          <a:blip r:embed="rId2"/>
          <a:stretch>
            <a:fillRect/>
          </a:stretch>
        </p:blipFill>
        <p:spPr>
          <a:xfrm>
            <a:off x="5584190" y="5670550"/>
            <a:ext cx="628650" cy="257175"/>
          </a:xfrm>
          <a:prstGeom prst="rect">
            <a:avLst/>
          </a:prstGeom>
        </p:spPr>
      </p:pic>
    </p:spTree>
  </p:cSld>
  <p:clrMapOvr>
    <a:masterClrMapping/>
  </p:clrMapOvr>
</p:sld>
</file>

<file path=ppt/slides/slide8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a:sym typeface="+mn-ea"/>
              </a:rPr>
              <a:t>12.2.2 自顶向下红黑树</a:t>
            </a:r>
            <a:endParaRPr lang="en-US" altLang="zh-CN">
              <a:sym typeface="+mn-ea"/>
            </a:endParaRPr>
          </a:p>
        </p:txBody>
      </p:sp>
      <p:sp>
        <p:nvSpPr>
          <p:cNvPr id="3" name="内容占位符 2"/>
          <p:cNvSpPr/>
          <p:nvPr>
            <p:ph idx="1"/>
          </p:nvPr>
        </p:nvSpPr>
        <p:spPr/>
        <p:txBody>
          <a:bodyPr>
            <a:normAutofit lnSpcReduction="10000"/>
          </a:bodyPr>
          <a:p>
            <a:r>
              <a:rPr lang="zh-CN" altLang="en-US"/>
              <a:t>如图12-12所示，所得到的红黑树常常平衡得很好。经验指出，平均红黑树大约和平均AVL树一样深，从</a:t>
            </a:r>
            <a:endParaRPr lang="zh-CN" altLang="en-US"/>
          </a:p>
          <a:p>
            <a:r>
              <a:rPr lang="zh-CN" altLang="en-US"/>
              <a:t>而查找时间一般接近最优。红黑树的</a:t>
            </a:r>
            <a:r>
              <a:rPr lang="zh-CN" altLang="en-US">
                <a:solidFill>
                  <a:srgbClr val="FF0000"/>
                </a:solidFill>
              </a:rPr>
              <a:t>优点</a:t>
            </a:r>
            <a:r>
              <a:rPr lang="zh-CN" altLang="en-US"/>
              <a:t>是执行</a:t>
            </a:r>
            <a:r>
              <a:rPr lang="zh-CN" altLang="en-US">
                <a:solidFill>
                  <a:srgbClr val="FF0000"/>
                </a:solidFill>
              </a:rPr>
              <a:t>插</a:t>
            </a:r>
            <a:r>
              <a:rPr lang="zh-CN" altLang="en-US">
                <a:solidFill>
                  <a:srgbClr val="FF0000"/>
                </a:solidFill>
                <a:sym typeface="+mn-ea"/>
              </a:rPr>
              <a:t>入</a:t>
            </a:r>
            <a:r>
              <a:rPr lang="zh-CN" altLang="en-US">
                <a:solidFill>
                  <a:srgbClr val="FF0000"/>
                </a:solidFill>
              </a:rPr>
              <a:t>所需要的开销相对较低</a:t>
            </a:r>
            <a:r>
              <a:rPr lang="zh-CN" altLang="en-US"/>
              <a:t>，再有就是实践中</a:t>
            </a:r>
            <a:r>
              <a:rPr lang="zh-CN" altLang="en-US">
                <a:solidFill>
                  <a:srgbClr val="FF0000"/>
                </a:solidFill>
              </a:rPr>
              <a:t>发生的旋</a:t>
            </a:r>
            <a:endParaRPr lang="zh-CN" altLang="en-US">
              <a:solidFill>
                <a:srgbClr val="FF0000"/>
              </a:solidFill>
            </a:endParaRPr>
          </a:p>
          <a:p>
            <a:r>
              <a:rPr lang="zh-CN" altLang="en-US">
                <a:solidFill>
                  <a:srgbClr val="FF0000"/>
                </a:solidFill>
              </a:rPr>
              <a:t>转相对较少</a:t>
            </a:r>
            <a:r>
              <a:rPr lang="zh-CN" altLang="en-US"/>
              <a:t>。</a:t>
            </a:r>
            <a:endParaRPr lang="zh-CN" altLang="en-US"/>
          </a:p>
          <a:p>
            <a:endParaRPr lang="zh-CN" altLang="en-US"/>
          </a:p>
          <a:p>
            <a:r>
              <a:rPr lang="zh-CN" altLang="en-US"/>
              <a:t>红黑树的具体实现是复杂的，这不仅因为有大量可能的旋转，而且还因为一些子树可能是空的(如10的</a:t>
            </a:r>
            <a:endParaRPr lang="zh-CN" altLang="en-US"/>
          </a:p>
          <a:p>
            <a:r>
              <a:rPr lang="zh-CN" altLang="en-US"/>
              <a:t>右子树)，以及处理根的特殊的情况(尤其是根没有父亲)。因此，我们使用</a:t>
            </a:r>
            <a:r>
              <a:rPr lang="zh-CN" altLang="en-US">
                <a:solidFill>
                  <a:srgbClr val="FF0000"/>
                </a:solidFill>
              </a:rPr>
              <a:t>两个标记节点</a:t>
            </a:r>
            <a:r>
              <a:rPr lang="zh-CN" altLang="en-US"/>
              <a:t>：一个是为</a:t>
            </a:r>
            <a:r>
              <a:rPr lang="zh-CN" altLang="en-US">
                <a:solidFill>
                  <a:srgbClr val="FF0000"/>
                </a:solidFill>
              </a:rPr>
              <a:t>根</a:t>
            </a:r>
            <a:r>
              <a:rPr lang="zh-CN" altLang="en-US"/>
              <a:t>， </a:t>
            </a:r>
            <a:endParaRPr lang="zh-CN" altLang="en-US"/>
          </a:p>
          <a:p>
            <a:r>
              <a:rPr lang="zh-CN" altLang="en-US"/>
              <a:t>一个是</a:t>
            </a:r>
            <a:r>
              <a:rPr lang="zh-CN" altLang="en-US">
                <a:solidFill>
                  <a:srgbClr val="FF0000"/>
                </a:solidFill>
              </a:rPr>
              <a:t>NullNode</a:t>
            </a:r>
            <a:r>
              <a:rPr lang="zh-CN" altLang="en-US"/>
              <a:t>，它的作用像在伸展树中那样是指示一个NULL指针。根标记将存储关键字-和一个指向</a:t>
            </a:r>
            <a:endParaRPr lang="zh-CN" altLang="en-US"/>
          </a:p>
          <a:p>
            <a:r>
              <a:rPr lang="zh-CN" altLang="en-US"/>
              <a:t>真正的</a:t>
            </a:r>
            <a:r>
              <a:rPr lang="zh-CN" altLang="en-US">
                <a:solidFill>
                  <a:srgbClr val="FF0000"/>
                </a:solidFill>
              </a:rPr>
              <a:t>根的右指针</a:t>
            </a:r>
            <a:r>
              <a:rPr lang="zh-CN" altLang="en-US"/>
              <a:t>。为此，查找和打印过程需要调整。递归的例程都很巧妙。我们使用一个隐藏的递归</a:t>
            </a:r>
            <a:endParaRPr lang="zh-CN" altLang="en-US"/>
          </a:p>
          <a:p>
            <a:r>
              <a:rPr lang="zh-CN" altLang="en-US"/>
              <a:t>过程， 而并不强迫用户传递T→Right。因此用户不必关心头节点。图12-13指出如何重新编写中序遍历。</a:t>
            </a:r>
            <a:endParaRPr lang="zh-CN" altLang="en-US"/>
          </a:p>
        </p:txBody>
      </p:sp>
    </p:spTree>
  </p:cSld>
  <p:clrMapOvr>
    <a:masterClrMapping/>
  </p:clrMapOvr>
</p:sld>
</file>

<file path=ppt/slides/slide8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a:sym typeface="+mn-ea"/>
              </a:rPr>
              <a:t>12.2.2 自顶向下红黑树</a:t>
            </a:r>
            <a:endParaRPr lang="en-US" altLang="zh-CN">
              <a:sym typeface="+mn-ea"/>
            </a:endParaRPr>
          </a:p>
        </p:txBody>
      </p:sp>
      <p:pic>
        <p:nvPicPr>
          <p:cNvPr id="4" name="内容占位符 3"/>
          <p:cNvPicPr>
            <a:picLocks noChangeAspect="1"/>
          </p:cNvPicPr>
          <p:nvPr>
            <p:ph idx="1"/>
          </p:nvPr>
        </p:nvPicPr>
        <p:blipFill>
          <a:blip r:embed="rId1"/>
          <a:stretch>
            <a:fillRect/>
          </a:stretch>
        </p:blipFill>
        <p:spPr>
          <a:xfrm>
            <a:off x="3448050" y="1877695"/>
            <a:ext cx="5295900" cy="4019550"/>
          </a:xfrm>
          <a:prstGeom prst="rect">
            <a:avLst/>
          </a:prstGeom>
        </p:spPr>
      </p:pic>
      <p:pic>
        <p:nvPicPr>
          <p:cNvPr id="5" name="图片 4"/>
          <p:cNvPicPr>
            <a:picLocks noChangeAspect="1"/>
          </p:cNvPicPr>
          <p:nvPr/>
        </p:nvPicPr>
        <p:blipFill>
          <a:blip r:embed="rId2"/>
          <a:stretch>
            <a:fillRect/>
          </a:stretch>
        </p:blipFill>
        <p:spPr>
          <a:xfrm>
            <a:off x="4307205" y="6202045"/>
            <a:ext cx="3209925" cy="352425"/>
          </a:xfrm>
          <a:prstGeom prst="rect">
            <a:avLst/>
          </a:prstGeom>
        </p:spPr>
      </p:pic>
    </p:spTree>
  </p:cSld>
  <p:clrMapOvr>
    <a:masterClrMapping/>
  </p:clrMapOvr>
</p:sld>
</file>

<file path=ppt/slides/slide8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a:sym typeface="+mn-ea"/>
              </a:rPr>
              <a:t>12.2.2 自顶向下红黑树</a:t>
            </a:r>
            <a:endParaRPr lang="en-US" altLang="zh-CN">
              <a:sym typeface="+mn-ea"/>
            </a:endParaRPr>
          </a:p>
        </p:txBody>
      </p:sp>
      <p:sp>
        <p:nvSpPr>
          <p:cNvPr id="3" name="内容占位符 2"/>
          <p:cNvSpPr/>
          <p:nvPr>
            <p:ph idx="1"/>
          </p:nvPr>
        </p:nvSpPr>
        <p:spPr/>
        <p:txBody>
          <a:bodyPr/>
          <a:p>
            <a:r>
              <a:rPr lang="zh-CN" altLang="en-US"/>
              <a:t>我们还需要使用户调用例程Init</a:t>
            </a:r>
            <a:r>
              <a:rPr lang="en-US" altLang="zh-CN"/>
              <a:t>ia</a:t>
            </a:r>
            <a:r>
              <a:rPr lang="zh-CN" altLang="en-US"/>
              <a:t>l</a:t>
            </a:r>
            <a:r>
              <a:rPr lang="en-US" altLang="zh-CN"/>
              <a:t>iz</a:t>
            </a:r>
            <a:r>
              <a:rPr lang="zh-CN" altLang="en-US"/>
              <a:t>e来指定头节点。如果构造的是第一棵树，那么</a:t>
            </a:r>
            <a:r>
              <a:rPr lang="zh-CN" altLang="en-US">
                <a:sym typeface="+mn-ea"/>
              </a:rPr>
              <a:t>Init</a:t>
            </a:r>
            <a:r>
              <a:rPr lang="en-US" altLang="zh-CN">
                <a:sym typeface="+mn-ea"/>
              </a:rPr>
              <a:t>ia</a:t>
            </a:r>
            <a:r>
              <a:rPr lang="zh-CN" altLang="en-US">
                <a:sym typeface="+mn-ea"/>
              </a:rPr>
              <a:t>l</a:t>
            </a:r>
            <a:r>
              <a:rPr lang="en-US" altLang="zh-CN">
                <a:sym typeface="+mn-ea"/>
              </a:rPr>
              <a:t>iz</a:t>
            </a:r>
            <a:r>
              <a:rPr lang="zh-CN" altLang="en-US">
                <a:sym typeface="+mn-ea"/>
              </a:rPr>
              <a:t>e</a:t>
            </a:r>
            <a:r>
              <a:rPr lang="zh-CN" altLang="en-US"/>
              <a:t>应该再</a:t>
            </a:r>
            <a:endParaRPr lang="zh-CN" altLang="en-US"/>
          </a:p>
          <a:p>
            <a:r>
              <a:rPr lang="zh-CN" altLang="en-US"/>
              <a:t>为NullNode分配内存(其后的树可以分享NullNode)。这和类型声明一起如图12-14所示。</a:t>
            </a:r>
            <a:endParaRPr lang="zh-CN" altLang="en-US"/>
          </a:p>
          <a:p>
            <a:endParaRPr lang="zh-CN" altLang="en-US"/>
          </a:p>
        </p:txBody>
      </p:sp>
      <p:pic>
        <p:nvPicPr>
          <p:cNvPr id="6" name="图片 5"/>
          <p:cNvPicPr>
            <a:picLocks noChangeAspect="1"/>
          </p:cNvPicPr>
          <p:nvPr/>
        </p:nvPicPr>
        <p:blipFill>
          <a:blip r:embed="rId1"/>
          <a:stretch>
            <a:fillRect/>
          </a:stretch>
        </p:blipFill>
        <p:spPr>
          <a:xfrm>
            <a:off x="3214370" y="2764790"/>
            <a:ext cx="5762625" cy="2371725"/>
          </a:xfrm>
          <a:prstGeom prst="rect">
            <a:avLst/>
          </a:prstGeom>
        </p:spPr>
      </p:pic>
    </p:spTree>
  </p:cSld>
  <p:clrMapOvr>
    <a:masterClrMapping/>
  </p:clrMapOvr>
</p:sld>
</file>

<file path=ppt/slides/slide8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a:sym typeface="+mn-ea"/>
              </a:rPr>
              <a:t>12.2.2 自顶向下红黑树</a:t>
            </a:r>
            <a:endParaRPr lang="en-US" altLang="zh-CN">
              <a:sym typeface="+mn-ea"/>
            </a:endParaRPr>
          </a:p>
        </p:txBody>
      </p:sp>
      <p:pic>
        <p:nvPicPr>
          <p:cNvPr id="5" name="图片 4"/>
          <p:cNvPicPr>
            <a:picLocks noChangeAspect="1"/>
          </p:cNvPicPr>
          <p:nvPr/>
        </p:nvPicPr>
        <p:blipFill>
          <a:blip r:embed="rId1"/>
          <a:stretch>
            <a:fillRect/>
          </a:stretch>
        </p:blipFill>
        <p:spPr>
          <a:xfrm>
            <a:off x="4924425" y="6445250"/>
            <a:ext cx="2343150" cy="285750"/>
          </a:xfrm>
          <a:prstGeom prst="rect">
            <a:avLst/>
          </a:prstGeom>
        </p:spPr>
      </p:pic>
      <p:pic>
        <p:nvPicPr>
          <p:cNvPr id="7" name="内容占位符 6"/>
          <p:cNvPicPr>
            <a:picLocks noChangeAspect="1"/>
          </p:cNvPicPr>
          <p:nvPr>
            <p:ph idx="1"/>
          </p:nvPr>
        </p:nvPicPr>
        <p:blipFill>
          <a:blip r:embed="rId2"/>
          <a:stretch>
            <a:fillRect/>
          </a:stretch>
        </p:blipFill>
        <p:spPr>
          <a:xfrm>
            <a:off x="3438525" y="1577975"/>
            <a:ext cx="5597525" cy="4731385"/>
          </a:xfrm>
          <a:prstGeom prst="rect">
            <a:avLst/>
          </a:prstGeom>
        </p:spPr>
      </p:pic>
    </p:spTree>
  </p:cSld>
  <p:clrMapOvr>
    <a:masterClrMapping/>
  </p:clrMapOvr>
</p:sld>
</file>

<file path=ppt/slides/slide8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a:sym typeface="+mn-ea"/>
              </a:rPr>
              <a:t>12.2.2 自顶向下红黑树</a:t>
            </a:r>
            <a:endParaRPr lang="en-US" altLang="zh-CN">
              <a:sym typeface="+mn-ea"/>
            </a:endParaRPr>
          </a:p>
        </p:txBody>
      </p:sp>
      <p:sp>
        <p:nvSpPr>
          <p:cNvPr id="3" name="内容占位符 2"/>
          <p:cNvSpPr/>
          <p:nvPr>
            <p:ph idx="1"/>
          </p:nvPr>
        </p:nvSpPr>
        <p:spPr/>
        <p:txBody>
          <a:bodyPr/>
          <a:p>
            <a:r>
              <a:rPr lang="zh-CN" altLang="en-US"/>
              <a:t>接下来，图12-15显示</a:t>
            </a:r>
            <a:r>
              <a:rPr lang="zh-CN" altLang="en-US">
                <a:solidFill>
                  <a:srgbClr val="FF0000"/>
                </a:solidFill>
              </a:rPr>
              <a:t>执行一次单旋转</a:t>
            </a:r>
            <a:r>
              <a:rPr lang="zh-CN" altLang="en-US"/>
              <a:t>的例程。因为得到的树必须连接到父节点上，所以Rotate把该父</a:t>
            </a:r>
            <a:endParaRPr lang="zh-CN" altLang="en-US"/>
          </a:p>
          <a:p>
            <a:r>
              <a:rPr lang="zh-CN" altLang="en-US"/>
              <a:t>节点作为一个参数。在沿着树下行的时候， 我们把Item作为参数传递，而不是跟踪旋转的类型。由于</a:t>
            </a:r>
            <a:endParaRPr lang="zh-CN" altLang="en-US"/>
          </a:p>
          <a:p>
            <a:r>
              <a:rPr lang="zh-CN" altLang="en-US"/>
              <a:t>我们希望插</a:t>
            </a:r>
            <a:r>
              <a:rPr lang="zh-CN" altLang="en-US">
                <a:sym typeface="+mn-ea"/>
              </a:rPr>
              <a:t>入</a:t>
            </a:r>
            <a:r>
              <a:rPr lang="zh-CN" altLang="en-US"/>
              <a:t>过程中旋转很少，因此这么做实际上不仅更简单，而且还更快。Rotate直接返回执行相应</a:t>
            </a:r>
            <a:endParaRPr lang="zh-CN" altLang="en-US"/>
          </a:p>
          <a:p>
            <a:r>
              <a:rPr lang="zh-CN" altLang="en-US"/>
              <a:t>单旋转的结果。</a:t>
            </a:r>
            <a:endParaRPr lang="zh-CN" altLang="en-US"/>
          </a:p>
        </p:txBody>
      </p:sp>
      <p:pic>
        <p:nvPicPr>
          <p:cNvPr id="4" name="图片 3"/>
          <p:cNvPicPr>
            <a:picLocks noChangeAspect="1"/>
          </p:cNvPicPr>
          <p:nvPr/>
        </p:nvPicPr>
        <p:blipFill>
          <a:blip r:embed="rId1"/>
          <a:stretch>
            <a:fillRect/>
          </a:stretch>
        </p:blipFill>
        <p:spPr>
          <a:xfrm>
            <a:off x="2771775" y="3060065"/>
            <a:ext cx="6648450" cy="3362325"/>
          </a:xfrm>
          <a:prstGeom prst="rect">
            <a:avLst/>
          </a:prstGeom>
        </p:spPr>
      </p:pic>
      <p:pic>
        <p:nvPicPr>
          <p:cNvPr id="5" name="图片 4"/>
          <p:cNvPicPr>
            <a:picLocks noChangeAspect="1"/>
          </p:cNvPicPr>
          <p:nvPr/>
        </p:nvPicPr>
        <p:blipFill>
          <a:blip r:embed="rId2"/>
          <a:stretch>
            <a:fillRect/>
          </a:stretch>
        </p:blipFill>
        <p:spPr>
          <a:xfrm>
            <a:off x="4480560" y="6470015"/>
            <a:ext cx="1819275" cy="381000"/>
          </a:xfrm>
          <a:prstGeom prst="rect">
            <a:avLst/>
          </a:prstGeom>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a:bodyPr>
          <a:lstStyle/>
          <a:p>
            <a:r>
              <a:rPr lang="zh-CN" dirty="0">
                <a:sym typeface="+mn-ea"/>
              </a:rPr>
              <a:t>不难理解为什么时间的界是正确的，但是要明白为什么算法是正确可行的会费些思考；我们把它留给读</a:t>
            </a:r>
            <a:endParaRPr lang="zh-CN" dirty="0">
              <a:sym typeface="+mn-ea"/>
            </a:endParaRPr>
          </a:p>
          <a:p>
            <a:r>
              <a:rPr lang="zh-CN" dirty="0">
                <a:sym typeface="+mn-ea"/>
              </a:rPr>
              <a:t>者去完成。该算法的一个附带的优点是，它只对数据进行一次扫描，一旦A[</a:t>
            </a:r>
            <a:r>
              <a:rPr lang="en-US" altLang="zh-CN" dirty="0">
                <a:sym typeface="+mn-ea"/>
              </a:rPr>
              <a:t>j</a:t>
            </a:r>
            <a:r>
              <a:rPr lang="zh-CN" dirty="0">
                <a:sym typeface="+mn-ea"/>
              </a:rPr>
              <a:t>]被读</a:t>
            </a:r>
            <a:r>
              <a:rPr lang="zh-CN" altLang="en-US" dirty="0">
                <a:sym typeface="+mn-ea"/>
              </a:rPr>
              <a:t>入</a:t>
            </a:r>
            <a:r>
              <a:rPr lang="zh-CN" dirty="0">
                <a:sym typeface="+mn-ea"/>
              </a:rPr>
              <a:t>并被处理，它就不</a:t>
            </a:r>
            <a:endParaRPr lang="zh-CN" dirty="0">
              <a:sym typeface="+mn-ea"/>
            </a:endParaRPr>
          </a:p>
          <a:p>
            <a:r>
              <a:rPr lang="zh-CN" dirty="0">
                <a:sym typeface="+mn-ea"/>
              </a:rPr>
              <a:t>再需要被记忆。因此，如果数组在磁盘或磁带上，它就可以被顺序读</a:t>
            </a:r>
            <a:r>
              <a:rPr lang="zh-CN" altLang="en-US" dirty="0">
                <a:sym typeface="+mn-ea"/>
              </a:rPr>
              <a:t>入</a:t>
            </a:r>
            <a:r>
              <a:rPr lang="zh-CN" dirty="0">
                <a:sym typeface="+mn-ea"/>
              </a:rPr>
              <a:t>，在主存中不必存储数组的任何</a:t>
            </a:r>
            <a:endParaRPr lang="zh-CN" dirty="0">
              <a:sym typeface="+mn-ea"/>
            </a:endParaRPr>
          </a:p>
          <a:p>
            <a:r>
              <a:rPr lang="zh-CN" dirty="0">
                <a:sym typeface="+mn-ea"/>
              </a:rPr>
              <a:t>部分。不仅如此，在任意时刻，算法都能对它已经读</a:t>
            </a:r>
            <a:r>
              <a:rPr lang="zh-CN" altLang="en-US" dirty="0">
                <a:sym typeface="+mn-ea"/>
              </a:rPr>
              <a:t>入</a:t>
            </a:r>
            <a:r>
              <a:rPr lang="zh-CN" dirty="0">
                <a:sym typeface="+mn-ea"/>
              </a:rPr>
              <a:t>的数据给出子序列问题的正确答案(其他算法不</a:t>
            </a:r>
            <a:endParaRPr lang="zh-CN" dirty="0">
              <a:sym typeface="+mn-ea"/>
            </a:endParaRPr>
          </a:p>
          <a:p>
            <a:r>
              <a:rPr lang="zh-CN" dirty="0">
                <a:sym typeface="+mn-ea"/>
              </a:rPr>
              <a:t>具有这个特性)。具有这种特性的算法叫做</a:t>
            </a:r>
            <a:r>
              <a:rPr lang="zh-CN" dirty="0">
                <a:solidFill>
                  <a:srgbClr val="FF0000"/>
                </a:solidFill>
                <a:sym typeface="+mn-ea"/>
              </a:rPr>
              <a:t>联机算法</a:t>
            </a:r>
            <a:r>
              <a:rPr lang="zh-CN" dirty="0">
                <a:sym typeface="+mn-ea"/>
              </a:rPr>
              <a:t>(on</a:t>
            </a:r>
            <a:r>
              <a:rPr lang="en-US" altLang="zh-CN" dirty="0">
                <a:sym typeface="+mn-ea"/>
              </a:rPr>
              <a:t>l</a:t>
            </a:r>
            <a:r>
              <a:rPr lang="zh-CN" dirty="0">
                <a:sym typeface="+mn-ea"/>
              </a:rPr>
              <a:t>ine algorithm)。仅需要常量空间并以线性时</a:t>
            </a:r>
            <a:endParaRPr lang="zh-CN" dirty="0">
              <a:sym typeface="+mn-ea"/>
            </a:endParaRPr>
          </a:p>
          <a:p>
            <a:r>
              <a:rPr lang="zh-CN" dirty="0">
                <a:sym typeface="+mn-ea"/>
              </a:rPr>
              <a:t>间运行的在线算法几乎是完美的算法。</a:t>
            </a:r>
            <a:endParaRPr lang="zh-CN" dirty="0">
              <a:sym typeface="+mn-ea"/>
            </a:endParaRPr>
          </a:p>
        </p:txBody>
      </p:sp>
      <p:sp>
        <p:nvSpPr>
          <p:cNvPr id="2" name="标题 1"/>
          <p:cNvSpPr>
            <a:spLocks noGrp="1"/>
          </p:cNvSpPr>
          <p:nvPr>
            <p:ph type="title"/>
          </p:nvPr>
        </p:nvSpPr>
        <p:spPr/>
        <p:txBody>
          <a:bodyPr/>
          <a:lstStyle/>
          <a:p>
            <a:r>
              <a:rPr dirty="0"/>
              <a:t>2.</a:t>
            </a:r>
            <a:r>
              <a:rPr lang="en-US" dirty="0"/>
              <a:t>4.3 </a:t>
            </a:r>
            <a:r>
              <a:rPr lang="zh-CN" altLang="en-US" dirty="0"/>
              <a:t>最大子序列和问题的解</a:t>
            </a:r>
            <a:endParaRPr lang="zh-CN" altLang="en-US" dirty="0"/>
          </a:p>
        </p:txBody>
      </p:sp>
    </p:spTree>
  </p:cSld>
  <p:clrMapOvr>
    <a:masterClrMapping/>
  </p:clrMapOvr>
</p:sld>
</file>

<file path=ppt/slides/slide8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a:sym typeface="+mn-ea"/>
              </a:rPr>
              <a:t>12.2.2 自顶向下红黑树</a:t>
            </a:r>
            <a:endParaRPr lang="en-US" altLang="zh-CN">
              <a:sym typeface="+mn-ea"/>
            </a:endParaRPr>
          </a:p>
        </p:txBody>
      </p:sp>
      <p:sp>
        <p:nvSpPr>
          <p:cNvPr id="3" name="内容占位符 2"/>
          <p:cNvSpPr/>
          <p:nvPr>
            <p:ph idx="1"/>
          </p:nvPr>
        </p:nvSpPr>
        <p:spPr/>
        <p:txBody>
          <a:bodyPr/>
          <a:p>
            <a:r>
              <a:t>最后，我们在图12-16中给出</a:t>
            </a:r>
            <a:r>
              <a:rPr>
                <a:solidFill>
                  <a:srgbClr val="FF0000"/>
                </a:solidFill>
              </a:rPr>
              <a:t>插</a:t>
            </a:r>
            <a:r>
              <a:rPr lang="zh-CN" altLang="en-US">
                <a:solidFill>
                  <a:srgbClr val="FF0000"/>
                </a:solidFill>
                <a:sym typeface="+mn-ea"/>
              </a:rPr>
              <a:t>入</a:t>
            </a:r>
            <a:r>
              <a:rPr>
                <a:solidFill>
                  <a:srgbClr val="FF0000"/>
                </a:solidFill>
              </a:rPr>
              <a:t>过程</a:t>
            </a:r>
            <a:r>
              <a:t>。例程HandleReorient当我们</a:t>
            </a:r>
            <a:r>
              <a:rPr>
                <a:solidFill>
                  <a:srgbClr val="FF0000"/>
                </a:solidFill>
              </a:rPr>
              <a:t>遇到带有两个红儿子的节点</a:t>
            </a:r>
            <a:r>
              <a:t>时被调</a:t>
            </a:r>
          </a:p>
          <a:p>
            <a:r>
              <a:t>用，在我们插</a:t>
            </a:r>
            <a:r>
              <a:rPr lang="zh-CN" altLang="en-US">
                <a:sym typeface="+mn-ea"/>
              </a:rPr>
              <a:t>入</a:t>
            </a:r>
            <a:r>
              <a:t>一片树叶时它也被调用。惟一复杂的部分是，一个双旋转实际上是两个单旋转，而且只</a:t>
            </a:r>
          </a:p>
          <a:p>
            <a:r>
              <a:t>有当通向X的分支取相反方向时才进行。正如我们在较早的讨论中提到的，当沿树向下进行的时候， </a:t>
            </a:r>
          </a:p>
          <a:p>
            <a:r>
              <a:t>Insert必须</a:t>
            </a:r>
            <a:r>
              <a:rPr>
                <a:solidFill>
                  <a:srgbClr val="FF0000"/>
                </a:solidFill>
              </a:rPr>
              <a:t>记录父亲、祖父和曾祖</a:t>
            </a:r>
            <a:r>
              <a:t>。注意，在一次旋转之后，存储在祖父和曾祖中的值将不再正确。不</a:t>
            </a:r>
          </a:p>
          <a:p>
            <a:r>
              <a:t>过，可以肯定到下一次再需要它们的时候它们将被重新存储。</a:t>
            </a:r>
          </a:p>
        </p:txBody>
      </p:sp>
    </p:spTree>
  </p:cSld>
  <p:clrMapOvr>
    <a:masterClrMapping/>
  </p:clrMapOvr>
</p:sld>
</file>

<file path=ppt/slides/slide8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a:sym typeface="+mn-ea"/>
              </a:rPr>
              <a:t>12.2.2 自顶向下红黑树</a:t>
            </a:r>
            <a:endParaRPr lang="en-US" altLang="zh-CN">
              <a:sym typeface="+mn-ea"/>
            </a:endParaRPr>
          </a:p>
        </p:txBody>
      </p:sp>
      <p:sp>
        <p:nvSpPr>
          <p:cNvPr id="3" name="内容占位符 2"/>
          <p:cNvSpPr/>
          <p:nvPr>
            <p:ph idx="1"/>
          </p:nvPr>
        </p:nvSpPr>
        <p:spPr/>
        <p:txBody>
          <a:bodyPr/>
          <a:p/>
        </p:txBody>
      </p:sp>
      <p:pic>
        <p:nvPicPr>
          <p:cNvPr id="4" name="图片 3"/>
          <p:cNvPicPr>
            <a:picLocks noChangeAspect="1"/>
          </p:cNvPicPr>
          <p:nvPr/>
        </p:nvPicPr>
        <p:blipFill>
          <a:blip r:embed="rId1"/>
          <a:stretch>
            <a:fillRect/>
          </a:stretch>
        </p:blipFill>
        <p:spPr>
          <a:xfrm>
            <a:off x="2978150" y="1841500"/>
            <a:ext cx="6743700" cy="4000500"/>
          </a:xfrm>
          <a:prstGeom prst="rect">
            <a:avLst/>
          </a:prstGeom>
        </p:spPr>
      </p:pic>
    </p:spTree>
  </p:cSld>
  <p:clrMapOvr>
    <a:masterClrMapping/>
  </p:clrMapOvr>
</p:sld>
</file>

<file path=ppt/slides/slide8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24155"/>
            <a:ext cx="10515600" cy="1212850"/>
          </a:xfrm>
        </p:spPr>
        <p:txBody>
          <a:bodyPr>
            <a:normAutofit/>
          </a:bodyPr>
          <a:lstStyle/>
          <a:p>
            <a:r>
              <a:rPr lang="en-US" altLang="zh-CN">
                <a:sym typeface="+mn-ea"/>
              </a:rPr>
              <a:t>12.2.2 自顶向下红黑树</a:t>
            </a:r>
            <a:endParaRPr lang="en-US" altLang="zh-CN">
              <a:sym typeface="+mn-ea"/>
            </a:endParaRPr>
          </a:p>
        </p:txBody>
      </p:sp>
      <p:pic>
        <p:nvPicPr>
          <p:cNvPr id="5" name="内容占位符 4"/>
          <p:cNvPicPr>
            <a:picLocks noChangeAspect="1"/>
          </p:cNvPicPr>
          <p:nvPr>
            <p:ph idx="1"/>
          </p:nvPr>
        </p:nvPicPr>
        <p:blipFill>
          <a:blip r:embed="rId1"/>
          <a:stretch>
            <a:fillRect/>
          </a:stretch>
        </p:blipFill>
        <p:spPr>
          <a:xfrm>
            <a:off x="3467100" y="1115695"/>
            <a:ext cx="5257800" cy="1133475"/>
          </a:xfrm>
          <a:prstGeom prst="rect">
            <a:avLst/>
          </a:prstGeom>
        </p:spPr>
      </p:pic>
      <p:pic>
        <p:nvPicPr>
          <p:cNvPr id="6" name="图片 5"/>
          <p:cNvPicPr>
            <a:picLocks noChangeAspect="1"/>
          </p:cNvPicPr>
          <p:nvPr/>
        </p:nvPicPr>
        <p:blipFill>
          <a:blip r:embed="rId2"/>
          <a:stretch>
            <a:fillRect/>
          </a:stretch>
        </p:blipFill>
        <p:spPr>
          <a:xfrm>
            <a:off x="3243580" y="2207260"/>
            <a:ext cx="5648325" cy="4648200"/>
          </a:xfrm>
          <a:prstGeom prst="rect">
            <a:avLst/>
          </a:prstGeom>
        </p:spPr>
      </p:pic>
      <p:pic>
        <p:nvPicPr>
          <p:cNvPr id="7" name="图片 6"/>
          <p:cNvPicPr>
            <a:picLocks noChangeAspect="1"/>
          </p:cNvPicPr>
          <p:nvPr/>
        </p:nvPicPr>
        <p:blipFill>
          <a:blip r:embed="rId3"/>
          <a:stretch>
            <a:fillRect/>
          </a:stretch>
        </p:blipFill>
        <p:spPr>
          <a:xfrm>
            <a:off x="5774055" y="6524625"/>
            <a:ext cx="1800225" cy="333375"/>
          </a:xfrm>
          <a:prstGeom prst="rect">
            <a:avLst/>
          </a:prstGeom>
        </p:spPr>
      </p:pic>
    </p:spTree>
  </p:cSld>
  <p:clrMapOvr>
    <a:masterClrMapping/>
  </p:clrMapOvr>
</p:sld>
</file>

<file path=ppt/slides/slide8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24155"/>
            <a:ext cx="10515600" cy="1212850"/>
          </a:xfrm>
        </p:spPr>
        <p:txBody>
          <a:bodyPr>
            <a:normAutofit/>
          </a:bodyPr>
          <a:lstStyle/>
          <a:p>
            <a:r>
              <a:rPr lang="en-US" altLang="zh-CN">
                <a:sym typeface="+mn-ea"/>
              </a:rPr>
              <a:t>12.2.2 自顶向下红黑树</a:t>
            </a:r>
            <a:endParaRPr lang="en-US" altLang="zh-CN">
              <a:sym typeface="+mn-ea"/>
            </a:endParaRPr>
          </a:p>
        </p:txBody>
      </p:sp>
      <p:pic>
        <p:nvPicPr>
          <p:cNvPr id="7" name="图片 6"/>
          <p:cNvPicPr>
            <a:picLocks noChangeAspect="1"/>
          </p:cNvPicPr>
          <p:nvPr/>
        </p:nvPicPr>
        <p:blipFill>
          <a:blip r:embed="rId1"/>
          <a:stretch>
            <a:fillRect/>
          </a:stretch>
        </p:blipFill>
        <p:spPr>
          <a:xfrm>
            <a:off x="5774055" y="6524625"/>
            <a:ext cx="1800225" cy="333375"/>
          </a:xfrm>
          <a:prstGeom prst="rect">
            <a:avLst/>
          </a:prstGeom>
        </p:spPr>
      </p:pic>
      <p:sp>
        <p:nvSpPr>
          <p:cNvPr id="3" name="内容占位符 2"/>
          <p:cNvSpPr/>
          <p:nvPr>
            <p:ph idx="1"/>
          </p:nvPr>
        </p:nvSpPr>
        <p:spPr/>
        <p:txBody>
          <a:bodyPr/>
          <a:p>
            <a:endParaRPr lang="zh-CN" altLang="en-US"/>
          </a:p>
        </p:txBody>
      </p:sp>
      <p:pic>
        <p:nvPicPr>
          <p:cNvPr id="4" name="内容占位符 3"/>
          <p:cNvPicPr>
            <a:picLocks noChangeAspect="1"/>
          </p:cNvPicPr>
          <p:nvPr/>
        </p:nvPicPr>
        <p:blipFill>
          <a:blip r:embed="rId2"/>
          <a:stretch>
            <a:fillRect/>
          </a:stretch>
        </p:blipFill>
        <p:spPr>
          <a:xfrm>
            <a:off x="3429000" y="2849880"/>
            <a:ext cx="5334000" cy="1847850"/>
          </a:xfrm>
          <a:prstGeom prst="rect">
            <a:avLst/>
          </a:prstGeom>
        </p:spPr>
      </p:pic>
      <p:pic>
        <p:nvPicPr>
          <p:cNvPr id="8" name="图片 7"/>
          <p:cNvPicPr>
            <a:picLocks noChangeAspect="1"/>
          </p:cNvPicPr>
          <p:nvPr/>
        </p:nvPicPr>
        <p:blipFill>
          <a:blip r:embed="rId3"/>
          <a:stretch>
            <a:fillRect/>
          </a:stretch>
        </p:blipFill>
        <p:spPr>
          <a:xfrm>
            <a:off x="5584190" y="5670550"/>
            <a:ext cx="628650" cy="257175"/>
          </a:xfrm>
          <a:prstGeom prst="rect">
            <a:avLst/>
          </a:prstGeom>
        </p:spPr>
      </p:pic>
    </p:spTree>
  </p:cSld>
  <p:clrMapOvr>
    <a:masterClrMapping/>
  </p:clrMapOvr>
</p:sld>
</file>

<file path=ppt/slides/slide8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a:sym typeface="+mn-ea"/>
              </a:rPr>
              <a:t>12.2.3 自顶向下删除</a:t>
            </a:r>
            <a:endParaRPr lang="en-US" altLang="zh-CN">
              <a:sym typeface="+mn-ea"/>
            </a:endParaRPr>
          </a:p>
        </p:txBody>
      </p:sp>
      <p:sp>
        <p:nvSpPr>
          <p:cNvPr id="3" name="内容占位符 2"/>
          <p:cNvSpPr/>
          <p:nvPr>
            <p:ph idx="1"/>
          </p:nvPr>
        </p:nvSpPr>
        <p:spPr/>
        <p:txBody>
          <a:bodyPr/>
          <a:p>
            <a:r>
              <a:t>红黑树中的</a:t>
            </a:r>
            <a:r>
              <a:rPr>
                <a:solidFill>
                  <a:srgbClr val="FF0000"/>
                </a:solidFill>
              </a:rPr>
              <a:t>删除也可以自顶向下</a:t>
            </a:r>
            <a:r>
              <a:t>进行。每一件工作都归结于能够</a:t>
            </a:r>
            <a:r>
              <a:rPr>
                <a:solidFill>
                  <a:srgbClr val="FF0000"/>
                </a:solidFill>
              </a:rPr>
              <a:t>删除一片树叶</a:t>
            </a:r>
            <a:r>
              <a:t>。这是因为，要删除一个</a:t>
            </a:r>
          </a:p>
          <a:p>
            <a:r>
              <a:t>带有两个儿子的节点，我们用</a:t>
            </a:r>
            <a:r>
              <a:rPr>
                <a:solidFill>
                  <a:srgbClr val="FF0000"/>
                </a:solidFill>
              </a:rPr>
              <a:t>右子树上的最小节点</a:t>
            </a:r>
            <a:r>
              <a:t>代替它；该节点必然最多有一个儿子，然后将该节点</a:t>
            </a:r>
          </a:p>
          <a:p>
            <a:r>
              <a:t>删除。只有一个右儿子的节点可以用相同的方式删除，而只有一个左儿子的节点通过用其左子树上最大</a:t>
            </a:r>
          </a:p>
          <a:p>
            <a:r>
              <a:t>节点替换，然后可将该节点删除。注意，对于红黑树，我们使用的方法绕过带有一个儿子的节点的情形，</a:t>
            </a:r>
          </a:p>
          <a:p>
            <a:r>
              <a:t>因为这可能在树的中部连接两个红色节点，为红黑条件的实现增加困难。</a:t>
            </a:r>
          </a:p>
        </p:txBody>
      </p:sp>
    </p:spTree>
  </p:cSld>
  <p:clrMapOvr>
    <a:masterClrMapping/>
  </p:clrMapOvr>
</p:sld>
</file>

<file path=ppt/slides/slide8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a:sym typeface="+mn-ea"/>
              </a:rPr>
              <a:t>12.2.3 自顶向下删除</a:t>
            </a:r>
            <a:endParaRPr lang="en-US" altLang="zh-CN">
              <a:sym typeface="+mn-ea"/>
            </a:endParaRPr>
          </a:p>
        </p:txBody>
      </p:sp>
      <p:sp>
        <p:nvSpPr>
          <p:cNvPr id="3" name="内容占位符 2"/>
          <p:cNvSpPr/>
          <p:nvPr>
            <p:ph idx="1"/>
          </p:nvPr>
        </p:nvSpPr>
        <p:spPr/>
        <p:txBody>
          <a:bodyPr/>
          <a:p>
            <a:r>
              <a:rPr lang="zh-CN" altLang="en-US"/>
              <a:t>当然，红色树叶的删除很简单。然而，如果一片树叶是黑的，那么删除操作会复杂得多，因为黑色节点</a:t>
            </a:r>
            <a:endParaRPr lang="zh-CN" altLang="en-US"/>
          </a:p>
          <a:p>
            <a:r>
              <a:rPr lang="zh-CN" altLang="en-US"/>
              <a:t>的删除将破坏条件4。解决方法是</a:t>
            </a:r>
            <a:r>
              <a:rPr lang="zh-CN" altLang="en-US">
                <a:solidFill>
                  <a:srgbClr val="FF0000"/>
                </a:solidFill>
              </a:rPr>
              <a:t>保证从上到下删除期间树叶是红的</a:t>
            </a:r>
            <a:r>
              <a:rPr lang="zh-CN" altLang="en-US"/>
              <a:t>。</a:t>
            </a:r>
            <a:endParaRPr lang="zh-CN" altLang="en-US"/>
          </a:p>
          <a:p>
            <a:endParaRPr lang="en-US" altLang="zh-CN"/>
          </a:p>
          <a:p>
            <a:r>
              <a:rPr lang="en-US" altLang="zh-CN"/>
              <a:t>在整个讨论中，令X为当前节点，T是它的兄弟，而P是它们的父亲。开始时我们把树的根涂成红色。当</a:t>
            </a:r>
            <a:endParaRPr lang="en-US" altLang="zh-CN"/>
          </a:p>
          <a:p>
            <a:r>
              <a:rPr lang="en-US" altLang="zh-CN"/>
              <a:t>沿树向下遍历时，我们设法保证X是红色的。当我们到达一个新的节点时，我们要确信P是红的(归纳地</a:t>
            </a:r>
            <a:endParaRPr lang="en-US" altLang="zh-CN"/>
          </a:p>
          <a:p>
            <a:r>
              <a:rPr lang="en-US" altLang="zh-CN"/>
              <a:t>按照我们试图保持的这种不变性)并且X和T是黑的(因为我们不能有两个相连的红色节点)。存在两种主</a:t>
            </a:r>
            <a:endParaRPr lang="en-US" altLang="zh-CN"/>
          </a:p>
          <a:p>
            <a:r>
              <a:rPr lang="en-US" altLang="zh-CN"/>
              <a:t>要的情形</a:t>
            </a:r>
            <a:endParaRPr lang="en-US" altLang="zh-CN"/>
          </a:p>
        </p:txBody>
      </p:sp>
    </p:spTree>
  </p:cSld>
  <p:clrMapOvr>
    <a:masterClrMapping/>
  </p:clrMapOvr>
</p:sld>
</file>

<file path=ppt/slides/slide8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a:sym typeface="+mn-ea"/>
              </a:rPr>
              <a:t>12.2.3 自顶向下删除</a:t>
            </a:r>
            <a:endParaRPr lang="en-US" altLang="zh-CN">
              <a:sym typeface="+mn-ea"/>
            </a:endParaRPr>
          </a:p>
        </p:txBody>
      </p:sp>
      <p:sp>
        <p:nvSpPr>
          <p:cNvPr id="3" name="内容占位符 2"/>
          <p:cNvSpPr/>
          <p:nvPr>
            <p:ph idx="1"/>
          </p:nvPr>
        </p:nvSpPr>
        <p:spPr/>
        <p:txBody>
          <a:bodyPr/>
          <a:p>
            <a:r>
              <a:rPr lang="zh-CN" altLang="en-US"/>
              <a:t>首先，设X有两个黑儿子。此时有三种子情况，它们由图12-17所示。如果Ｔ也有两个黑儿子，那么我们</a:t>
            </a:r>
            <a:endParaRPr lang="zh-CN" altLang="en-US"/>
          </a:p>
          <a:p>
            <a:r>
              <a:rPr lang="zh-CN" altLang="en-US"/>
              <a:t>可以翻转X、T和P的颜色来保持这种不变性。否则，T的儿子之一是红的。根据这个儿子节点是哪一个，</a:t>
            </a:r>
            <a:endParaRPr lang="zh-CN" altLang="en-US"/>
          </a:p>
          <a:p>
            <a:r>
              <a:rPr lang="zh-CN" altLang="en-US"/>
              <a:t>9我们可以应用图12-17所示的第二和第三种情形表示的旋转。特别要注意，这种情形对于树叶将是适用</a:t>
            </a:r>
            <a:endParaRPr lang="zh-CN" altLang="en-US"/>
          </a:p>
          <a:p>
            <a:r>
              <a:rPr lang="zh-CN" altLang="en-US"/>
              <a:t>的，因为NullNode被认为是黑的。</a:t>
            </a:r>
            <a:endParaRPr lang="zh-CN" altLang="en-US"/>
          </a:p>
          <a:p>
            <a:endParaRPr lang="zh-CN" altLang="en-US"/>
          </a:p>
          <a:p>
            <a:r>
              <a:rPr lang="zh-CN" altLang="en-US"/>
              <a:t>设X的儿子之一是红的。在这种情形下，我们落到下一层上，得到新的X、T和P。如果幸运，X落在红儿</a:t>
            </a:r>
            <a:endParaRPr lang="zh-CN" altLang="en-US"/>
          </a:p>
          <a:p>
            <a:r>
              <a:rPr lang="zh-CN" altLang="en-US"/>
              <a:t>子上，则我们可以继续向前进行。如果不是这样，那么我们知道T将是红的，而X和P将是黑的。我们可</a:t>
            </a:r>
            <a:endParaRPr lang="zh-CN" altLang="en-US"/>
          </a:p>
          <a:p>
            <a:r>
              <a:rPr lang="zh-CN" altLang="en-US"/>
              <a:t>以旋转T和P，使得X的新父亲是红的；当然X和它的祖父将是黑的。此时我们可以回到第一种主情况。</a:t>
            </a:r>
            <a:endParaRPr lang="zh-CN" altLang="en-US"/>
          </a:p>
        </p:txBody>
      </p:sp>
    </p:spTree>
  </p:cSld>
  <p:clrMapOvr>
    <a:masterClrMapping/>
  </p:clrMapOvr>
</p:sld>
</file>

<file path=ppt/slides/slide8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a:sym typeface="+mn-ea"/>
              </a:rPr>
              <a:t>12.2.3 自顶向下删除</a:t>
            </a:r>
            <a:endParaRPr lang="en-US" altLang="zh-CN">
              <a:sym typeface="+mn-ea"/>
            </a:endParaRPr>
          </a:p>
        </p:txBody>
      </p:sp>
      <p:pic>
        <p:nvPicPr>
          <p:cNvPr id="4" name="内容占位符 3"/>
          <p:cNvPicPr>
            <a:picLocks noChangeAspect="1"/>
          </p:cNvPicPr>
          <p:nvPr>
            <p:ph idx="1"/>
          </p:nvPr>
        </p:nvPicPr>
        <p:blipFill>
          <a:blip r:embed="rId1"/>
          <a:stretch>
            <a:fillRect/>
          </a:stretch>
        </p:blipFill>
        <p:spPr>
          <a:xfrm>
            <a:off x="3119120" y="1583055"/>
            <a:ext cx="5953125" cy="4667250"/>
          </a:xfrm>
          <a:prstGeom prst="rect">
            <a:avLst/>
          </a:prstGeom>
        </p:spPr>
      </p:pic>
      <p:pic>
        <p:nvPicPr>
          <p:cNvPr id="5" name="图片 4"/>
          <p:cNvPicPr>
            <a:picLocks noChangeAspect="1"/>
          </p:cNvPicPr>
          <p:nvPr/>
        </p:nvPicPr>
        <p:blipFill>
          <a:blip r:embed="rId2"/>
          <a:stretch>
            <a:fillRect/>
          </a:stretch>
        </p:blipFill>
        <p:spPr>
          <a:xfrm>
            <a:off x="3804920" y="6379845"/>
            <a:ext cx="4581525" cy="361950"/>
          </a:xfrm>
          <a:prstGeom prst="rect">
            <a:avLst/>
          </a:prstGeom>
        </p:spPr>
      </p:pic>
    </p:spTree>
  </p:cSld>
  <p:clrMapOvr>
    <a:masterClrMapping/>
  </p:clrMapOvr>
</p:sld>
</file>

<file path=ppt/slides/slide8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a:sym typeface="+mn-ea"/>
              </a:rPr>
              <a:t>12.3 确定性跳跃表</a:t>
            </a:r>
            <a:endParaRPr lang="en-US" altLang="zh-CN">
              <a:sym typeface="+mn-ea"/>
            </a:endParaRPr>
          </a:p>
        </p:txBody>
      </p:sp>
      <p:sp>
        <p:nvSpPr>
          <p:cNvPr id="3" name="内容占位符 2"/>
          <p:cNvSpPr/>
          <p:nvPr>
            <p:ph idx="1"/>
          </p:nvPr>
        </p:nvSpPr>
        <p:spPr/>
        <p:txBody>
          <a:bodyPr/>
          <a:p>
            <a:r>
              <a:rPr lang="zh-CN" altLang="en-US"/>
              <a:t>我们看到的用于红黑树的一些想法可以应用到跳跃表以保证对数最坏情形操作。在这一节，我们描述产</a:t>
            </a:r>
            <a:endParaRPr lang="zh-CN" altLang="en-US"/>
          </a:p>
          <a:p>
            <a:r>
              <a:rPr lang="zh-CN" altLang="en-US"/>
              <a:t>生数据结构的最简单的实现方法，</a:t>
            </a:r>
            <a:r>
              <a:rPr lang="zh-CN" altLang="en-US">
                <a:solidFill>
                  <a:srgbClr val="FF0000"/>
                </a:solidFill>
              </a:rPr>
              <a:t>1-2-3确定性跳跃表</a:t>
            </a:r>
            <a:r>
              <a:rPr lang="zh-CN" altLang="en-US"/>
              <a:t>(deterministic skip list)。</a:t>
            </a:r>
            <a:endParaRPr lang="zh-CN" altLang="en-US"/>
          </a:p>
          <a:p>
            <a:endParaRPr lang="zh-CN" altLang="en-US"/>
          </a:p>
          <a:p>
            <a:r>
              <a:rPr lang="zh-CN" altLang="en-US"/>
              <a:t>回忆第10章讲到，一个跳跃表中的节点随机指定了高度。高度为h的节点包含h个前向指针p</a:t>
            </a:r>
            <a:r>
              <a:rPr lang="en-US" altLang="zh-CN" baseline="-25000"/>
              <a:t>1</a:t>
            </a:r>
            <a:r>
              <a:rPr lang="zh-CN" altLang="en-US"/>
              <a:t>，p</a:t>
            </a:r>
            <a:r>
              <a:rPr lang="zh-CN" altLang="en-US" baseline="-25000"/>
              <a:t>2</a:t>
            </a:r>
            <a:r>
              <a:rPr lang="zh-CN" altLang="en-US"/>
              <a:t>，...，</a:t>
            </a:r>
            <a:endParaRPr lang="zh-CN" altLang="en-US"/>
          </a:p>
          <a:p>
            <a:r>
              <a:rPr lang="en-US" altLang="zh-CN"/>
              <a:t>p</a:t>
            </a:r>
            <a:r>
              <a:rPr lang="en-US" altLang="zh-CN" baseline="-25000"/>
              <a:t>h</a:t>
            </a:r>
            <a:r>
              <a:rPr lang="zh-CN" altLang="en-US"/>
              <a:t>；p</a:t>
            </a:r>
            <a:r>
              <a:rPr lang="en-US" altLang="zh-CN" baseline="-25000"/>
              <a:t>i</a:t>
            </a:r>
            <a:r>
              <a:rPr lang="zh-CN" altLang="en-US"/>
              <a:t>指向高度为i或更大的下一个节点。一个节点具有高度h的概率为0.5</a:t>
            </a:r>
            <a:r>
              <a:rPr lang="en-US" altLang="zh-CN" baseline="30000"/>
              <a:t>h</a:t>
            </a:r>
            <a:r>
              <a:rPr lang="zh-CN" altLang="en-US"/>
              <a:t>(为了实现时/空交换，0.5可</a:t>
            </a:r>
            <a:endParaRPr lang="zh-CN" altLang="en-US"/>
          </a:p>
          <a:p>
            <a:r>
              <a:rPr lang="zh-CN" altLang="en-US"/>
              <a:t>以用0和1.0之间的任何数来代替)。因此，我们期望只处理一些前向指针直到下降一层；由于有大约</a:t>
            </a:r>
            <a:endParaRPr lang="zh-CN" altLang="en-US"/>
          </a:p>
          <a:p>
            <a:r>
              <a:rPr lang="zh-CN" altLang="en-US"/>
              <a:t>logN层，因此我们得到每次操作</a:t>
            </a:r>
            <a:r>
              <a:rPr lang="zh-CN" altLang="en-US" b="1"/>
              <a:t>O</a:t>
            </a:r>
            <a:r>
              <a:rPr lang="zh-CN" altLang="en-US"/>
              <a:t>(logN)的期望运行时间。</a:t>
            </a:r>
            <a:endParaRPr lang="zh-CN" altLang="en-US"/>
          </a:p>
          <a:p>
            <a:endParaRPr lang="zh-CN" altLang="en-US"/>
          </a:p>
          <a:p>
            <a:r>
              <a:rPr lang="zh-CN" altLang="en-US"/>
              <a:t>为使这个界成为最坏情形的界，我们需要保证只有常数个前向指针需要考查直到下降到更低的一层。为</a:t>
            </a:r>
            <a:endParaRPr lang="zh-CN" altLang="en-US"/>
          </a:p>
          <a:p>
            <a:r>
              <a:rPr lang="zh-CN" altLang="en-US"/>
              <a:t>此，我们添加一个平衡条件。首先需要两个定义。</a:t>
            </a:r>
            <a:endParaRPr lang="zh-CN" altLang="en-US"/>
          </a:p>
        </p:txBody>
      </p:sp>
    </p:spTree>
  </p:cSld>
  <p:clrMapOvr>
    <a:masterClrMapping/>
  </p:clrMapOvr>
</p:sld>
</file>

<file path=ppt/slides/slide8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a:sym typeface="+mn-ea"/>
              </a:rPr>
              <a:t>12.3 确定性跳跃表</a:t>
            </a:r>
            <a:endParaRPr lang="en-US" altLang="zh-CN">
              <a:sym typeface="+mn-ea"/>
            </a:endParaRPr>
          </a:p>
        </p:txBody>
      </p:sp>
      <p:sp>
        <p:nvSpPr>
          <p:cNvPr id="3" name="内容占位符 2"/>
          <p:cNvSpPr/>
          <p:nvPr>
            <p:ph idx="1"/>
          </p:nvPr>
        </p:nvSpPr>
        <p:spPr/>
        <p:txBody>
          <a:bodyPr/>
          <a:p>
            <a:r>
              <a:rPr lang="zh-CN" altLang="en-US"/>
              <a:t>定义：两个元素称为是</a:t>
            </a:r>
            <a:r>
              <a:rPr lang="zh-CN" altLang="en-US">
                <a:solidFill>
                  <a:srgbClr val="FF0000"/>
                </a:solidFill>
              </a:rPr>
              <a:t>链接的</a:t>
            </a:r>
            <a:r>
              <a:rPr lang="zh-CN" altLang="en-US"/>
              <a:t>(linked），如果至少存在一个指针从一个元素指向另一个元素。</a:t>
            </a:r>
            <a:endParaRPr lang="zh-CN" altLang="en-US"/>
          </a:p>
          <a:p>
            <a:r>
              <a:rPr lang="zh-CN" altLang="en-US"/>
              <a:t>定义：两个在高度为h链接的元素间的</a:t>
            </a:r>
            <a:r>
              <a:rPr lang="zh-CN" altLang="en-US">
                <a:solidFill>
                  <a:srgbClr val="FF0000"/>
                </a:solidFill>
              </a:rPr>
              <a:t>间隙容量</a:t>
            </a:r>
            <a:r>
              <a:rPr lang="zh-CN" altLang="en-US"/>
              <a:t>(gap size)等于它们之间高度为h-1的元素的个数。</a:t>
            </a:r>
            <a:endParaRPr lang="zh-CN" altLang="en-US"/>
          </a:p>
          <a:p>
            <a:endParaRPr lang="zh-CN" altLang="en-US"/>
          </a:p>
          <a:p>
            <a:r>
              <a:rPr lang="zh-CN" altLang="en-US"/>
              <a:t>1-2-3确定性跳跃表满足这样的性质：每一个间隙(除在头和尾之间可能的零间隙外)的容量为1、2或3。</a:t>
            </a:r>
            <a:endParaRPr lang="zh-CN" altLang="en-US"/>
          </a:p>
          <a:p>
            <a:r>
              <a:rPr lang="zh-CN" altLang="en-US"/>
              <a:t>例如，图12-18显示一个1-2-3确定性跳跃表。有两个容量为3的间隙：第一个是在25和45之间高度为1的</a:t>
            </a:r>
            <a:endParaRPr lang="zh-CN" altLang="en-US"/>
          </a:p>
          <a:p>
            <a:r>
              <a:rPr lang="zh-CN" altLang="en-US"/>
              <a:t>三个元素，第二个是在表头和尾之间高度为2的三个元素。尾节点包含</a:t>
            </a:r>
            <a:r>
              <a:rPr lang="zh-CN" altLang="en-US">
                <a:latin typeface="Arial" panose="020B0604020202020204" pitchFamily="34" charset="0"/>
                <a:cs typeface="Arial" panose="020B0604020202020204" pitchFamily="34" charset="0"/>
              </a:rPr>
              <a:t>∞</a:t>
            </a:r>
            <a:r>
              <a:rPr lang="zh-CN" altLang="en-US"/>
              <a:t>；它的出现简化了算法并使得</a:t>
            </a:r>
            <a:endParaRPr lang="zh-CN" altLang="en-US"/>
          </a:p>
          <a:p>
            <a:r>
              <a:rPr lang="zh-CN" altLang="en-US"/>
              <a:t>定义表终端间隙的概念更容易。</a:t>
            </a:r>
            <a:endParaRPr lang="zh-CN" altLang="en-US"/>
          </a:p>
        </p:txBody>
      </p:sp>
      <p:pic>
        <p:nvPicPr>
          <p:cNvPr id="7" name="图片 6"/>
          <p:cNvPicPr>
            <a:picLocks noChangeAspect="1"/>
          </p:cNvPicPr>
          <p:nvPr/>
        </p:nvPicPr>
        <p:blipFill>
          <a:blip r:embed="rId1"/>
          <a:stretch>
            <a:fillRect/>
          </a:stretch>
        </p:blipFill>
        <p:spPr>
          <a:xfrm>
            <a:off x="4681855" y="5938520"/>
            <a:ext cx="2828925" cy="314325"/>
          </a:xfrm>
          <a:prstGeom prst="rect">
            <a:avLst/>
          </a:prstGeom>
        </p:spPr>
      </p:pic>
      <p:pic>
        <p:nvPicPr>
          <p:cNvPr id="8" name="图片 7"/>
          <p:cNvPicPr>
            <a:picLocks noChangeAspect="1"/>
          </p:cNvPicPr>
          <p:nvPr/>
        </p:nvPicPr>
        <p:blipFill>
          <a:blip r:embed="rId2"/>
          <a:stretch>
            <a:fillRect/>
          </a:stretch>
        </p:blipFill>
        <p:spPr>
          <a:xfrm>
            <a:off x="3313430" y="4645660"/>
            <a:ext cx="5791200" cy="92392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zh-CN" altLang="en-US" dirty="0"/>
              <a:t>第二个问题是解决一个流行的</a:t>
            </a:r>
            <a:r>
              <a:rPr lang="zh-CN" altLang="en-US" dirty="0">
                <a:solidFill>
                  <a:srgbClr val="FF0000"/>
                </a:solidFill>
              </a:rPr>
              <a:t>字谜</a:t>
            </a:r>
            <a:r>
              <a:rPr lang="zh-CN" altLang="en-US" dirty="0"/>
              <a:t>。输</a:t>
            </a:r>
            <a:r>
              <a:rPr lang="zh-CN" altLang="en-US" dirty="0">
                <a:sym typeface="+mn-ea"/>
              </a:rPr>
              <a:t>入</a:t>
            </a:r>
            <a:r>
              <a:rPr lang="zh-CN" altLang="en-US" dirty="0"/>
              <a:t>是由一些字</a:t>
            </a:r>
            <a:endParaRPr lang="zh-CN" altLang="en-US" dirty="0"/>
          </a:p>
          <a:p>
            <a:r>
              <a:rPr lang="zh-CN" altLang="en-US" dirty="0"/>
              <a:t>母构成的一个二维数组以及一组单词组成。目标是要找出</a:t>
            </a:r>
            <a:endParaRPr lang="zh-CN" altLang="en-US" dirty="0"/>
          </a:p>
          <a:p>
            <a:r>
              <a:rPr lang="zh-CN" altLang="en-US" dirty="0"/>
              <a:t>字谜中的单词，这些单词可能是水平、垂直或沿对角线上</a:t>
            </a:r>
            <a:endParaRPr lang="zh-CN" altLang="en-US" dirty="0"/>
          </a:p>
          <a:p>
            <a:r>
              <a:rPr lang="zh-CN" altLang="en-US" dirty="0"/>
              <a:t>任何方向放置的。作为例子，图1-1所示的字谜由单词</a:t>
            </a:r>
            <a:endParaRPr lang="zh-CN" altLang="en-US" dirty="0"/>
          </a:p>
          <a:p>
            <a:r>
              <a:rPr lang="zh-CN" altLang="en-US" dirty="0"/>
              <a:t>this、two、fat和that组成。单词this从第一行第一列的位</a:t>
            </a:r>
            <a:endParaRPr lang="zh-CN" altLang="en-US" dirty="0"/>
          </a:p>
          <a:p>
            <a:r>
              <a:rPr lang="zh-CN" altLang="en-US" dirty="0"/>
              <a:t>置即(1， 1) 处开始并延伸至(1， 4) ； 单词two从(1， 1) 到</a:t>
            </a:r>
            <a:endParaRPr lang="zh-CN" altLang="en-US" dirty="0"/>
          </a:p>
          <a:p>
            <a:r>
              <a:rPr lang="zh-CN" altLang="en-US" dirty="0"/>
              <a:t>(3， 1) ； fat从(4， 1) 到(2， 3) ； 而that则从(4， 4) 到</a:t>
            </a:r>
            <a:endParaRPr lang="zh-CN" altLang="en-US" dirty="0"/>
          </a:p>
          <a:p>
            <a:r>
              <a:rPr lang="zh-CN" altLang="en-US" dirty="0"/>
              <a:t>(1，1)。</a:t>
            </a:r>
            <a:endParaRPr lang="zh-CN" altLang="en-US" dirty="0"/>
          </a:p>
        </p:txBody>
      </p:sp>
      <p:sp>
        <p:nvSpPr>
          <p:cNvPr id="2" name="标题 1"/>
          <p:cNvSpPr>
            <a:spLocks noGrp="1"/>
          </p:cNvSpPr>
          <p:nvPr>
            <p:ph type="title"/>
          </p:nvPr>
        </p:nvSpPr>
        <p:spPr/>
        <p:txBody>
          <a:bodyPr/>
          <a:lstStyle/>
          <a:p>
            <a:r>
              <a:rPr dirty="0"/>
              <a:t>1.1 本书讨论的内容</a:t>
            </a:r>
            <a:endParaRPr dirty="0"/>
          </a:p>
        </p:txBody>
      </p:sp>
      <p:pic>
        <p:nvPicPr>
          <p:cNvPr id="4" name="图片 3"/>
          <p:cNvPicPr>
            <a:picLocks noChangeAspect="1"/>
          </p:cNvPicPr>
          <p:nvPr>
            <p:custDataLst>
              <p:tags r:id="rId1"/>
            </p:custDataLst>
          </p:nvPr>
        </p:nvPicPr>
        <p:blipFill>
          <a:blip r:embed="rId2"/>
          <a:stretch>
            <a:fillRect/>
          </a:stretch>
        </p:blipFill>
        <p:spPr>
          <a:xfrm>
            <a:off x="7486650" y="1691005"/>
            <a:ext cx="4016375" cy="2620645"/>
          </a:xfrm>
          <a:prstGeom prst="rect">
            <a:avLst/>
          </a:prstGeom>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a:bodyPr>
          <a:lstStyle/>
          <a:p>
            <a:r>
              <a:rPr lang="zh-CN" dirty="0">
                <a:sym typeface="+mn-ea"/>
              </a:rPr>
              <a:t>分析算法最混乱的方面大概集中在</a:t>
            </a:r>
            <a:r>
              <a:rPr lang="zh-CN" dirty="0">
                <a:solidFill>
                  <a:srgbClr val="FF0000"/>
                </a:solidFill>
                <a:sym typeface="+mn-ea"/>
              </a:rPr>
              <a:t>对数</a:t>
            </a:r>
            <a:r>
              <a:rPr lang="zh-CN" dirty="0">
                <a:sym typeface="+mn-ea"/>
              </a:rPr>
              <a:t>上面。我们已经看到，某些分治算法将以</a:t>
            </a:r>
            <a:r>
              <a:rPr lang="zh-CN" b="1" dirty="0">
                <a:sym typeface="+mn-ea"/>
              </a:rPr>
              <a:t>O</a:t>
            </a:r>
            <a:r>
              <a:rPr lang="zh-CN" dirty="0">
                <a:sym typeface="+mn-ea"/>
              </a:rPr>
              <a:t>(NlogN)时间运行， </a:t>
            </a:r>
            <a:endParaRPr lang="zh-CN" dirty="0">
              <a:sym typeface="+mn-ea"/>
            </a:endParaRPr>
          </a:p>
          <a:p>
            <a:r>
              <a:rPr lang="zh-CN" dirty="0">
                <a:sym typeface="+mn-ea"/>
              </a:rPr>
              <a:t>除分治算法外，可将对数最常出现的规律概括为下列一般法则：如果一个算法用常数时间(</a:t>
            </a:r>
            <a:r>
              <a:rPr lang="zh-CN" b="1" dirty="0">
                <a:sym typeface="+mn-ea"/>
              </a:rPr>
              <a:t>O</a:t>
            </a:r>
            <a:r>
              <a:rPr lang="zh-CN" dirty="0">
                <a:sym typeface="+mn-ea"/>
              </a:rPr>
              <a:t>(1))将问题</a:t>
            </a:r>
            <a:endParaRPr lang="zh-CN" dirty="0">
              <a:sym typeface="+mn-ea"/>
            </a:endParaRPr>
          </a:p>
          <a:p>
            <a:r>
              <a:rPr lang="zh-CN" dirty="0">
                <a:sym typeface="+mn-ea"/>
              </a:rPr>
              <a:t>的大小削减为其一部分(通常是1/2)，那么该算法就是</a:t>
            </a:r>
            <a:r>
              <a:rPr lang="zh-CN" b="1" dirty="0">
                <a:sym typeface="+mn-ea"/>
              </a:rPr>
              <a:t>O</a:t>
            </a:r>
            <a:r>
              <a:rPr lang="zh-CN" dirty="0">
                <a:sym typeface="+mn-ea"/>
              </a:rPr>
              <a:t>(logN)。另一方面，如果使用常数时间只是把问</a:t>
            </a:r>
            <a:endParaRPr lang="zh-CN" dirty="0">
              <a:sym typeface="+mn-ea"/>
            </a:endParaRPr>
          </a:p>
          <a:p>
            <a:r>
              <a:rPr lang="zh-CN" dirty="0">
                <a:sym typeface="+mn-ea"/>
              </a:rPr>
              <a:t>题减少一个常数(如将问题减少1)，那么这种算法就是</a:t>
            </a:r>
            <a:r>
              <a:rPr lang="zh-CN" b="1" dirty="0">
                <a:sym typeface="+mn-ea"/>
              </a:rPr>
              <a:t>O</a:t>
            </a:r>
            <a:r>
              <a:rPr lang="zh-CN" dirty="0">
                <a:sym typeface="+mn-ea"/>
              </a:rPr>
              <a:t>(N)的。</a:t>
            </a:r>
            <a:endParaRPr lang="zh-CN" dirty="0">
              <a:sym typeface="+mn-ea"/>
            </a:endParaRPr>
          </a:p>
          <a:p>
            <a:endParaRPr lang="zh-CN" dirty="0">
              <a:sym typeface="+mn-ea"/>
            </a:endParaRPr>
          </a:p>
          <a:p>
            <a:endParaRPr lang="zh-CN" dirty="0">
              <a:sym typeface="+mn-ea"/>
            </a:endParaRPr>
          </a:p>
          <a:p>
            <a:r>
              <a:rPr lang="zh-CN" dirty="0">
                <a:sym typeface="+mn-ea"/>
              </a:rPr>
              <a:t>显然，只有一些特殊种类的问题才能够呈现出</a:t>
            </a:r>
            <a:r>
              <a:rPr lang="zh-CN" b="1" dirty="0">
                <a:sym typeface="+mn-ea"/>
              </a:rPr>
              <a:t>O</a:t>
            </a:r>
            <a:r>
              <a:rPr lang="zh-CN" dirty="0">
                <a:sym typeface="+mn-ea"/>
              </a:rPr>
              <a:t>(</a:t>
            </a:r>
            <a:r>
              <a:rPr lang="en-US" altLang="zh-CN" dirty="0">
                <a:sym typeface="+mn-ea"/>
              </a:rPr>
              <a:t>log</a:t>
            </a:r>
            <a:r>
              <a:rPr lang="zh-CN" dirty="0">
                <a:sym typeface="+mn-ea"/>
              </a:rPr>
              <a:t>N)型。例如，若输</a:t>
            </a:r>
            <a:r>
              <a:rPr lang="zh-CN" altLang="en-US" dirty="0">
                <a:sym typeface="+mn-ea"/>
              </a:rPr>
              <a:t>入</a:t>
            </a:r>
            <a:r>
              <a:rPr lang="zh-CN" dirty="0">
                <a:sym typeface="+mn-ea"/>
              </a:rPr>
              <a:t>N个数，则一个算法只是把这</a:t>
            </a:r>
            <a:endParaRPr lang="zh-CN" dirty="0">
              <a:sym typeface="+mn-ea"/>
            </a:endParaRPr>
          </a:p>
          <a:p>
            <a:r>
              <a:rPr lang="zh-CN" dirty="0">
                <a:sym typeface="+mn-ea"/>
              </a:rPr>
              <a:t>些数读</a:t>
            </a:r>
            <a:r>
              <a:rPr lang="zh-CN" altLang="en-US" dirty="0">
                <a:sym typeface="+mn-ea"/>
              </a:rPr>
              <a:t>入</a:t>
            </a:r>
            <a:r>
              <a:rPr lang="zh-CN" dirty="0">
                <a:sym typeface="+mn-ea"/>
              </a:rPr>
              <a:t>就必须耗费</a:t>
            </a:r>
            <a:r>
              <a:rPr lang="zh-CN" dirty="0">
                <a:latin typeface="Arial" panose="020B0604020202020204" pitchFamily="34" charset="0"/>
                <a:cs typeface="Arial" panose="020B0604020202020204" pitchFamily="34" charset="0"/>
                <a:sym typeface="+mn-ea"/>
              </a:rPr>
              <a:t>Ω</a:t>
            </a:r>
            <a:r>
              <a:rPr lang="zh-CN" dirty="0">
                <a:sym typeface="+mn-ea"/>
              </a:rPr>
              <a:t>(N)的时间量。因此，当我们谈到这类问题的</a:t>
            </a:r>
            <a:r>
              <a:rPr lang="zh-CN" b="1" dirty="0">
                <a:sym typeface="+mn-ea"/>
              </a:rPr>
              <a:t>O</a:t>
            </a:r>
            <a:r>
              <a:rPr lang="zh-CN" dirty="0">
                <a:sym typeface="+mn-ea"/>
              </a:rPr>
              <a:t>(logN)算法时，通常都是假设输入</a:t>
            </a:r>
            <a:endParaRPr lang="zh-CN" dirty="0">
              <a:sym typeface="+mn-ea"/>
            </a:endParaRPr>
          </a:p>
          <a:p>
            <a:r>
              <a:rPr lang="zh-CN" dirty="0">
                <a:sym typeface="+mn-ea"/>
              </a:rPr>
              <a:t>数据已经提前读入。我们提供具有对数特点的三个例子：</a:t>
            </a:r>
            <a:endParaRPr lang="zh-CN" dirty="0">
              <a:sym typeface="+mn-ea"/>
            </a:endParaRPr>
          </a:p>
          <a:p>
            <a:endParaRPr lang="zh-CN" dirty="0">
              <a:sym typeface="+mn-ea"/>
            </a:endParaRPr>
          </a:p>
          <a:p>
            <a:endParaRPr lang="zh-CN" dirty="0">
              <a:sym typeface="+mn-ea"/>
            </a:endParaRPr>
          </a:p>
        </p:txBody>
      </p:sp>
      <p:sp>
        <p:nvSpPr>
          <p:cNvPr id="2" name="标题 1"/>
          <p:cNvSpPr>
            <a:spLocks noGrp="1"/>
          </p:cNvSpPr>
          <p:nvPr>
            <p:ph type="title"/>
          </p:nvPr>
        </p:nvSpPr>
        <p:spPr/>
        <p:txBody>
          <a:bodyPr/>
          <a:lstStyle/>
          <a:p>
            <a:r>
              <a:rPr dirty="0"/>
              <a:t>2.4.4 运行时间中的对数</a:t>
            </a:r>
            <a:endParaRPr dirty="0"/>
          </a:p>
        </p:txBody>
      </p:sp>
    </p:spTree>
  </p:cSld>
  <p:clrMapOvr>
    <a:masterClrMapping/>
  </p:clrMapOvr>
</p:sld>
</file>

<file path=ppt/slides/slide9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a:sym typeface="+mn-ea"/>
              </a:rPr>
              <a:t>12.3 确定性跳跃表</a:t>
            </a:r>
            <a:endParaRPr lang="en-US" altLang="zh-CN">
              <a:sym typeface="+mn-ea"/>
            </a:endParaRPr>
          </a:p>
        </p:txBody>
      </p:sp>
      <p:sp>
        <p:nvSpPr>
          <p:cNvPr id="3" name="内容占位符 2"/>
          <p:cNvSpPr/>
          <p:nvPr>
            <p:ph idx="1"/>
          </p:nvPr>
        </p:nvSpPr>
        <p:spPr/>
        <p:txBody>
          <a:bodyPr/>
          <a:p>
            <a:r>
              <a:rPr lang="zh-CN" altLang="en-US"/>
              <a:t>显然，当我们沿任一层行进仅仅通过常数个指针然后就可下降到低一层。因此，在最坏的情形下查找的</a:t>
            </a:r>
            <a:endParaRPr lang="zh-CN" altLang="en-US"/>
          </a:p>
          <a:p>
            <a:r>
              <a:rPr lang="zh-CN" altLang="en-US"/>
              <a:t>时间是</a:t>
            </a:r>
            <a:r>
              <a:rPr lang="zh-CN" altLang="en-US" b="1"/>
              <a:t>O</a:t>
            </a:r>
            <a:r>
              <a:rPr lang="zh-CN" altLang="en-US"/>
              <a:t>(logN)。</a:t>
            </a:r>
            <a:endParaRPr lang="zh-CN" altLang="en-US"/>
          </a:p>
          <a:p>
            <a:endParaRPr lang="zh-CN" altLang="en-US"/>
          </a:p>
          <a:p>
            <a:r>
              <a:rPr lang="zh-CN" altLang="en-US"/>
              <a:t>为了执行插入，我们必须保证当一个高度为h的新节点加入进来时不会产生具有四个高度为h的节点的间</a:t>
            </a:r>
            <a:endParaRPr lang="zh-CN" altLang="en-US"/>
          </a:p>
          <a:p>
            <a:r>
              <a:rPr lang="zh-CN" altLang="en-US"/>
              <a:t>隙。实际上这很简单，我们采用类似于在红黑树中所做的自顶向下的方法即可。</a:t>
            </a:r>
            <a:endParaRPr lang="zh-CN" altLang="en-US"/>
          </a:p>
          <a:p>
            <a:endParaRPr lang="zh-CN" altLang="en-US"/>
          </a:p>
          <a:p>
            <a:r>
              <a:rPr lang="zh-CN" altLang="en-US"/>
              <a:t>设我们在第L层上，并正要降到下一层去。如果我们要降到的间隙容量是3，那么我们提高该间隙的中间</a:t>
            </a:r>
            <a:endParaRPr lang="zh-CN" altLang="en-US"/>
          </a:p>
          <a:p>
            <a:r>
              <a:rPr lang="zh-CN" altLang="en-US"/>
              <a:t>项使其高度为L，从而形成两个容量为1的间隙。由于这使得朝向删除的道路上消除了容量为3的间隙，</a:t>
            </a:r>
            <a:endParaRPr lang="zh-CN" altLang="en-US"/>
          </a:p>
          <a:p>
            <a:r>
              <a:rPr lang="zh-CN" altLang="en-US"/>
              <a:t>因此插入是安全的。</a:t>
            </a:r>
            <a:endParaRPr lang="zh-CN" altLang="en-US"/>
          </a:p>
        </p:txBody>
      </p:sp>
    </p:spTree>
  </p:cSld>
  <p:clrMapOvr>
    <a:masterClrMapping/>
  </p:clrMapOvr>
</p:sld>
</file>

<file path=ppt/slides/slide9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a:sym typeface="+mn-ea"/>
              </a:rPr>
              <a:t>12.3 确定性跳跃表</a:t>
            </a:r>
            <a:endParaRPr lang="en-US" altLang="zh-CN">
              <a:sym typeface="+mn-ea"/>
            </a:endParaRPr>
          </a:p>
        </p:txBody>
      </p:sp>
      <p:sp>
        <p:nvSpPr>
          <p:cNvPr id="3" name="内容占位符 2"/>
          <p:cNvSpPr/>
          <p:nvPr>
            <p:ph idx="1"/>
          </p:nvPr>
        </p:nvSpPr>
        <p:spPr/>
        <p:txBody>
          <a:bodyPr/>
          <a:p>
            <a:r>
              <a:rPr lang="zh-CN" altLang="en-US"/>
              <a:t>例如，图12-19显示项27到图12-18的确定性跳跃表中的插入操作。在头节点，我们将要从第3层降到第2</a:t>
            </a:r>
            <a:endParaRPr lang="zh-CN" altLang="en-US"/>
          </a:p>
          <a:p>
            <a:r>
              <a:rPr lang="zh-CN" altLang="en-US"/>
              <a:t>层。由于下降将落入到容量为3的间隙，因此这里的中项(25)将上升到高度3并在表中被拼接好。在第2</a:t>
            </a:r>
            <a:endParaRPr lang="zh-CN" altLang="en-US"/>
          </a:p>
          <a:p>
            <a:r>
              <a:rPr lang="zh-CN" altLang="en-US"/>
              <a:t>层的查找将我们带到25，我们需要在此处下降到第1层。在这里又见到容量为3的间隙，因此把35提升到</a:t>
            </a:r>
            <a:endParaRPr lang="zh-CN" altLang="en-US"/>
          </a:p>
          <a:p>
            <a:r>
              <a:rPr lang="zh-CN" altLang="en-US"/>
              <a:t>高度2。结果如图12-20所示。当插入27的时候，将它接到表中，如图12-21所示。</a:t>
            </a:r>
            <a:endParaRPr lang="zh-CN" altLang="en-US"/>
          </a:p>
        </p:txBody>
      </p:sp>
      <p:pic>
        <p:nvPicPr>
          <p:cNvPr id="4" name="图片 3"/>
          <p:cNvPicPr>
            <a:picLocks noChangeAspect="1"/>
          </p:cNvPicPr>
          <p:nvPr/>
        </p:nvPicPr>
        <p:blipFill>
          <a:blip r:embed="rId1"/>
          <a:stretch>
            <a:fillRect/>
          </a:stretch>
        </p:blipFill>
        <p:spPr>
          <a:xfrm>
            <a:off x="3105150" y="3752215"/>
            <a:ext cx="5981700" cy="990600"/>
          </a:xfrm>
          <a:prstGeom prst="rect">
            <a:avLst/>
          </a:prstGeom>
        </p:spPr>
      </p:pic>
      <p:pic>
        <p:nvPicPr>
          <p:cNvPr id="6" name="图片 5"/>
          <p:cNvPicPr>
            <a:picLocks noChangeAspect="1"/>
          </p:cNvPicPr>
          <p:nvPr/>
        </p:nvPicPr>
        <p:blipFill>
          <a:blip r:embed="rId2"/>
          <a:stretch>
            <a:fillRect/>
          </a:stretch>
        </p:blipFill>
        <p:spPr>
          <a:xfrm>
            <a:off x="3395345" y="5327015"/>
            <a:ext cx="5400675" cy="295275"/>
          </a:xfrm>
          <a:prstGeom prst="rect">
            <a:avLst/>
          </a:prstGeom>
        </p:spPr>
      </p:pic>
    </p:spTree>
  </p:cSld>
  <p:clrMapOvr>
    <a:masterClrMapping/>
  </p:clrMapOvr>
</p:sld>
</file>

<file path=ppt/slides/slide9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a:sym typeface="+mn-ea"/>
              </a:rPr>
              <a:t>12.3 确定性跳跃表</a:t>
            </a:r>
            <a:endParaRPr lang="en-US" altLang="zh-CN">
              <a:sym typeface="+mn-ea"/>
            </a:endParaRPr>
          </a:p>
        </p:txBody>
      </p:sp>
      <p:pic>
        <p:nvPicPr>
          <p:cNvPr id="5" name="内容占位符 4"/>
          <p:cNvPicPr>
            <a:picLocks noChangeAspect="1"/>
          </p:cNvPicPr>
          <p:nvPr>
            <p:ph idx="1"/>
          </p:nvPr>
        </p:nvPicPr>
        <p:blipFill>
          <a:blip r:embed="rId1"/>
          <a:stretch>
            <a:fillRect/>
          </a:stretch>
        </p:blipFill>
        <p:spPr>
          <a:xfrm>
            <a:off x="3133725" y="2046605"/>
            <a:ext cx="5924550" cy="1028700"/>
          </a:xfrm>
          <a:prstGeom prst="rect">
            <a:avLst/>
          </a:prstGeom>
        </p:spPr>
      </p:pic>
      <p:pic>
        <p:nvPicPr>
          <p:cNvPr id="7" name="图片 6"/>
          <p:cNvPicPr>
            <a:picLocks noChangeAspect="1"/>
          </p:cNvPicPr>
          <p:nvPr/>
        </p:nvPicPr>
        <p:blipFill>
          <a:blip r:embed="rId2"/>
          <a:stretch>
            <a:fillRect/>
          </a:stretch>
        </p:blipFill>
        <p:spPr>
          <a:xfrm>
            <a:off x="3476625" y="3535045"/>
            <a:ext cx="5238750" cy="295275"/>
          </a:xfrm>
          <a:prstGeom prst="rect">
            <a:avLst/>
          </a:prstGeom>
        </p:spPr>
      </p:pic>
      <p:pic>
        <p:nvPicPr>
          <p:cNvPr id="8" name="图片 7"/>
          <p:cNvPicPr>
            <a:picLocks noChangeAspect="1"/>
          </p:cNvPicPr>
          <p:nvPr/>
        </p:nvPicPr>
        <p:blipFill>
          <a:blip r:embed="rId3"/>
          <a:stretch>
            <a:fillRect/>
          </a:stretch>
        </p:blipFill>
        <p:spPr>
          <a:xfrm>
            <a:off x="3238500" y="4490720"/>
            <a:ext cx="5819775" cy="895350"/>
          </a:xfrm>
          <a:prstGeom prst="rect">
            <a:avLst/>
          </a:prstGeom>
        </p:spPr>
      </p:pic>
      <p:pic>
        <p:nvPicPr>
          <p:cNvPr id="9" name="图片 8"/>
          <p:cNvPicPr>
            <a:picLocks noChangeAspect="1"/>
          </p:cNvPicPr>
          <p:nvPr/>
        </p:nvPicPr>
        <p:blipFill>
          <a:blip r:embed="rId4"/>
          <a:stretch>
            <a:fillRect/>
          </a:stretch>
        </p:blipFill>
        <p:spPr>
          <a:xfrm>
            <a:off x="4010025" y="5801995"/>
            <a:ext cx="4276725" cy="304800"/>
          </a:xfrm>
          <a:prstGeom prst="rect">
            <a:avLst/>
          </a:prstGeom>
        </p:spPr>
      </p:pic>
    </p:spTree>
  </p:cSld>
  <p:clrMapOvr>
    <a:masterClrMapping/>
  </p:clrMapOvr>
</p:sld>
</file>

<file path=ppt/slides/slide9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a:sym typeface="+mn-ea"/>
              </a:rPr>
              <a:t>12.3 确定性跳跃表</a:t>
            </a:r>
            <a:endParaRPr lang="en-US" altLang="zh-CN">
              <a:sym typeface="+mn-ea"/>
            </a:endParaRPr>
          </a:p>
        </p:txBody>
      </p:sp>
      <p:sp>
        <p:nvSpPr>
          <p:cNvPr id="3" name="内容占位符 2"/>
          <p:cNvSpPr/>
          <p:nvPr>
            <p:ph idx="1"/>
          </p:nvPr>
        </p:nvSpPr>
        <p:spPr/>
        <p:txBody>
          <a:bodyPr/>
          <a:p>
            <a:r>
              <a:rPr lang="zh-CN" altLang="en-US"/>
              <a:t>删除的困难出现在间隙容量为1的情况。当我们看到将要下降到一个容量为1的间隙时，我们把这个间隙</a:t>
            </a:r>
            <a:endParaRPr lang="zh-CN" altLang="en-US"/>
          </a:p>
          <a:p>
            <a:r>
              <a:rPr lang="zh-CN" altLang="en-US"/>
              <a:t>放大：或者是通过从相邻间隙(如果容量不为1)借来的方式，或者通过降低该间隙与邻间隙分开的节点</a:t>
            </a:r>
            <a:endParaRPr lang="zh-CN" altLang="en-US"/>
          </a:p>
          <a:p>
            <a:r>
              <a:rPr lang="zh-CN" altLang="en-US"/>
              <a:t>的高度的方式。由于这两个都是容量为1的间隙，因此结果变成容量为3的间隙。由于有几种情形要处理，</a:t>
            </a:r>
            <a:endParaRPr lang="zh-CN" altLang="en-US"/>
          </a:p>
          <a:p>
            <a:r>
              <a:rPr lang="zh-CN" altLang="en-US"/>
              <a:t>因此程序比我们的描述稍微复杂一些。</a:t>
            </a:r>
            <a:endParaRPr lang="zh-CN" altLang="en-US"/>
          </a:p>
          <a:p>
            <a:endParaRPr lang="zh-CN" altLang="en-US"/>
          </a:p>
          <a:p>
            <a:r>
              <a:rPr lang="zh-CN" altLang="en-US"/>
              <a:t>整个过程是如何实现的呢?在描述了所有的细节之后，我们将看到程序代码的量实际上是相当小的。</a:t>
            </a:r>
            <a:endParaRPr lang="zh-CN" altLang="en-US"/>
          </a:p>
        </p:txBody>
      </p:sp>
    </p:spTree>
  </p:cSld>
  <p:clrMapOvr>
    <a:masterClrMapping/>
  </p:clrMapOvr>
</p:sld>
</file>

<file path=ppt/slides/slide9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a:sym typeface="+mn-ea"/>
              </a:rPr>
              <a:t>12.3 确定性跳跃表</a:t>
            </a:r>
            <a:endParaRPr lang="en-US" altLang="zh-CN">
              <a:sym typeface="+mn-ea"/>
            </a:endParaRPr>
          </a:p>
        </p:txBody>
      </p:sp>
      <p:sp>
        <p:nvSpPr>
          <p:cNvPr id="3" name="内容占位符 2"/>
          <p:cNvSpPr/>
          <p:nvPr>
            <p:ph idx="1"/>
          </p:nvPr>
        </p:nvSpPr>
        <p:spPr/>
        <p:txBody>
          <a:bodyPr>
            <a:normAutofit lnSpcReduction="10000"/>
          </a:bodyPr>
          <a:p>
            <a:r>
              <a:rPr lang="zh-CN" altLang="en-US"/>
              <a:t>第一个重要的细节是，当我们将一个高h的节点提升到高h+1的时候，我们不能花费时间O(h)用于将h个</a:t>
            </a:r>
            <a:endParaRPr lang="zh-CN" altLang="en-US"/>
          </a:p>
          <a:p>
            <a:r>
              <a:rPr lang="zh-CN" altLang="en-US"/>
              <a:t>指针拷贝到一个新数组。否则，插人的时间界就要成为O(log2N)了。一种合理的方法是用一个链表表示</a:t>
            </a:r>
            <a:endParaRPr lang="zh-CN" altLang="en-US"/>
          </a:p>
          <a:p>
            <a:r>
              <a:rPr lang="zh-CN" altLang="en-US"/>
              <a:t>高度为h的节点中的h个前向指针。由于我们是沿着各层向下行进，因此一个节点的链表是以第h层前向</a:t>
            </a:r>
            <a:endParaRPr lang="zh-CN" altLang="en-US"/>
          </a:p>
          <a:p>
            <a:r>
              <a:rPr lang="zh-CN" altLang="en-US"/>
              <a:t>指针开始并以第1层前向指针结束。</a:t>
            </a:r>
            <a:endParaRPr lang="zh-CN" altLang="en-US"/>
          </a:p>
          <a:p>
            <a:endParaRPr lang="zh-CN" altLang="en-US"/>
          </a:p>
          <a:p>
            <a:r>
              <a:rPr lang="zh-CN" altLang="en-US"/>
              <a:t>第二是优化更复杂而且可能占用一些空间。我们不是把节点作为一项和前向指针的链表来存储，而是存</a:t>
            </a:r>
            <a:endParaRPr lang="zh-CN" altLang="en-US"/>
          </a:p>
          <a:p>
            <a:r>
              <a:rPr lang="zh-CN" altLang="en-US"/>
              <a:t>储前向指针和前向项对的链表。理解其含义的最容易的方法是参考图12-22，它是图12-21的另一种表示</a:t>
            </a:r>
            <a:endParaRPr lang="zh-CN" altLang="en-US"/>
          </a:p>
          <a:p>
            <a:r>
              <a:rPr lang="zh-CN" altLang="en-US"/>
              <a:t>方法。我们将使用术语抽象表示或逻辑表示来描述图12-21并把图12-22当作是(实际的)实现方法。</a:t>
            </a:r>
            <a:endParaRPr lang="zh-CN" altLang="en-US"/>
          </a:p>
        </p:txBody>
      </p:sp>
    </p:spTree>
  </p:cSld>
  <p:clrMapOvr>
    <a:masterClrMapping/>
  </p:clrMapOvr>
</p:sld>
</file>

<file path=ppt/slides/slide9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a:sym typeface="+mn-ea"/>
              </a:rPr>
              <a:t>12.3 确定性跳跃表</a:t>
            </a:r>
            <a:endParaRPr lang="en-US" altLang="zh-CN">
              <a:sym typeface="+mn-ea"/>
            </a:endParaRPr>
          </a:p>
        </p:txBody>
      </p:sp>
      <p:pic>
        <p:nvPicPr>
          <p:cNvPr id="6" name="内容占位符 5"/>
          <p:cNvPicPr>
            <a:picLocks noChangeAspect="1"/>
          </p:cNvPicPr>
          <p:nvPr>
            <p:ph idx="1"/>
          </p:nvPr>
        </p:nvPicPr>
        <p:blipFill>
          <a:blip r:embed="rId1"/>
          <a:stretch>
            <a:fillRect/>
          </a:stretch>
        </p:blipFill>
        <p:spPr>
          <a:xfrm>
            <a:off x="2864485" y="1916430"/>
            <a:ext cx="6858000" cy="2305050"/>
          </a:xfrm>
          <a:prstGeom prst="rect">
            <a:avLst/>
          </a:prstGeom>
        </p:spPr>
      </p:pic>
      <p:pic>
        <p:nvPicPr>
          <p:cNvPr id="7" name="图片 6"/>
          <p:cNvPicPr>
            <a:picLocks noChangeAspect="1"/>
          </p:cNvPicPr>
          <p:nvPr/>
        </p:nvPicPr>
        <p:blipFill>
          <a:blip r:embed="rId2"/>
          <a:stretch>
            <a:fillRect/>
          </a:stretch>
        </p:blipFill>
        <p:spPr>
          <a:xfrm>
            <a:off x="3846195" y="5125085"/>
            <a:ext cx="3990975" cy="276225"/>
          </a:xfrm>
          <a:prstGeom prst="rect">
            <a:avLst/>
          </a:prstGeom>
        </p:spPr>
      </p:pic>
    </p:spTree>
  </p:cSld>
  <p:clrMapOvr>
    <a:masterClrMapping/>
  </p:clrMapOvr>
</p:sld>
</file>

<file path=ppt/slides/slide9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a:sym typeface="+mn-ea"/>
              </a:rPr>
              <a:t>12.3 确定性跳跃表</a:t>
            </a:r>
            <a:endParaRPr lang="en-US" altLang="zh-CN">
              <a:sym typeface="+mn-ea"/>
            </a:endParaRPr>
          </a:p>
        </p:txBody>
      </p:sp>
      <p:sp>
        <p:nvSpPr>
          <p:cNvPr id="3" name="内容占位符 2"/>
          <p:cNvSpPr/>
          <p:nvPr>
            <p:ph idx="1"/>
          </p:nvPr>
        </p:nvSpPr>
        <p:spPr/>
        <p:txBody>
          <a:bodyPr>
            <a:normAutofit/>
          </a:bodyPr>
          <a:p>
            <a:r>
              <a:rPr lang="zh-CN" altLang="en-US"/>
              <a:t>首先注意，除了尾节点被删除外，抽象表示和实际实现二者的地平线(skyline——即我们从左到右扫描</a:t>
            </a:r>
            <a:endParaRPr lang="zh-CN" altLang="en-US"/>
          </a:p>
          <a:p>
            <a:r>
              <a:rPr lang="zh-CN" altLang="en-US"/>
              <a:t>的高度)是一样的。在我们的实现中，每一个节点都留有使我们下降一层的指针，指向同层上的下一个</a:t>
            </a:r>
            <a:endParaRPr lang="zh-CN" altLang="en-US"/>
          </a:p>
          <a:p>
            <a:r>
              <a:rPr lang="zh-CN" altLang="en-US"/>
              <a:t>节点的指针以及逻辑上存储在下一项中的项(如原始抽象描述所述)。</a:t>
            </a:r>
            <a:endParaRPr lang="zh-CN" altLang="en-US"/>
          </a:p>
          <a:p>
            <a:endParaRPr lang="zh-CN" altLang="en-US"/>
          </a:p>
          <a:p>
            <a:r>
              <a:rPr lang="zh-CN" altLang="en-US"/>
              <a:t>注意，有些项的出现是多于一次的：例如，25出现在三个地方。事实上，如果一个节点在抽象表示中的</a:t>
            </a:r>
            <a:endParaRPr lang="zh-CN" altLang="en-US"/>
          </a:p>
          <a:p>
            <a:r>
              <a:rPr lang="zh-CN" altLang="en-US"/>
              <a:t>高度为h，那么它的项在实际实现中就会出现在h个地方。有一些重要的结论和惊人的结果我们将在给出</a:t>
            </a:r>
            <a:endParaRPr lang="zh-CN" altLang="en-US"/>
          </a:p>
          <a:p>
            <a:r>
              <a:rPr lang="zh-CN" altLang="en-US"/>
              <a:t>实现方法后进行解释。</a:t>
            </a:r>
            <a:endParaRPr lang="zh-CN" altLang="en-US"/>
          </a:p>
          <a:p>
            <a:endParaRPr lang="zh-CN" altLang="en-US"/>
          </a:p>
          <a:p>
            <a:r>
              <a:rPr lang="zh-CN" altLang="en-US"/>
              <a:t>基本节点由一个关键字和两个指针组成。为了使编程更快更简单，我们使用了一个尾节点；如果不能够</a:t>
            </a:r>
            <a:endParaRPr lang="zh-CN" altLang="en-US"/>
          </a:p>
          <a:p>
            <a:r>
              <a:rPr lang="zh-CN" altLang="en-US"/>
              <a:t>或不希望赋值。，那么就必须用到别的技巧。我们对头节点和底层节点都有一个标记以代替NULL指针。</a:t>
            </a:r>
            <a:endParaRPr lang="zh-CN" altLang="en-US"/>
          </a:p>
          <a:p>
            <a:r>
              <a:rPr lang="zh-CN" altLang="en-US"/>
              <a:t>声明和初始化的例程如图12-23所示。</a:t>
            </a:r>
            <a:endParaRPr lang="zh-CN" altLang="en-US"/>
          </a:p>
          <a:p>
            <a:endParaRPr lang="zh-CN" altLang="en-US"/>
          </a:p>
        </p:txBody>
      </p:sp>
    </p:spTree>
  </p:cSld>
  <p:clrMapOvr>
    <a:masterClrMapping/>
  </p:clrMapOvr>
</p:sld>
</file>

<file path=ppt/slides/slide9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a:sym typeface="+mn-ea"/>
              </a:rPr>
              <a:t>12.3 确定性跳跃表</a:t>
            </a:r>
            <a:endParaRPr lang="en-US" altLang="zh-CN">
              <a:sym typeface="+mn-ea"/>
            </a:endParaRPr>
          </a:p>
        </p:txBody>
      </p:sp>
      <p:sp>
        <p:nvSpPr>
          <p:cNvPr id="3" name="内容占位符 2"/>
          <p:cNvSpPr/>
          <p:nvPr>
            <p:ph idx="1"/>
          </p:nvPr>
        </p:nvSpPr>
        <p:spPr/>
        <p:txBody>
          <a:bodyPr>
            <a:normAutofit/>
          </a:bodyPr>
          <a:p>
            <a:r>
              <a:rPr lang="zh-CN" altLang="en-US"/>
              <a:t>查找函数与随机化跳跃表的相同。图12-24指出，如果我们得不到匹配的项，那么或者向下进行，或者</a:t>
            </a:r>
            <a:endParaRPr lang="zh-CN" altLang="en-US"/>
          </a:p>
          <a:p>
            <a:r>
              <a:rPr lang="zh-CN" altLang="en-US"/>
              <a:t>向右进行，这依赖于比较的结果。如图12-25所示，插人操作由于标记的引入而大大地得到简化。利用</a:t>
            </a:r>
            <a:endParaRPr lang="zh-CN" altLang="en-US"/>
          </a:p>
          <a:p>
            <a:r>
              <a:rPr lang="zh-CN" altLang="en-US"/>
              <a:t>某些烦琐的指针跟踪我们可以看到，如果不得不对每一个指针是否是NULL进行测试， 那么我们就会很</a:t>
            </a:r>
            <a:endParaRPr lang="zh-CN" altLang="en-US"/>
          </a:p>
          <a:p>
            <a:r>
              <a:rPr lang="zh-CN" altLang="en-US"/>
              <a:t>容易地将程序代码增加三倍。</a:t>
            </a:r>
            <a:endParaRPr lang="zh-CN" altLang="en-US"/>
          </a:p>
          <a:p>
            <a:endParaRPr lang="zh-CN" altLang="en-US"/>
          </a:p>
          <a:p>
            <a:r>
              <a:rPr lang="zh-CN" altLang="en-US"/>
              <a:t>图12-25指出，确定性跳跃表插入过程的程序多多少少短一些，考虑的情况比红黑树少得多。我们所付</a:t>
            </a:r>
            <a:endParaRPr lang="zh-CN" altLang="en-US"/>
          </a:p>
          <a:p>
            <a:r>
              <a:rPr lang="zh-CN" altLang="en-US"/>
              <a:t>出的代价似乎是空间：在最坏情况下我们有2N个节点，每个节点包含两个指针和一项。对于红黑树， </a:t>
            </a:r>
            <a:endParaRPr lang="zh-CN" altLang="en-US"/>
          </a:p>
          <a:p>
            <a:r>
              <a:rPr lang="zh-CN" altLang="en-US"/>
              <a:t>我们有N个节点， 每个节点包含两个指针、一项以及一个颜色位(bit)。因此，我们可能要用到两倍多</a:t>
            </a:r>
            <a:endParaRPr lang="zh-CN" altLang="en-US"/>
          </a:p>
          <a:p>
            <a:r>
              <a:rPr lang="zh-CN" altLang="en-US"/>
              <a:t>的空间。可是，事情没有糟到这一步。首先，经验指出，确定性跳跃表平均使用大约1.57N个节点。其</a:t>
            </a:r>
            <a:endParaRPr lang="zh-CN" altLang="en-US"/>
          </a:p>
          <a:p>
            <a:r>
              <a:rPr lang="zh-CN" altLang="en-US"/>
              <a:t>次，在某些情况下，确定性跳跃表实际使用的空间少于红黑树。</a:t>
            </a:r>
            <a:endParaRPr lang="zh-CN" altLang="en-US"/>
          </a:p>
        </p:txBody>
      </p:sp>
    </p:spTree>
  </p:cSld>
  <p:clrMapOvr>
    <a:masterClrMapping/>
  </p:clrMapOvr>
</p:sld>
</file>

<file path=ppt/slides/slide9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a:sym typeface="+mn-ea"/>
              </a:rPr>
              <a:t>12.3 确定性跳跃表</a:t>
            </a:r>
            <a:endParaRPr lang="en-US" altLang="zh-CN">
              <a:sym typeface="+mn-ea"/>
            </a:endParaRPr>
          </a:p>
        </p:txBody>
      </p:sp>
      <p:sp>
        <p:nvSpPr>
          <p:cNvPr id="3" name="内容占位符 2"/>
          <p:cNvSpPr/>
          <p:nvPr>
            <p:ph idx="1"/>
          </p:nvPr>
        </p:nvSpPr>
        <p:spPr/>
        <p:txBody>
          <a:bodyPr>
            <a:normAutofit lnSpcReduction="20000"/>
          </a:bodyPr>
          <a:p>
            <a:r>
              <a:rPr lang="zh-CN" altLang="en-US"/>
              <a:t>这里有一个实际的例子。在32位机上，指针和整数是4个字节。对于某些系统，包括某些版本的UNIX， </a:t>
            </a:r>
            <a:endParaRPr lang="zh-CN" altLang="en-US"/>
          </a:p>
          <a:p>
            <a:r>
              <a:rPr lang="zh-CN" altLang="en-US"/>
              <a:t>内存是按块(chunk)来配置的，它们通常是2的幂， 但存储管理程序使用4个字节的块。于是，对于12个</a:t>
            </a:r>
            <a:endParaRPr lang="zh-CN" altLang="en-US"/>
          </a:p>
          <a:p>
            <a:r>
              <a:rPr lang="zh-CN" altLang="en-US"/>
              <a:t>字节的请求将得到一个16字节块：12个字节由用户使用而4个字节作为系统开销。但是，对于13个字节</a:t>
            </a:r>
            <a:endParaRPr lang="zh-CN" altLang="en-US"/>
          </a:p>
          <a:p>
            <a:r>
              <a:rPr lang="zh-CN" altLang="en-US"/>
              <a:t>的需求则必须提供一个32字节块。因此，在这种情况下，确定性跳跃表每个节点使用16个字节，而平均</a:t>
            </a:r>
            <a:endParaRPr lang="zh-CN" altLang="en-US"/>
          </a:p>
          <a:p>
            <a:r>
              <a:rPr lang="zh-CN" altLang="en-US"/>
              <a:t>有1.57N个节点，故总数一般约为25N个字节。可是，红黑树却使用32N个字节!这说明在某些机器上一个</a:t>
            </a:r>
            <a:endParaRPr lang="zh-CN" altLang="en-US"/>
          </a:p>
          <a:p>
            <a:r>
              <a:rPr lang="zh-CN" altLang="en-US"/>
              <a:t>附加位(bit)是非常昂贵的；这是自组织结构的吸引力之一。</a:t>
            </a:r>
            <a:endParaRPr lang="zh-CN" altLang="en-US"/>
          </a:p>
        </p:txBody>
      </p:sp>
    </p:spTree>
  </p:cSld>
  <p:clrMapOvr>
    <a:masterClrMapping/>
  </p:clrMapOvr>
</p:sld>
</file>

<file path=ppt/slides/slide9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a:sym typeface="+mn-ea"/>
              </a:rPr>
              <a:t>12.3 确定性跳跃表</a:t>
            </a:r>
            <a:endParaRPr lang="en-US" altLang="zh-CN">
              <a:sym typeface="+mn-ea"/>
            </a:endParaRPr>
          </a:p>
        </p:txBody>
      </p:sp>
      <p:pic>
        <p:nvPicPr>
          <p:cNvPr id="4" name="内容占位符 3"/>
          <p:cNvPicPr>
            <a:picLocks noChangeAspect="1"/>
          </p:cNvPicPr>
          <p:nvPr>
            <p:ph idx="1"/>
          </p:nvPr>
        </p:nvPicPr>
        <p:blipFill>
          <a:blip r:embed="rId1"/>
          <a:stretch>
            <a:fillRect/>
          </a:stretch>
        </p:blipFill>
        <p:spPr>
          <a:xfrm>
            <a:off x="2929255" y="2262505"/>
            <a:ext cx="6334125" cy="2333625"/>
          </a:xfrm>
          <a:prstGeom prst="rect">
            <a:avLst/>
          </a:prstGeom>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lnSpcReduction="10000"/>
          </a:bodyPr>
          <a:lstStyle/>
          <a:p>
            <a:r>
              <a:rPr lang="zh-CN" b="1" dirty="0">
                <a:sym typeface="+mn-ea"/>
              </a:rPr>
              <a:t>对分查找</a:t>
            </a:r>
            <a:endParaRPr lang="zh-CN" b="1" dirty="0">
              <a:sym typeface="+mn-ea"/>
            </a:endParaRPr>
          </a:p>
          <a:p>
            <a:r>
              <a:rPr lang="en-US" altLang="zh-CN" dirty="0">
                <a:sym typeface="+mn-ea"/>
              </a:rPr>
              <a:t>	</a:t>
            </a:r>
            <a:r>
              <a:rPr lang="zh-CN" dirty="0">
                <a:sym typeface="+mn-ea"/>
              </a:rPr>
              <a:t>第一个例子通常叫做</a:t>
            </a:r>
            <a:r>
              <a:rPr lang="zh-CN" dirty="0">
                <a:solidFill>
                  <a:srgbClr val="FF0000"/>
                </a:solidFill>
                <a:sym typeface="+mn-ea"/>
              </a:rPr>
              <a:t>对分查找</a:t>
            </a:r>
            <a:r>
              <a:rPr lang="zh-CN" dirty="0">
                <a:sym typeface="+mn-ea"/>
              </a:rPr>
              <a:t>(binary search) 。</a:t>
            </a:r>
            <a:endParaRPr lang="zh-CN" dirty="0">
              <a:sym typeface="+mn-ea"/>
            </a:endParaRPr>
          </a:p>
          <a:p>
            <a:endParaRPr lang="zh-CN" dirty="0">
              <a:sym typeface="+mn-ea"/>
            </a:endParaRPr>
          </a:p>
          <a:p>
            <a:r>
              <a:rPr lang="zh-CN" b="1" dirty="0">
                <a:sym typeface="+mn-ea"/>
              </a:rPr>
              <a:t>对分查找：</a:t>
            </a:r>
            <a:endParaRPr lang="zh-CN" b="1" dirty="0">
              <a:sym typeface="+mn-ea"/>
            </a:endParaRPr>
          </a:p>
          <a:p>
            <a:r>
              <a:rPr lang="zh-CN" dirty="0">
                <a:sym typeface="+mn-ea"/>
              </a:rPr>
              <a:t>给定一个整数X和整数A</a:t>
            </a:r>
            <a:r>
              <a:rPr lang="en-US" altLang="zh-CN" baseline="-25000" dirty="0">
                <a:sym typeface="+mn-ea"/>
              </a:rPr>
              <a:t>0</a:t>
            </a:r>
            <a:r>
              <a:rPr lang="zh-CN" dirty="0">
                <a:sym typeface="+mn-ea"/>
              </a:rPr>
              <a:t>，A</a:t>
            </a:r>
            <a:r>
              <a:rPr lang="zh-CN" baseline="-25000" dirty="0">
                <a:sym typeface="+mn-ea"/>
              </a:rPr>
              <a:t>1</a:t>
            </a:r>
            <a:r>
              <a:rPr lang="zh-CN" dirty="0">
                <a:sym typeface="+mn-ea"/>
              </a:rPr>
              <a:t>，...，A</a:t>
            </a:r>
            <a:r>
              <a:rPr lang="en-US" altLang="zh-CN" baseline="-25000" dirty="0">
                <a:sym typeface="+mn-ea"/>
              </a:rPr>
              <a:t>N</a:t>
            </a:r>
            <a:r>
              <a:rPr lang="zh-CN" baseline="-25000" dirty="0">
                <a:sym typeface="+mn-ea"/>
              </a:rPr>
              <a:t>-1</a:t>
            </a:r>
            <a:r>
              <a:rPr lang="zh-CN" dirty="0">
                <a:sym typeface="+mn-ea"/>
              </a:rPr>
              <a:t>，后者已经预先排序并在内存中，求使得A</a:t>
            </a:r>
            <a:r>
              <a:rPr lang="en-US" altLang="zh-CN" baseline="-25000" dirty="0">
                <a:sym typeface="+mn-ea"/>
              </a:rPr>
              <a:t>i</a:t>
            </a:r>
            <a:r>
              <a:rPr lang="zh-CN" dirty="0">
                <a:sym typeface="+mn-ea"/>
              </a:rPr>
              <a:t>=X的下标i，如果X不</a:t>
            </a:r>
            <a:endParaRPr lang="zh-CN" dirty="0">
              <a:sym typeface="+mn-ea"/>
            </a:endParaRPr>
          </a:p>
          <a:p>
            <a:r>
              <a:rPr lang="zh-CN" dirty="0">
                <a:sym typeface="+mn-ea"/>
              </a:rPr>
              <a:t>在数据中，则返回i=-1。</a:t>
            </a:r>
            <a:endParaRPr lang="zh-CN" dirty="0">
              <a:sym typeface="+mn-ea"/>
            </a:endParaRPr>
          </a:p>
          <a:p>
            <a:endParaRPr lang="zh-CN" dirty="0">
              <a:sym typeface="+mn-ea"/>
            </a:endParaRPr>
          </a:p>
          <a:p>
            <a:r>
              <a:rPr lang="zh-CN" dirty="0">
                <a:sym typeface="+mn-ea"/>
              </a:rPr>
              <a:t>明显的解法是从左到右扫描数据，其运行花费线性时间。然而，这个算法没有用到该表已经排序的事实，</a:t>
            </a:r>
            <a:endParaRPr lang="zh-CN" dirty="0">
              <a:sym typeface="+mn-ea"/>
            </a:endParaRPr>
          </a:p>
          <a:p>
            <a:r>
              <a:rPr lang="zh-CN" dirty="0">
                <a:sym typeface="+mn-ea"/>
              </a:rPr>
              <a:t>这就使得算法很可能不是最好的。一个好的策略是验证X是否是居中的元素。如果是，则答案就找到了。</a:t>
            </a:r>
            <a:endParaRPr lang="zh-CN" dirty="0">
              <a:sym typeface="+mn-ea"/>
            </a:endParaRPr>
          </a:p>
          <a:p>
            <a:r>
              <a:rPr lang="zh-CN" dirty="0">
                <a:sym typeface="+mn-ea"/>
              </a:rPr>
              <a:t>如果X小于居中元素，那么我们可以应用同样的策略于居中元素左边已排序的子序列；同理，如果X大于</a:t>
            </a:r>
            <a:endParaRPr lang="zh-CN" dirty="0">
              <a:sym typeface="+mn-ea"/>
            </a:endParaRPr>
          </a:p>
          <a:p>
            <a:r>
              <a:rPr lang="zh-CN" dirty="0">
                <a:sym typeface="+mn-ea"/>
              </a:rPr>
              <a:t>居中元素，那么我们检查数据的右半部分，(也存在可能会终止的情况。)图2-9列出了对分查找的程序</a:t>
            </a:r>
            <a:endParaRPr lang="zh-CN" dirty="0">
              <a:sym typeface="+mn-ea"/>
            </a:endParaRPr>
          </a:p>
          <a:p>
            <a:r>
              <a:rPr lang="zh-CN" dirty="0">
                <a:sym typeface="+mn-ea"/>
              </a:rPr>
              <a:t>(其答案为M</a:t>
            </a:r>
            <a:r>
              <a:rPr lang="en-US" altLang="zh-CN" dirty="0">
                <a:sym typeface="+mn-ea"/>
              </a:rPr>
              <a:t>i</a:t>
            </a:r>
            <a:r>
              <a:rPr lang="zh-CN" dirty="0">
                <a:sym typeface="+mn-ea"/>
              </a:rPr>
              <a:t>d)。图中的程序反映了</a:t>
            </a:r>
            <a:r>
              <a:rPr lang="en-US" altLang="zh-CN" dirty="0">
                <a:sym typeface="+mn-ea"/>
              </a:rPr>
              <a:t>C</a:t>
            </a:r>
            <a:r>
              <a:rPr lang="zh-CN" dirty="0">
                <a:sym typeface="+mn-ea"/>
              </a:rPr>
              <a:t>语言数组下标从0开始的惯例。</a:t>
            </a:r>
            <a:endParaRPr lang="zh-CN" dirty="0">
              <a:sym typeface="+mn-ea"/>
            </a:endParaRPr>
          </a:p>
        </p:txBody>
      </p:sp>
      <p:sp>
        <p:nvSpPr>
          <p:cNvPr id="2" name="标题 1"/>
          <p:cNvSpPr>
            <a:spLocks noGrp="1"/>
          </p:cNvSpPr>
          <p:nvPr>
            <p:ph type="title"/>
          </p:nvPr>
        </p:nvSpPr>
        <p:spPr/>
        <p:txBody>
          <a:bodyPr/>
          <a:lstStyle/>
          <a:p>
            <a:r>
              <a:rPr dirty="0"/>
              <a:t>2.4.4 运行时间中的对数</a:t>
            </a:r>
            <a:endParaRPr dirty="0"/>
          </a:p>
        </p:txBody>
      </p:sp>
    </p:spTree>
  </p:cSld>
  <p:clrMapOvr>
    <a:masterClrMapping/>
  </p:clrMapOvr>
</p:sld>
</file>

<file path=ppt/slides/slide9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a:sym typeface="+mn-ea"/>
              </a:rPr>
              <a:t>12.3 确定性跳跃表</a:t>
            </a:r>
            <a:endParaRPr lang="en-US" altLang="zh-CN">
              <a:sym typeface="+mn-ea"/>
            </a:endParaRPr>
          </a:p>
        </p:txBody>
      </p:sp>
      <p:pic>
        <p:nvPicPr>
          <p:cNvPr id="5" name="内容占位符 4"/>
          <p:cNvPicPr>
            <a:picLocks noChangeAspect="1"/>
          </p:cNvPicPr>
          <p:nvPr>
            <p:ph idx="1"/>
          </p:nvPr>
        </p:nvPicPr>
        <p:blipFill>
          <a:blip r:embed="rId1"/>
          <a:stretch>
            <a:fillRect/>
          </a:stretch>
        </p:blipFill>
        <p:spPr>
          <a:xfrm>
            <a:off x="3684905" y="1465580"/>
            <a:ext cx="5023485" cy="4929505"/>
          </a:xfrm>
          <a:prstGeom prst="rect">
            <a:avLst/>
          </a:prstGeom>
        </p:spPr>
      </p:pic>
      <p:pic>
        <p:nvPicPr>
          <p:cNvPr id="6" name="图片 5"/>
          <p:cNvPicPr>
            <a:picLocks noChangeAspect="1"/>
          </p:cNvPicPr>
          <p:nvPr/>
        </p:nvPicPr>
        <p:blipFill>
          <a:blip r:embed="rId2"/>
          <a:stretch>
            <a:fillRect/>
          </a:stretch>
        </p:blipFill>
        <p:spPr>
          <a:xfrm>
            <a:off x="3905250" y="6497955"/>
            <a:ext cx="4381500" cy="247650"/>
          </a:xfrm>
          <a:prstGeom prst="rect">
            <a:avLst/>
          </a:prstGeom>
        </p:spPr>
      </p:pic>
    </p:spTree>
  </p:cSld>
  <p:clrMapOvr>
    <a:masterClrMapping/>
  </p:clrMapOvr>
</p:sld>
</file>

<file path=ppt/slides/slide9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a:sym typeface="+mn-ea"/>
              </a:rPr>
              <a:t>12.3 确定性跳跃表</a:t>
            </a:r>
            <a:endParaRPr lang="en-US" altLang="zh-CN">
              <a:sym typeface="+mn-ea"/>
            </a:endParaRPr>
          </a:p>
        </p:txBody>
      </p:sp>
      <p:pic>
        <p:nvPicPr>
          <p:cNvPr id="4" name="内容占位符 3"/>
          <p:cNvPicPr>
            <a:picLocks noChangeAspect="1"/>
          </p:cNvPicPr>
          <p:nvPr>
            <p:ph idx="1"/>
          </p:nvPr>
        </p:nvPicPr>
        <p:blipFill>
          <a:blip r:embed="rId1"/>
          <a:stretch>
            <a:fillRect/>
          </a:stretch>
        </p:blipFill>
        <p:spPr>
          <a:xfrm>
            <a:off x="3618865" y="2460625"/>
            <a:ext cx="4953000" cy="3190875"/>
          </a:xfrm>
          <a:prstGeom prst="rect">
            <a:avLst/>
          </a:prstGeom>
        </p:spPr>
      </p:pic>
      <p:pic>
        <p:nvPicPr>
          <p:cNvPr id="7" name="图片 6"/>
          <p:cNvPicPr>
            <a:picLocks noChangeAspect="1"/>
          </p:cNvPicPr>
          <p:nvPr/>
        </p:nvPicPr>
        <p:blipFill>
          <a:blip r:embed="rId2"/>
          <a:stretch>
            <a:fillRect/>
          </a:stretch>
        </p:blipFill>
        <p:spPr>
          <a:xfrm>
            <a:off x="4564380" y="6009005"/>
            <a:ext cx="2724150" cy="400050"/>
          </a:xfrm>
          <a:prstGeom prst="rect">
            <a:avLst/>
          </a:prstGeom>
        </p:spPr>
      </p:pic>
    </p:spTree>
  </p:cSld>
  <p:clrMapOvr>
    <a:masterClrMapping/>
  </p:clrMapOvr>
</p:sld>
</file>

<file path=ppt/slides/slide9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a:sym typeface="+mn-ea"/>
              </a:rPr>
              <a:t>12.3 确定性跳跃表</a:t>
            </a:r>
            <a:endParaRPr lang="en-US" altLang="zh-CN">
              <a:sym typeface="+mn-ea"/>
            </a:endParaRPr>
          </a:p>
        </p:txBody>
      </p:sp>
      <p:pic>
        <p:nvPicPr>
          <p:cNvPr id="5" name="内容占位符 4"/>
          <p:cNvPicPr>
            <a:picLocks noChangeAspect="1"/>
          </p:cNvPicPr>
          <p:nvPr>
            <p:ph idx="1"/>
          </p:nvPr>
        </p:nvPicPr>
        <p:blipFill>
          <a:blip r:embed="rId1"/>
          <a:stretch>
            <a:fillRect/>
          </a:stretch>
        </p:blipFill>
        <p:spPr>
          <a:xfrm>
            <a:off x="3384550" y="1492885"/>
            <a:ext cx="5732780" cy="4731385"/>
          </a:xfrm>
          <a:prstGeom prst="rect">
            <a:avLst/>
          </a:prstGeom>
        </p:spPr>
      </p:pic>
    </p:spTree>
  </p:cSld>
  <p:clrMapOvr>
    <a:masterClrMapping/>
  </p:clrMapOvr>
</p:sld>
</file>

<file path=ppt/slides/slide9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a:sym typeface="+mn-ea"/>
              </a:rPr>
              <a:t>12.3 确定性跳跃表</a:t>
            </a:r>
            <a:endParaRPr lang="en-US" altLang="zh-CN">
              <a:sym typeface="+mn-ea"/>
            </a:endParaRPr>
          </a:p>
        </p:txBody>
      </p:sp>
      <p:pic>
        <p:nvPicPr>
          <p:cNvPr id="8" name="图片 7"/>
          <p:cNvPicPr>
            <a:picLocks noChangeAspect="1"/>
          </p:cNvPicPr>
          <p:nvPr/>
        </p:nvPicPr>
        <p:blipFill>
          <a:blip r:embed="rId1"/>
          <a:stretch>
            <a:fillRect/>
          </a:stretch>
        </p:blipFill>
        <p:spPr>
          <a:xfrm>
            <a:off x="3524250" y="2105025"/>
            <a:ext cx="5143500" cy="2647950"/>
          </a:xfrm>
          <a:prstGeom prst="rect">
            <a:avLst/>
          </a:prstGeom>
        </p:spPr>
      </p:pic>
      <p:pic>
        <p:nvPicPr>
          <p:cNvPr id="4" name="内容占位符 3"/>
          <p:cNvPicPr>
            <a:picLocks noChangeAspect="1"/>
          </p:cNvPicPr>
          <p:nvPr>
            <p:ph idx="1"/>
          </p:nvPr>
        </p:nvPicPr>
        <p:blipFill>
          <a:blip r:embed="rId2"/>
          <a:stretch>
            <a:fillRect/>
          </a:stretch>
        </p:blipFill>
        <p:spPr>
          <a:xfrm>
            <a:off x="4413250" y="5474970"/>
            <a:ext cx="2743200" cy="323850"/>
          </a:xfrm>
          <a:prstGeom prst="rect">
            <a:avLst/>
          </a:prstGeom>
        </p:spPr>
      </p:pic>
    </p:spTree>
  </p:cSld>
  <p:clrMapOvr>
    <a:masterClrMapping/>
  </p:clrMapOvr>
</p:sld>
</file>

<file path=ppt/slides/slide9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a:sym typeface="+mn-ea"/>
              </a:rPr>
              <a:t>12.3 确定性跳跃表</a:t>
            </a:r>
            <a:endParaRPr lang="en-US" altLang="zh-CN">
              <a:sym typeface="+mn-ea"/>
            </a:endParaRPr>
          </a:p>
        </p:txBody>
      </p:sp>
      <p:sp>
        <p:nvSpPr>
          <p:cNvPr id="5" name="内容占位符 4"/>
          <p:cNvSpPr/>
          <p:nvPr>
            <p:ph idx="1"/>
          </p:nvPr>
        </p:nvSpPr>
        <p:spPr/>
        <p:txBody>
          <a:bodyPr>
            <a:normAutofit lnSpcReduction="10000"/>
          </a:bodyPr>
          <a:p>
            <a:r>
              <a:rPr lang="zh-CN" altLang="en-US"/>
              <a:t>确定性跳跃表的性能似乎比红黑树要强。当寻找插人时间的改进时，下面这行代码：</a:t>
            </a:r>
            <a:endParaRPr lang="zh-CN" altLang="en-US"/>
          </a:p>
          <a:p>
            <a:r>
              <a:rPr lang="en-US" altLang="zh-CN"/>
              <a:t>	if(Current-&gt;Element&gt;Current-&gt;Down-&gt;Right-&gt;Right-&gt;Element)</a:t>
            </a:r>
            <a:endParaRPr lang="en-US" altLang="zh-CN"/>
          </a:p>
          <a:p>
            <a:endParaRPr lang="en-US" altLang="zh-CN"/>
          </a:p>
          <a:p>
            <a:r>
              <a:rPr lang="en-US" altLang="zh-CN"/>
              <a:t>很好，如果我们把一些项存储在三个元素的一个数组中，那么对于第三项的访问可以直接进行，而不用</a:t>
            </a:r>
            <a:endParaRPr lang="en-US" altLang="zh-CN"/>
          </a:p>
          <a:p>
            <a:r>
              <a:rPr lang="en-US" altLang="zh-CN"/>
              <a:t>再通过两个Right指针。图12-26表示的是所得到的结构，这个结构很像第4章讨论的B-树。我们称之为</a:t>
            </a:r>
            <a:endParaRPr lang="en-US" altLang="zh-CN"/>
          </a:p>
          <a:p>
            <a:r>
              <a:rPr lang="en-US" altLang="zh-CN"/>
              <a:t>1-2-3确定性跳跃表的</a:t>
            </a:r>
            <a:r>
              <a:rPr lang="en-US" altLang="zh-CN">
                <a:solidFill>
                  <a:srgbClr val="FF0000"/>
                </a:solidFill>
              </a:rPr>
              <a:t>水平数组实现</a:t>
            </a:r>
            <a:r>
              <a:rPr lang="en-US" altLang="zh-CN"/>
              <a:t>(horizontal array implementation)。正如存在链表形式和水平数</a:t>
            </a:r>
            <a:endParaRPr lang="en-US" altLang="zh-CN"/>
          </a:p>
          <a:p>
            <a:r>
              <a:rPr lang="en-US" altLang="zh-CN"/>
              <a:t>组形式的高阶B树一样，我们也有这两种形式的高阶确定性跳跃表。哪种方法最好还有待研究，可能紧</a:t>
            </a:r>
            <a:endParaRPr lang="en-US" altLang="zh-CN"/>
          </a:p>
          <a:p>
            <a:r>
              <a:rPr lang="en-US" altLang="zh-CN"/>
              <a:t>密依赖于特定的系统和应用。</a:t>
            </a:r>
            <a:endParaRPr lang="en-US" altLang="zh-CN"/>
          </a:p>
          <a:p>
            <a:endParaRPr lang="en-US" altLang="zh-CN"/>
          </a:p>
          <a:p>
            <a:endParaRPr lang="en-US" altLang="zh-CN"/>
          </a:p>
        </p:txBody>
      </p:sp>
    </p:spTree>
  </p:cSld>
  <p:clrMapOvr>
    <a:masterClrMapping/>
  </p:clrMapOvr>
</p:sld>
</file>

<file path=ppt/slides/slide9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a:sym typeface="+mn-ea"/>
              </a:rPr>
              <a:t>12.3 确定性跳跃表</a:t>
            </a:r>
            <a:endParaRPr lang="en-US" altLang="zh-CN">
              <a:sym typeface="+mn-ea"/>
            </a:endParaRPr>
          </a:p>
        </p:txBody>
      </p:sp>
      <p:pic>
        <p:nvPicPr>
          <p:cNvPr id="3" name="内容占位符 2"/>
          <p:cNvPicPr>
            <a:picLocks noChangeAspect="1"/>
          </p:cNvPicPr>
          <p:nvPr>
            <p:ph idx="1"/>
          </p:nvPr>
        </p:nvPicPr>
        <p:blipFill>
          <a:blip r:embed="rId1"/>
          <a:stretch>
            <a:fillRect/>
          </a:stretch>
        </p:blipFill>
        <p:spPr>
          <a:xfrm>
            <a:off x="2971800" y="2270760"/>
            <a:ext cx="6248400" cy="2752725"/>
          </a:xfrm>
          <a:prstGeom prst="rect">
            <a:avLst/>
          </a:prstGeom>
        </p:spPr>
      </p:pic>
      <p:pic>
        <p:nvPicPr>
          <p:cNvPr id="4" name="图片 3"/>
          <p:cNvPicPr>
            <a:picLocks noChangeAspect="1"/>
          </p:cNvPicPr>
          <p:nvPr/>
        </p:nvPicPr>
        <p:blipFill>
          <a:blip r:embed="rId2"/>
          <a:stretch>
            <a:fillRect/>
          </a:stretch>
        </p:blipFill>
        <p:spPr>
          <a:xfrm>
            <a:off x="4411345" y="5603240"/>
            <a:ext cx="3057525" cy="381000"/>
          </a:xfrm>
          <a:prstGeom prst="rect">
            <a:avLst/>
          </a:prstGeom>
        </p:spPr>
      </p:pic>
    </p:spTree>
  </p:cSld>
  <p:clrMapOvr>
    <a:masterClrMapping/>
  </p:clrMapOvr>
</p:sld>
</file>

<file path=ppt/slides/slide9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a:sym typeface="+mn-ea"/>
              </a:rPr>
              <a:t>12.4 AA-树</a:t>
            </a:r>
            <a:endParaRPr lang="en-US" altLang="zh-CN">
              <a:sym typeface="+mn-ea"/>
            </a:endParaRPr>
          </a:p>
        </p:txBody>
      </p:sp>
      <p:sp>
        <p:nvSpPr>
          <p:cNvPr id="5" name="内容占位符 4"/>
          <p:cNvSpPr/>
          <p:nvPr>
            <p:ph idx="1"/>
          </p:nvPr>
        </p:nvSpPr>
        <p:spPr/>
        <p:txBody>
          <a:bodyPr/>
          <a:p>
            <a:r>
              <a:rPr lang="zh-CN" altLang="en-US"/>
              <a:t>因为大量可能的旋转，红黑树的编程相当复杂，特别是删除操作。确定性跳跃表的编程虽在一定程度上</a:t>
            </a:r>
            <a:endParaRPr lang="zh-CN" altLang="en-US"/>
          </a:p>
          <a:p>
            <a:r>
              <a:rPr lang="zh-CN" altLang="en-US"/>
              <a:t>要少一些，但仍然是相当复杂的，这由所需的三个标记可以看出。当然，确定性跳跃表中的删除是一项</a:t>
            </a:r>
            <a:endParaRPr lang="zh-CN" altLang="en-US"/>
          </a:p>
          <a:p>
            <a:r>
              <a:rPr lang="zh-CN" altLang="en-US"/>
              <a:t>非平凡的工作。在这一节， 我们描述二叉B-树(binary B-tree)一种简单但却颇具竞争力的实现方法，</a:t>
            </a:r>
            <a:endParaRPr lang="zh-CN" altLang="en-US"/>
          </a:p>
          <a:p>
            <a:r>
              <a:rPr lang="zh-CN" altLang="en-US"/>
              <a:t>这种树叫做</a:t>
            </a:r>
            <a:r>
              <a:rPr lang="zh-CN" altLang="en-US">
                <a:solidFill>
                  <a:srgbClr val="FF0000"/>
                </a:solidFill>
              </a:rPr>
              <a:t>BB-树</a:t>
            </a:r>
            <a:r>
              <a:rPr lang="zh-CN" altLang="en-US"/>
              <a:t>。BB-树是带有一个附加条件的红黑树：一个节点最多可以有一个红儿子。为使编程容</a:t>
            </a:r>
            <a:endParaRPr lang="zh-CN" altLang="en-US"/>
          </a:p>
          <a:p>
            <a:r>
              <a:rPr lang="zh-CN" altLang="en-US"/>
              <a:t>易，我们采纳一些法则。</a:t>
            </a:r>
            <a:endParaRPr lang="zh-CN" altLang="en-US"/>
          </a:p>
        </p:txBody>
      </p:sp>
    </p:spTree>
  </p:cSld>
  <p:clrMapOvr>
    <a:masterClrMapping/>
  </p:clrMapOvr>
</p:sld>
</file>

<file path=ppt/slides/slide9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a:sym typeface="+mn-ea"/>
              </a:rPr>
              <a:t>12.4 AA-树</a:t>
            </a:r>
            <a:endParaRPr lang="en-US" altLang="zh-CN">
              <a:sym typeface="+mn-ea"/>
            </a:endParaRPr>
          </a:p>
        </p:txBody>
      </p:sp>
      <p:sp>
        <p:nvSpPr>
          <p:cNvPr id="5" name="内容占位符 4"/>
          <p:cNvSpPr/>
          <p:nvPr>
            <p:ph idx="1"/>
          </p:nvPr>
        </p:nvSpPr>
        <p:spPr/>
        <p:txBody>
          <a:bodyPr>
            <a:normAutofit lnSpcReduction="10000"/>
          </a:bodyPr>
          <a:p>
            <a:r>
              <a:rPr lang="zh-CN" altLang="en-US"/>
              <a:t>1.首先，我们加人只有右儿子可以是红的的条件，这就消除了约一半的可能重新构建的情形。它也消除</a:t>
            </a:r>
            <a:endParaRPr lang="zh-CN" altLang="en-US"/>
          </a:p>
          <a:p>
            <a:r>
              <a:rPr lang="zh-CN" altLang="en-US"/>
              <a:t>在删除算法中一个恼人的情形：如果一个内部节点只有一个儿子，那么这个儿子一定是右儿子(它刚好</a:t>
            </a:r>
            <a:endParaRPr lang="zh-CN" altLang="en-US"/>
          </a:p>
          <a:p>
            <a:r>
              <a:rPr lang="zh-CN" altLang="en-US"/>
              <a:t>是红色的)，因为黑色左儿子将会违反红黑树的条件4。因此，我们总可以用一个内部节点的右子树中的</a:t>
            </a:r>
            <a:endParaRPr lang="zh-CN" altLang="en-US"/>
          </a:p>
          <a:p>
            <a:r>
              <a:rPr lang="zh-CN" altLang="en-US"/>
              <a:t>最小节点代替该内部节点。</a:t>
            </a:r>
            <a:endParaRPr lang="zh-CN" altLang="en-US"/>
          </a:p>
          <a:p>
            <a:endParaRPr lang="zh-CN" altLang="en-US"/>
          </a:p>
          <a:p>
            <a:r>
              <a:rPr lang="zh-CN" altLang="en-US"/>
              <a:t>2.我们递归地编写这些过程。</a:t>
            </a:r>
            <a:endParaRPr lang="zh-CN" altLang="en-US"/>
          </a:p>
          <a:p>
            <a:endParaRPr lang="zh-CN" altLang="en-US"/>
          </a:p>
          <a:p>
            <a:r>
              <a:rPr lang="zh-CN" altLang="en-US"/>
              <a:t>3.我们把信息存在一个短整(short)型数(例如8个比特)中，而不是把一个颜色位(bit)和每个节点一起</a:t>
            </a:r>
            <a:endParaRPr lang="zh-CN" altLang="en-US"/>
          </a:p>
          <a:p>
            <a:r>
              <a:rPr lang="zh-CN" altLang="en-US"/>
              <a:t>存储。这个信息就是节点的层次(level)。节点的层次</a:t>
            </a:r>
            <a:endParaRPr lang="zh-CN" altLang="en-US"/>
          </a:p>
          <a:p>
            <a:pPr marL="285750" indent="-285750">
              <a:buFont typeface="Arial" panose="020B0604020202020204" pitchFamily="34" charset="0"/>
              <a:buChar char="•"/>
            </a:pPr>
            <a:r>
              <a:rPr lang="zh-CN" altLang="en-US"/>
              <a:t>是1，若该节点是树叶。</a:t>
            </a:r>
            <a:endParaRPr lang="zh-CN" altLang="en-US"/>
          </a:p>
          <a:p>
            <a:pPr marL="285750" indent="-285750">
              <a:buFont typeface="Arial" panose="020B0604020202020204" pitchFamily="34" charset="0"/>
              <a:buChar char="•"/>
            </a:pPr>
            <a:r>
              <a:rPr lang="zh-CN" altLang="en-US"/>
              <a:t>是它的父节点的层次，若该节点是红的。</a:t>
            </a:r>
            <a:endParaRPr lang="zh-CN" altLang="en-US"/>
          </a:p>
          <a:p>
            <a:pPr marL="285750" indent="-285750">
              <a:buFont typeface="Arial" panose="020B0604020202020204" pitchFamily="34" charset="0"/>
              <a:buChar char="•"/>
            </a:pPr>
            <a:r>
              <a:rPr lang="zh-CN" altLang="en-US"/>
              <a:t>比它的父节点的层次少1，若该节点是黑的。</a:t>
            </a:r>
            <a:endParaRPr lang="zh-CN" altLang="en-US"/>
          </a:p>
        </p:txBody>
      </p:sp>
    </p:spTree>
  </p:cSld>
  <p:clrMapOvr>
    <a:masterClrMapping/>
  </p:clrMapOvr>
</p:sld>
</file>

<file path=ppt/slides/slide9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a:sym typeface="+mn-ea"/>
              </a:rPr>
              <a:t>12.4 AA-树</a:t>
            </a:r>
            <a:endParaRPr lang="en-US" altLang="zh-CN">
              <a:sym typeface="+mn-ea"/>
            </a:endParaRPr>
          </a:p>
        </p:txBody>
      </p:sp>
      <p:sp>
        <p:nvSpPr>
          <p:cNvPr id="5" name="内容占位符 4"/>
          <p:cNvSpPr/>
          <p:nvPr>
            <p:ph idx="1"/>
          </p:nvPr>
        </p:nvSpPr>
        <p:spPr/>
        <p:txBody>
          <a:bodyPr>
            <a:normAutofit lnSpcReduction="10000"/>
          </a:bodyPr>
          <a:p>
            <a:r>
              <a:rPr lang="zh-CN" altLang="en-US"/>
              <a:t>如此得到的结果是一棵AA-树。图12-27显示用于AA-树的类型声明。我们再一次使用标记来代表NULL。</a:t>
            </a:r>
            <a:endParaRPr lang="zh-CN" altLang="en-US"/>
          </a:p>
          <a:p>
            <a:endParaRPr lang="zh-CN" altLang="en-US"/>
          </a:p>
          <a:p>
            <a:r>
              <a:rPr lang="zh-CN" altLang="en-US"/>
              <a:t>如果我们将AA结构要求从颜色转换成层次，那么我们看到，左儿子必然比它的父节点恰好低一个层次，</a:t>
            </a:r>
            <a:endParaRPr lang="zh-CN" altLang="en-US"/>
          </a:p>
          <a:p>
            <a:r>
              <a:rPr lang="zh-CN" altLang="en-US"/>
              <a:t>而右儿子可能比父节点低0或1个层次(但不会再多)。</a:t>
            </a:r>
            <a:endParaRPr lang="zh-CN" altLang="en-US"/>
          </a:p>
          <a:p>
            <a:endParaRPr lang="zh-CN" altLang="en-US"/>
          </a:p>
          <a:p>
            <a:r>
              <a:rPr lang="zh-CN" altLang="en-US">
                <a:solidFill>
                  <a:srgbClr val="FF0000"/>
                </a:solidFill>
              </a:rPr>
              <a:t>水平链接</a:t>
            </a:r>
            <a:r>
              <a:rPr lang="zh-CN" altLang="en-US"/>
              <a:t>(horizontal link)是一个节点与同层次上的儿子之间的连接。这种结构需求使得水平链接是</a:t>
            </a:r>
            <a:endParaRPr lang="zh-CN" altLang="en-US"/>
          </a:p>
          <a:p>
            <a:r>
              <a:rPr lang="zh-CN" altLang="en-US"/>
              <a:t>向右的指针，并且不能有两个连续的水平链接。图12-28显示一棵AA-树的示例。查找使用通常的算法完</a:t>
            </a:r>
            <a:endParaRPr lang="zh-CN" altLang="en-US"/>
          </a:p>
          <a:p>
            <a:r>
              <a:rPr lang="zh-CN" altLang="en-US"/>
              <a:t>成。一个新项的插人总是在底层进行。不过，有两个问题产生：2的插人将产生一个左水平链接，而45</a:t>
            </a:r>
            <a:endParaRPr lang="zh-CN" altLang="en-US"/>
          </a:p>
          <a:p>
            <a:r>
              <a:rPr lang="zh-CN" altLang="en-US"/>
              <a:t>的插人将产生两个连续的右水平链接。</a:t>
            </a:r>
            <a:endParaRPr lang="zh-CN" altLang="en-US"/>
          </a:p>
        </p:txBody>
      </p:sp>
    </p:spTree>
  </p:cSld>
  <p:clrMapOvr>
    <a:masterClrMapping/>
  </p:clrMapOvr>
</p:sld>
</file>

<file path=ppt/slides/slide9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a:sym typeface="+mn-ea"/>
              </a:rPr>
              <a:t>12.4 AA-树</a:t>
            </a:r>
            <a:endParaRPr lang="en-US" altLang="zh-CN">
              <a:sym typeface="+mn-ea"/>
            </a:endParaRPr>
          </a:p>
        </p:txBody>
      </p:sp>
      <p:pic>
        <p:nvPicPr>
          <p:cNvPr id="3" name="内容占位符 2"/>
          <p:cNvPicPr>
            <a:picLocks noChangeAspect="1"/>
          </p:cNvPicPr>
          <p:nvPr>
            <p:ph idx="1"/>
          </p:nvPr>
        </p:nvPicPr>
        <p:blipFill>
          <a:blip r:embed="rId1"/>
          <a:stretch>
            <a:fillRect/>
          </a:stretch>
        </p:blipFill>
        <p:spPr>
          <a:xfrm>
            <a:off x="3070860" y="1691005"/>
            <a:ext cx="6248400" cy="4476750"/>
          </a:xfrm>
          <a:prstGeom prst="rect">
            <a:avLst/>
          </a:prstGeom>
        </p:spPr>
      </p:pic>
      <p:pic>
        <p:nvPicPr>
          <p:cNvPr id="4" name="图片 3"/>
          <p:cNvPicPr>
            <a:picLocks noChangeAspect="1"/>
          </p:cNvPicPr>
          <p:nvPr/>
        </p:nvPicPr>
        <p:blipFill>
          <a:blip r:embed="rId2"/>
          <a:stretch>
            <a:fillRect/>
          </a:stretch>
        </p:blipFill>
        <p:spPr>
          <a:xfrm>
            <a:off x="4070985" y="6348095"/>
            <a:ext cx="3371850" cy="314325"/>
          </a:xfrm>
          <a:prstGeom prst="rect">
            <a:avLst/>
          </a:prstGeom>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dirty="0"/>
              <a:t>2.4.4 运行时间中的对数</a:t>
            </a:r>
            <a:endParaRPr dirty="0"/>
          </a:p>
        </p:txBody>
      </p:sp>
      <p:sp>
        <p:nvSpPr>
          <p:cNvPr id="9" name="内容占位符 8"/>
          <p:cNvSpPr/>
          <p:nvPr>
            <p:ph idx="1"/>
          </p:nvPr>
        </p:nvSpPr>
        <p:spPr/>
        <p:txBody>
          <a:bodyPr>
            <a:normAutofit lnSpcReduction="20000"/>
          </a:bodyPr>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r>
              <a:rPr lang="en-US" altLang="zh-CN"/>
              <a:t>					</a:t>
            </a:r>
            <a:r>
              <a:rPr lang="zh-CN" altLang="en-US"/>
              <a:t>图</a:t>
            </a:r>
            <a:r>
              <a:rPr lang="en-US" altLang="zh-CN"/>
              <a:t>2-9 </a:t>
            </a:r>
            <a:r>
              <a:rPr lang="zh-CN" altLang="en-US"/>
              <a:t>对分查找</a:t>
            </a:r>
            <a:endParaRPr lang="zh-CN" altLang="en-US"/>
          </a:p>
        </p:txBody>
      </p:sp>
      <p:pic>
        <p:nvPicPr>
          <p:cNvPr id="11" name="图片 10"/>
          <p:cNvPicPr>
            <a:picLocks noChangeAspect="1"/>
          </p:cNvPicPr>
          <p:nvPr/>
        </p:nvPicPr>
        <p:blipFill>
          <a:blip r:embed="rId1"/>
          <a:stretch>
            <a:fillRect/>
          </a:stretch>
        </p:blipFill>
        <p:spPr>
          <a:xfrm>
            <a:off x="1795780" y="1800225"/>
            <a:ext cx="8601075" cy="3971925"/>
          </a:xfrm>
          <a:prstGeom prst="rect">
            <a:avLst/>
          </a:prstGeom>
        </p:spPr>
      </p:pic>
    </p:spTree>
  </p:cSld>
  <p:clrMapOvr>
    <a:masterClrMapping/>
  </p:clrMapOvr>
</p:sld>
</file>

<file path=ppt/slides/slide9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a:sym typeface="+mn-ea"/>
              </a:rPr>
              <a:t>12.4 AA-树</a:t>
            </a:r>
            <a:endParaRPr lang="en-US" altLang="zh-CN">
              <a:sym typeface="+mn-ea"/>
            </a:endParaRPr>
          </a:p>
        </p:txBody>
      </p:sp>
      <p:pic>
        <p:nvPicPr>
          <p:cNvPr id="6" name="内容占位符 5"/>
          <p:cNvPicPr>
            <a:picLocks noChangeAspect="1"/>
          </p:cNvPicPr>
          <p:nvPr>
            <p:ph idx="1"/>
          </p:nvPr>
        </p:nvPicPr>
        <p:blipFill>
          <a:blip r:embed="rId1"/>
          <a:stretch>
            <a:fillRect/>
          </a:stretch>
        </p:blipFill>
        <p:spPr>
          <a:xfrm>
            <a:off x="2986405" y="2580640"/>
            <a:ext cx="6219825" cy="1314450"/>
          </a:xfrm>
          <a:prstGeom prst="rect">
            <a:avLst/>
          </a:prstGeom>
        </p:spPr>
      </p:pic>
      <p:pic>
        <p:nvPicPr>
          <p:cNvPr id="7" name="图片 6"/>
          <p:cNvPicPr>
            <a:picLocks noChangeAspect="1"/>
          </p:cNvPicPr>
          <p:nvPr/>
        </p:nvPicPr>
        <p:blipFill>
          <a:blip r:embed="rId2"/>
          <a:stretch>
            <a:fillRect/>
          </a:stretch>
        </p:blipFill>
        <p:spPr>
          <a:xfrm>
            <a:off x="3094355" y="4784725"/>
            <a:ext cx="6200775" cy="304800"/>
          </a:xfrm>
          <a:prstGeom prst="rect">
            <a:avLst/>
          </a:prstGeom>
        </p:spPr>
      </p:pic>
    </p:spTree>
  </p:cSld>
  <p:clrMapOvr>
    <a:masterClrMapping/>
  </p:clrMapOvr>
</p:sld>
</file>

<file path=ppt/slides/slide9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a:sym typeface="+mn-ea"/>
              </a:rPr>
              <a:t>12.4 AA-树</a:t>
            </a:r>
            <a:endParaRPr lang="en-US" altLang="zh-CN">
              <a:sym typeface="+mn-ea"/>
            </a:endParaRPr>
          </a:p>
        </p:txBody>
      </p:sp>
      <p:sp>
        <p:nvSpPr>
          <p:cNvPr id="3" name="内容占位符 2"/>
          <p:cNvSpPr/>
          <p:nvPr>
            <p:ph idx="1"/>
          </p:nvPr>
        </p:nvSpPr>
        <p:spPr/>
        <p:txBody>
          <a:bodyPr>
            <a:normAutofit fontScale="90000"/>
          </a:bodyPr>
          <a:p>
            <a:r>
              <a:rPr lang="zh-CN" altLang="en-US"/>
              <a:t>在这两种情况下一次单旋转都可以使问题得到解决：通过右旋转消除左水平链接，通过左旋转消除连续的右水平链</a:t>
            </a:r>
            <a:endParaRPr lang="zh-CN" altLang="en-US"/>
          </a:p>
          <a:p>
            <a:r>
              <a:rPr lang="zh-CN" altLang="en-US"/>
              <a:t>接。这些过程分别叫做</a:t>
            </a:r>
            <a:r>
              <a:rPr lang="zh-CN" altLang="en-US">
                <a:solidFill>
                  <a:srgbClr val="FF0000"/>
                </a:solidFill>
              </a:rPr>
              <a:t>Skew</a:t>
            </a:r>
            <a:r>
              <a:rPr lang="zh-CN" altLang="en-US"/>
              <a:t>和</a:t>
            </a:r>
            <a:r>
              <a:rPr lang="zh-CN" altLang="en-US">
                <a:solidFill>
                  <a:srgbClr val="FF0000"/>
                </a:solidFill>
              </a:rPr>
              <a:t>Split</a:t>
            </a:r>
            <a:r>
              <a:rPr lang="zh-CN" altLang="en-US"/>
              <a:t>。图12-29是这些原语的代码。一次Skew除去一个左水平链接，但可能会创建连</a:t>
            </a:r>
            <a:endParaRPr lang="zh-CN" altLang="en-US"/>
          </a:p>
          <a:p>
            <a:r>
              <a:rPr lang="zh-CN" altLang="en-US"/>
              <a:t>续的右水平链接，因此我们首先执行Skew，然后再Split。在一次Split之后， 中间节点R的层次增加。由于新建一</a:t>
            </a:r>
            <a:endParaRPr lang="zh-CN" altLang="en-US"/>
          </a:p>
          <a:p>
            <a:r>
              <a:rPr lang="zh-CN" altLang="en-US"/>
              <a:t>个左水平节点或连续的右水平节点，因而引起X的原来父节点的一些问题，这两个问题都可以通过上滤Skew/Split的</a:t>
            </a:r>
            <a:endParaRPr lang="zh-CN" altLang="en-US"/>
          </a:p>
          <a:p>
            <a:r>
              <a:rPr lang="zh-CN" altLang="en-US"/>
              <a:t>方法解决。如果我们使用递归算法，那么这可以自动地完成。图12-30描述了这两个过程。</a:t>
            </a:r>
            <a:endParaRPr lang="zh-CN" altLang="en-US"/>
          </a:p>
          <a:p>
            <a:endParaRPr lang="zh-CN" altLang="en-US"/>
          </a:p>
          <a:p>
            <a:r>
              <a:rPr lang="zh-CN" altLang="en-US"/>
              <a:t>将45插入到图12-28中的AA-树的动作在图12-31到图12-35中表示。此时的插</a:t>
            </a:r>
            <a:r>
              <a:rPr lang="zh-CN" altLang="en-US">
                <a:sym typeface="+mn-ea"/>
              </a:rPr>
              <a:t>入</a:t>
            </a:r>
            <a:r>
              <a:rPr lang="zh-CN" altLang="en-US"/>
              <a:t>过程只比非平衡实现多两行，如图12-</a:t>
            </a:r>
            <a:endParaRPr lang="zh-CN" altLang="en-US"/>
          </a:p>
          <a:p>
            <a:r>
              <a:rPr lang="zh-CN" altLang="en-US"/>
              <a:t>36所示。</a:t>
            </a:r>
            <a:endParaRPr lang="zh-CN" altLang="en-US"/>
          </a:p>
          <a:p>
            <a:endParaRPr lang="zh-CN" altLang="en-US"/>
          </a:p>
          <a:p>
            <a:r>
              <a:rPr lang="zh-CN" altLang="en-US"/>
              <a:t>当然，删除操作是更复杂的，不过，由于我们除去了许多的特殊情况，程序代码实际上是相当合理的。首先，我们</a:t>
            </a:r>
            <a:endParaRPr lang="zh-CN" altLang="en-US"/>
          </a:p>
          <a:p>
            <a:r>
              <a:rPr lang="zh-CN" altLang="en-US"/>
              <a:t>记得，如果一个节点不是树叶，那么它必然有一个右儿子，这意味着，当删除一个节点的时候，我们总可以用其右</a:t>
            </a:r>
            <a:endParaRPr lang="zh-CN" altLang="en-US"/>
          </a:p>
          <a:p>
            <a:r>
              <a:rPr lang="zh-CN" altLang="en-US"/>
              <a:t>子树上最小的儿子代替这个节点，这保证它是在第一层上。</a:t>
            </a:r>
            <a:endParaRPr lang="zh-CN" altLang="en-US"/>
          </a:p>
          <a:p>
            <a:endParaRPr lang="zh-CN" altLang="en-US"/>
          </a:p>
          <a:p>
            <a:endParaRPr lang="zh-CN" altLang="en-US"/>
          </a:p>
        </p:txBody>
      </p:sp>
    </p:spTree>
  </p:cSld>
  <p:clrMapOvr>
    <a:masterClrMapping/>
  </p:clrMapOvr>
</p:sld>
</file>

<file path=ppt/slides/slide9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a:sym typeface="+mn-ea"/>
              </a:rPr>
              <a:t>12.4 AA-树</a:t>
            </a:r>
            <a:endParaRPr lang="en-US" altLang="zh-CN">
              <a:sym typeface="+mn-ea"/>
            </a:endParaRPr>
          </a:p>
        </p:txBody>
      </p:sp>
      <p:pic>
        <p:nvPicPr>
          <p:cNvPr id="4" name="内容占位符 3"/>
          <p:cNvPicPr>
            <a:picLocks noChangeAspect="1"/>
          </p:cNvPicPr>
          <p:nvPr>
            <p:ph idx="1"/>
          </p:nvPr>
        </p:nvPicPr>
        <p:blipFill>
          <a:blip r:embed="rId1"/>
          <a:stretch>
            <a:fillRect/>
          </a:stretch>
        </p:blipFill>
        <p:spPr>
          <a:xfrm>
            <a:off x="3219450" y="1691005"/>
            <a:ext cx="5753100" cy="4552950"/>
          </a:xfrm>
          <a:prstGeom prst="rect">
            <a:avLst/>
          </a:prstGeom>
        </p:spPr>
      </p:pic>
      <p:pic>
        <p:nvPicPr>
          <p:cNvPr id="5" name="图片 4"/>
          <p:cNvPicPr>
            <a:picLocks noChangeAspect="1"/>
          </p:cNvPicPr>
          <p:nvPr/>
        </p:nvPicPr>
        <p:blipFill>
          <a:blip r:embed="rId2"/>
          <a:stretch>
            <a:fillRect/>
          </a:stretch>
        </p:blipFill>
        <p:spPr>
          <a:xfrm>
            <a:off x="4085590" y="6475730"/>
            <a:ext cx="3371850" cy="285750"/>
          </a:xfrm>
          <a:prstGeom prst="rect">
            <a:avLst/>
          </a:prstGeom>
        </p:spPr>
      </p:pic>
    </p:spTree>
  </p:cSld>
  <p:clrMapOvr>
    <a:masterClrMapping/>
  </p:clrMapOvr>
</p:sld>
</file>

<file path=ppt/slides/slide9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a:sym typeface="+mn-ea"/>
              </a:rPr>
              <a:t>12.4 AA-树</a:t>
            </a:r>
            <a:endParaRPr lang="en-US" altLang="zh-CN">
              <a:sym typeface="+mn-ea"/>
            </a:endParaRPr>
          </a:p>
        </p:txBody>
      </p:sp>
      <p:pic>
        <p:nvPicPr>
          <p:cNvPr id="6" name="内容占位符 5"/>
          <p:cNvPicPr>
            <a:picLocks noChangeAspect="1"/>
          </p:cNvPicPr>
          <p:nvPr>
            <p:ph idx="1"/>
          </p:nvPr>
        </p:nvPicPr>
        <p:blipFill>
          <a:blip r:embed="rId1"/>
          <a:stretch>
            <a:fillRect/>
          </a:stretch>
        </p:blipFill>
        <p:spPr>
          <a:xfrm>
            <a:off x="2819400" y="2500630"/>
            <a:ext cx="6553200" cy="2771775"/>
          </a:xfrm>
          <a:prstGeom prst="rect">
            <a:avLst/>
          </a:prstGeom>
        </p:spPr>
      </p:pic>
      <p:pic>
        <p:nvPicPr>
          <p:cNvPr id="7" name="图片 6"/>
          <p:cNvPicPr>
            <a:picLocks noChangeAspect="1"/>
          </p:cNvPicPr>
          <p:nvPr/>
        </p:nvPicPr>
        <p:blipFill>
          <a:blip r:embed="rId2"/>
          <a:stretch>
            <a:fillRect/>
          </a:stretch>
        </p:blipFill>
        <p:spPr>
          <a:xfrm>
            <a:off x="3800475" y="5793105"/>
            <a:ext cx="4591050" cy="295275"/>
          </a:xfrm>
          <a:prstGeom prst="rect">
            <a:avLst/>
          </a:prstGeom>
        </p:spPr>
      </p:pic>
    </p:spTree>
  </p:cSld>
  <p:clrMapOvr>
    <a:masterClrMapping/>
  </p:clrMapOvr>
</p:sld>
</file>

<file path=ppt/slides/slide9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a:sym typeface="+mn-ea"/>
              </a:rPr>
              <a:t>12.4 AA-树</a:t>
            </a:r>
            <a:endParaRPr lang="en-US" altLang="zh-CN">
              <a:sym typeface="+mn-ea"/>
            </a:endParaRPr>
          </a:p>
        </p:txBody>
      </p:sp>
      <p:pic>
        <p:nvPicPr>
          <p:cNvPr id="4" name="内容占位符 3"/>
          <p:cNvPicPr>
            <a:picLocks noChangeAspect="1"/>
          </p:cNvPicPr>
          <p:nvPr>
            <p:ph idx="1"/>
          </p:nvPr>
        </p:nvPicPr>
        <p:blipFill>
          <a:blip r:embed="rId1"/>
          <a:stretch>
            <a:fillRect/>
          </a:stretch>
        </p:blipFill>
        <p:spPr>
          <a:xfrm>
            <a:off x="2909570" y="2971165"/>
            <a:ext cx="6372225" cy="1266825"/>
          </a:xfrm>
          <a:prstGeom prst="rect">
            <a:avLst/>
          </a:prstGeom>
        </p:spPr>
      </p:pic>
      <p:pic>
        <p:nvPicPr>
          <p:cNvPr id="5" name="图片 4"/>
          <p:cNvPicPr>
            <a:picLocks noChangeAspect="1"/>
          </p:cNvPicPr>
          <p:nvPr/>
        </p:nvPicPr>
        <p:blipFill>
          <a:blip r:embed="rId2"/>
          <a:stretch>
            <a:fillRect/>
          </a:stretch>
        </p:blipFill>
        <p:spPr>
          <a:xfrm>
            <a:off x="4558030" y="4970145"/>
            <a:ext cx="3076575" cy="304800"/>
          </a:xfrm>
          <a:prstGeom prst="rect">
            <a:avLst/>
          </a:prstGeom>
        </p:spPr>
      </p:pic>
    </p:spTree>
  </p:cSld>
  <p:clrMapOvr>
    <a:masterClrMapping/>
  </p:clrMapOvr>
</p:sld>
</file>

<file path=ppt/slides/slide9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a:sym typeface="+mn-ea"/>
              </a:rPr>
              <a:t>12.4 AA-树</a:t>
            </a:r>
            <a:endParaRPr lang="en-US" altLang="zh-CN">
              <a:sym typeface="+mn-ea"/>
            </a:endParaRPr>
          </a:p>
        </p:txBody>
      </p:sp>
      <p:pic>
        <p:nvPicPr>
          <p:cNvPr id="6" name="内容占位符 5"/>
          <p:cNvPicPr>
            <a:picLocks noChangeAspect="1"/>
          </p:cNvPicPr>
          <p:nvPr>
            <p:ph idx="1"/>
          </p:nvPr>
        </p:nvPicPr>
        <p:blipFill>
          <a:blip r:embed="rId1"/>
          <a:stretch>
            <a:fillRect/>
          </a:stretch>
        </p:blipFill>
        <p:spPr>
          <a:xfrm>
            <a:off x="2857500" y="2819400"/>
            <a:ext cx="6477000" cy="1219200"/>
          </a:xfrm>
          <a:prstGeom prst="rect">
            <a:avLst/>
          </a:prstGeom>
        </p:spPr>
      </p:pic>
      <p:pic>
        <p:nvPicPr>
          <p:cNvPr id="7" name="图片 6"/>
          <p:cNvPicPr>
            <a:picLocks noChangeAspect="1"/>
          </p:cNvPicPr>
          <p:nvPr/>
        </p:nvPicPr>
        <p:blipFill>
          <a:blip r:embed="rId2"/>
          <a:stretch>
            <a:fillRect/>
          </a:stretch>
        </p:blipFill>
        <p:spPr>
          <a:xfrm>
            <a:off x="4705350" y="4903470"/>
            <a:ext cx="2781300" cy="352425"/>
          </a:xfrm>
          <a:prstGeom prst="rect">
            <a:avLst/>
          </a:prstGeom>
        </p:spPr>
      </p:pic>
    </p:spTree>
  </p:cSld>
  <p:clrMapOvr>
    <a:masterClrMapping/>
  </p:clrMapOvr>
</p:sld>
</file>

<file path=ppt/slides/slide9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a:sym typeface="+mn-ea"/>
              </a:rPr>
              <a:t>12.4 AA-树</a:t>
            </a:r>
            <a:endParaRPr lang="en-US" altLang="zh-CN">
              <a:sym typeface="+mn-ea"/>
            </a:endParaRPr>
          </a:p>
        </p:txBody>
      </p:sp>
      <p:pic>
        <p:nvPicPr>
          <p:cNvPr id="4" name="内容占位符 3"/>
          <p:cNvPicPr>
            <a:picLocks noChangeAspect="1"/>
          </p:cNvPicPr>
          <p:nvPr>
            <p:ph idx="1"/>
          </p:nvPr>
        </p:nvPicPr>
        <p:blipFill>
          <a:blip r:embed="rId1"/>
          <a:stretch>
            <a:fillRect/>
          </a:stretch>
        </p:blipFill>
        <p:spPr>
          <a:xfrm>
            <a:off x="2790825" y="2824480"/>
            <a:ext cx="6610350" cy="1209675"/>
          </a:xfrm>
          <a:prstGeom prst="rect">
            <a:avLst/>
          </a:prstGeom>
        </p:spPr>
      </p:pic>
      <p:pic>
        <p:nvPicPr>
          <p:cNvPr id="5" name="图片 4"/>
          <p:cNvPicPr>
            <a:picLocks noChangeAspect="1"/>
          </p:cNvPicPr>
          <p:nvPr/>
        </p:nvPicPr>
        <p:blipFill>
          <a:blip r:embed="rId2"/>
          <a:stretch>
            <a:fillRect/>
          </a:stretch>
        </p:blipFill>
        <p:spPr>
          <a:xfrm>
            <a:off x="4843780" y="4767580"/>
            <a:ext cx="2505075" cy="342900"/>
          </a:xfrm>
          <a:prstGeom prst="rect">
            <a:avLst/>
          </a:prstGeom>
        </p:spPr>
      </p:pic>
    </p:spTree>
  </p:cSld>
  <p:clrMapOvr>
    <a:masterClrMapping/>
  </p:clrMapOvr>
</p:sld>
</file>

<file path=ppt/slides/slide9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a:sym typeface="+mn-ea"/>
              </a:rPr>
              <a:t>12.4 AA-树</a:t>
            </a:r>
            <a:endParaRPr lang="en-US" altLang="zh-CN">
              <a:sym typeface="+mn-ea"/>
            </a:endParaRPr>
          </a:p>
        </p:txBody>
      </p:sp>
      <p:pic>
        <p:nvPicPr>
          <p:cNvPr id="6" name="内容占位符 5"/>
          <p:cNvPicPr>
            <a:picLocks noChangeAspect="1"/>
          </p:cNvPicPr>
          <p:nvPr>
            <p:ph idx="1"/>
          </p:nvPr>
        </p:nvPicPr>
        <p:blipFill>
          <a:blip r:embed="rId1"/>
          <a:stretch>
            <a:fillRect/>
          </a:stretch>
        </p:blipFill>
        <p:spPr>
          <a:xfrm>
            <a:off x="2876550" y="2795270"/>
            <a:ext cx="6438900" cy="1266825"/>
          </a:xfrm>
          <a:prstGeom prst="rect">
            <a:avLst/>
          </a:prstGeom>
        </p:spPr>
      </p:pic>
      <p:pic>
        <p:nvPicPr>
          <p:cNvPr id="7" name="图片 6"/>
          <p:cNvPicPr>
            <a:picLocks noChangeAspect="1"/>
          </p:cNvPicPr>
          <p:nvPr/>
        </p:nvPicPr>
        <p:blipFill>
          <a:blip r:embed="rId2"/>
          <a:stretch>
            <a:fillRect/>
          </a:stretch>
        </p:blipFill>
        <p:spPr>
          <a:xfrm>
            <a:off x="4924425" y="4983480"/>
            <a:ext cx="2343150" cy="333375"/>
          </a:xfrm>
          <a:prstGeom prst="rect">
            <a:avLst/>
          </a:prstGeom>
        </p:spPr>
      </p:pic>
    </p:spTree>
  </p:cSld>
  <p:clrMapOvr>
    <a:masterClrMapping/>
  </p:clrMapOvr>
</p:sld>
</file>

<file path=ppt/slides/slide9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a:sym typeface="+mn-ea"/>
              </a:rPr>
              <a:t>12.4 AA-树</a:t>
            </a:r>
            <a:endParaRPr lang="en-US" altLang="zh-CN">
              <a:sym typeface="+mn-ea"/>
            </a:endParaRPr>
          </a:p>
        </p:txBody>
      </p:sp>
      <p:pic>
        <p:nvPicPr>
          <p:cNvPr id="4" name="内容占位符 3"/>
          <p:cNvPicPr>
            <a:picLocks noChangeAspect="1"/>
          </p:cNvPicPr>
          <p:nvPr>
            <p:ph idx="1"/>
          </p:nvPr>
        </p:nvPicPr>
        <p:blipFill>
          <a:blip r:embed="rId1"/>
          <a:stretch>
            <a:fillRect/>
          </a:stretch>
        </p:blipFill>
        <p:spPr>
          <a:xfrm>
            <a:off x="2967355" y="2661920"/>
            <a:ext cx="6086475" cy="1533525"/>
          </a:xfrm>
          <a:prstGeom prst="rect">
            <a:avLst/>
          </a:prstGeom>
        </p:spPr>
      </p:pic>
      <p:pic>
        <p:nvPicPr>
          <p:cNvPr id="5" name="图片 4"/>
          <p:cNvPicPr>
            <a:picLocks noChangeAspect="1"/>
          </p:cNvPicPr>
          <p:nvPr/>
        </p:nvPicPr>
        <p:blipFill>
          <a:blip r:embed="rId2"/>
          <a:stretch>
            <a:fillRect/>
          </a:stretch>
        </p:blipFill>
        <p:spPr>
          <a:xfrm>
            <a:off x="4081780" y="4983480"/>
            <a:ext cx="3857625" cy="361950"/>
          </a:xfrm>
          <a:prstGeom prst="rect">
            <a:avLst/>
          </a:prstGeom>
        </p:spPr>
      </p:pic>
    </p:spTree>
  </p:cSld>
  <p:clrMapOvr>
    <a:masterClrMapping/>
  </p:clrMapOvr>
</p:sld>
</file>

<file path=ppt/slides/slide9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a:sym typeface="+mn-ea"/>
              </a:rPr>
              <a:t>12.4 AA-树</a:t>
            </a:r>
            <a:endParaRPr lang="en-US" altLang="zh-CN">
              <a:sym typeface="+mn-ea"/>
            </a:endParaRPr>
          </a:p>
        </p:txBody>
      </p:sp>
      <p:pic>
        <p:nvPicPr>
          <p:cNvPr id="6" name="内容占位符 5"/>
          <p:cNvPicPr>
            <a:picLocks noChangeAspect="1"/>
          </p:cNvPicPr>
          <p:nvPr>
            <p:ph idx="1"/>
          </p:nvPr>
        </p:nvPicPr>
        <p:blipFill>
          <a:blip r:embed="rId1"/>
          <a:stretch>
            <a:fillRect/>
          </a:stretch>
        </p:blipFill>
        <p:spPr>
          <a:xfrm>
            <a:off x="3751580" y="1437005"/>
            <a:ext cx="5037455" cy="5083810"/>
          </a:xfrm>
          <a:prstGeom prst="rect">
            <a:avLst/>
          </a:prstGeom>
        </p:spPr>
      </p:pic>
      <p:pic>
        <p:nvPicPr>
          <p:cNvPr id="7" name="图片 6"/>
          <p:cNvPicPr>
            <a:picLocks noChangeAspect="1"/>
          </p:cNvPicPr>
          <p:nvPr/>
        </p:nvPicPr>
        <p:blipFill>
          <a:blip r:embed="rId2"/>
          <a:stretch>
            <a:fillRect/>
          </a:stretch>
        </p:blipFill>
        <p:spPr>
          <a:xfrm>
            <a:off x="4890770" y="6520815"/>
            <a:ext cx="2409825" cy="266700"/>
          </a:xfrm>
          <a:prstGeom prst="rect">
            <a:avLst/>
          </a:prstGeom>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lnSpcReduction="20000"/>
          </a:bodyPr>
          <a:lstStyle/>
          <a:p>
            <a:r>
              <a:rPr lang="zh-CN" dirty="0">
                <a:sym typeface="+mn-ea"/>
              </a:rPr>
              <a:t>显然，每次迭代在循环内的所有工作花费为</a:t>
            </a:r>
            <a:r>
              <a:rPr lang="zh-CN" b="1" dirty="0">
                <a:sym typeface="+mn-ea"/>
              </a:rPr>
              <a:t>O</a:t>
            </a:r>
            <a:r>
              <a:rPr lang="zh-CN" dirty="0">
                <a:sym typeface="+mn-ea"/>
              </a:rPr>
              <a:t>(1)，因此分析需要确定循环的次数，循环从High-Lo</a:t>
            </a:r>
            <a:r>
              <a:rPr lang="en-US" altLang="zh-CN" dirty="0">
                <a:sym typeface="+mn-ea"/>
              </a:rPr>
              <a:t>w</a:t>
            </a:r>
            <a:r>
              <a:rPr lang="zh-CN" dirty="0">
                <a:sym typeface="+mn-ea"/>
              </a:rPr>
              <a:t>=N-1</a:t>
            </a:r>
            <a:endParaRPr lang="zh-CN" dirty="0">
              <a:sym typeface="+mn-ea"/>
            </a:endParaRPr>
          </a:p>
          <a:p>
            <a:r>
              <a:rPr lang="zh-CN" dirty="0">
                <a:sym typeface="+mn-ea"/>
              </a:rPr>
              <a:t>开始并在High-Low≥-1结束。每次循环后High-Low的值至少将该次循环前的值折半；于是，循环的次数</a:t>
            </a:r>
            <a:endParaRPr lang="zh-CN" dirty="0">
              <a:sym typeface="+mn-ea"/>
            </a:endParaRPr>
          </a:p>
          <a:p>
            <a:r>
              <a:rPr lang="zh-CN" dirty="0">
                <a:sym typeface="+mn-ea"/>
              </a:rPr>
              <a:t>最多为</a:t>
            </a:r>
            <a:r>
              <a:rPr lang="en-US" altLang="zh-CN" b="1" dirty="0">
                <a:sym typeface="+mn-ea"/>
              </a:rPr>
              <a:t>               </a:t>
            </a:r>
            <a:r>
              <a:rPr lang="zh-CN" dirty="0">
                <a:sym typeface="+mn-ea"/>
              </a:rPr>
              <a:t>。(例如，若High-Lo</a:t>
            </a:r>
            <a:r>
              <a:rPr lang="en-US" altLang="zh-CN" dirty="0">
                <a:sym typeface="+mn-ea"/>
              </a:rPr>
              <a:t>w</a:t>
            </a:r>
            <a:r>
              <a:rPr lang="zh-CN" dirty="0">
                <a:sym typeface="+mn-ea"/>
              </a:rPr>
              <a:t>=128，则在各次迭代后High-Low的最大值是64，32，16，</a:t>
            </a:r>
            <a:endParaRPr lang="zh-CN" dirty="0">
              <a:sym typeface="+mn-ea"/>
            </a:endParaRPr>
          </a:p>
          <a:p>
            <a:r>
              <a:rPr lang="zh-CN" dirty="0">
                <a:sym typeface="+mn-ea"/>
              </a:rPr>
              <a:t>8，4，2，1，0，-1。)因此，</a:t>
            </a:r>
            <a:r>
              <a:rPr lang="zh-CN" dirty="0">
                <a:solidFill>
                  <a:srgbClr val="FF0000"/>
                </a:solidFill>
                <a:sym typeface="+mn-ea"/>
              </a:rPr>
              <a:t>运行时间是</a:t>
            </a:r>
            <a:r>
              <a:rPr lang="zh-CN" b="1" dirty="0">
                <a:solidFill>
                  <a:srgbClr val="FF0000"/>
                </a:solidFill>
                <a:sym typeface="+mn-ea"/>
              </a:rPr>
              <a:t>O</a:t>
            </a:r>
            <a:r>
              <a:rPr lang="zh-CN" dirty="0">
                <a:solidFill>
                  <a:srgbClr val="FF0000"/>
                </a:solidFill>
                <a:sym typeface="+mn-ea"/>
              </a:rPr>
              <a:t>(logN)</a:t>
            </a:r>
            <a:r>
              <a:rPr lang="zh-CN" dirty="0">
                <a:sym typeface="+mn-ea"/>
              </a:rPr>
              <a:t>。等价地，我们也可以写出运行时间的递推公式，不</a:t>
            </a:r>
            <a:endParaRPr lang="zh-CN" dirty="0">
              <a:sym typeface="+mn-ea"/>
            </a:endParaRPr>
          </a:p>
          <a:p>
            <a:r>
              <a:rPr lang="zh-CN" dirty="0">
                <a:sym typeface="+mn-ea"/>
              </a:rPr>
              <a:t>过，当我们理解实际在做什么以及为什么这样做的原理时这种强行写公式的做法通常没有必要。</a:t>
            </a:r>
            <a:endParaRPr lang="zh-CN" dirty="0">
              <a:sym typeface="+mn-ea"/>
            </a:endParaRPr>
          </a:p>
          <a:p>
            <a:endParaRPr lang="zh-CN" dirty="0">
              <a:sym typeface="+mn-ea"/>
            </a:endParaRPr>
          </a:p>
          <a:p>
            <a:endParaRPr lang="zh-CN" dirty="0">
              <a:sym typeface="+mn-ea"/>
            </a:endParaRPr>
          </a:p>
          <a:p>
            <a:endParaRPr lang="zh-CN" dirty="0">
              <a:sym typeface="+mn-ea"/>
            </a:endParaRPr>
          </a:p>
        </p:txBody>
      </p:sp>
      <p:sp>
        <p:nvSpPr>
          <p:cNvPr id="2" name="标题 1"/>
          <p:cNvSpPr>
            <a:spLocks noGrp="1"/>
          </p:cNvSpPr>
          <p:nvPr>
            <p:ph type="title"/>
          </p:nvPr>
        </p:nvSpPr>
        <p:spPr/>
        <p:txBody>
          <a:bodyPr/>
          <a:lstStyle/>
          <a:p>
            <a:r>
              <a:rPr dirty="0"/>
              <a:t>2.4.4 运行时间中的对数</a:t>
            </a:r>
            <a:endParaRPr dirty="0"/>
          </a:p>
        </p:txBody>
      </p:sp>
      <p:pic>
        <p:nvPicPr>
          <p:cNvPr id="6" name="图片 5"/>
          <p:cNvPicPr>
            <a:picLocks noChangeAspect="1"/>
          </p:cNvPicPr>
          <p:nvPr/>
        </p:nvPicPr>
        <p:blipFill>
          <a:blip r:embed="rId1"/>
          <a:stretch>
            <a:fillRect/>
          </a:stretch>
        </p:blipFill>
        <p:spPr>
          <a:xfrm>
            <a:off x="1743710" y="2387600"/>
            <a:ext cx="1630680" cy="288925"/>
          </a:xfrm>
          <a:prstGeom prst="rect">
            <a:avLst/>
          </a:prstGeom>
        </p:spPr>
      </p:pic>
    </p:spTree>
  </p:cSld>
  <p:clrMapOvr>
    <a:masterClrMapping/>
  </p:clrMapOvr>
</p:sld>
</file>

<file path=ppt/slides/slide9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a:sym typeface="+mn-ea"/>
              </a:rPr>
              <a:t>12.4 AA-树</a:t>
            </a:r>
            <a:endParaRPr lang="en-US" altLang="zh-CN">
              <a:sym typeface="+mn-ea"/>
            </a:endParaRPr>
          </a:p>
        </p:txBody>
      </p:sp>
      <p:sp>
        <p:nvSpPr>
          <p:cNvPr id="3" name="内容占位符 2"/>
          <p:cNvSpPr/>
          <p:nvPr>
            <p:ph idx="1"/>
          </p:nvPr>
        </p:nvSpPr>
        <p:spPr/>
        <p:txBody>
          <a:bodyPr/>
          <a:p>
            <a:r>
              <a:rPr lang="zh-CN" altLang="en-US"/>
              <a:t>为了有助于解决问题，我们使用了两个static型的局部变量DeletePtr和LastPtr。因为Remove是递归过</a:t>
            </a:r>
            <a:endParaRPr lang="zh-CN" altLang="en-US"/>
          </a:p>
          <a:p>
            <a:r>
              <a:rPr lang="zh-CN" altLang="en-US"/>
              <a:t>程，所以这两个变量必须是static型。当我们遍历一个右指针时，我们调整DeletePtr，因为我们递归</a:t>
            </a:r>
            <a:endParaRPr lang="zh-CN" altLang="en-US"/>
          </a:p>
          <a:p>
            <a:r>
              <a:rPr lang="zh-CN" altLang="en-US"/>
              <a:t>地调用Remove直到到达底部为止(在沿树下行的过程中我们不对相等进行测试)，这保证如果要删除的项</a:t>
            </a:r>
            <a:endParaRPr lang="zh-CN" altLang="en-US"/>
          </a:p>
          <a:p>
            <a:r>
              <a:rPr lang="zh-CN" altLang="en-US"/>
              <a:t>在树上，那么DeletePtr将指向包含它的节点。LastPtr指向查找终止处的树叶。因为我们只有到达底部</a:t>
            </a:r>
            <a:endParaRPr lang="zh-CN" altLang="en-US"/>
          </a:p>
          <a:p>
            <a:r>
              <a:rPr lang="zh-CN" altLang="en-US"/>
              <a:t>才停止，所以如果该项在树上，那么LastPtr将指向层次为1的包含替换值的节点，且必然从该树中删除。</a:t>
            </a:r>
            <a:endParaRPr lang="zh-CN" altLang="en-US"/>
          </a:p>
          <a:p>
            <a:endParaRPr lang="zh-CN" altLang="en-US"/>
          </a:p>
          <a:p>
            <a:r>
              <a:rPr lang="zh-CN" altLang="en-US"/>
              <a:t>当到达树的底部，我们执行第二步，将第1层节点值拷贝到内部节点上然后调用free删除层次1上的节点。</a:t>
            </a:r>
            <a:endParaRPr lang="zh-CN" altLang="en-US"/>
          </a:p>
        </p:txBody>
      </p:sp>
    </p:spTree>
  </p:cSld>
  <p:clrMapOvr>
    <a:masterClrMapping/>
  </p:clrMapOvr>
</p:sld>
</file>

<file path=ppt/slides/slide9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a:sym typeface="+mn-ea"/>
              </a:rPr>
              <a:t>12.4 AA-树</a:t>
            </a:r>
            <a:endParaRPr lang="en-US" altLang="zh-CN">
              <a:sym typeface="+mn-ea"/>
            </a:endParaRPr>
          </a:p>
        </p:txBody>
      </p:sp>
      <p:sp>
        <p:nvSpPr>
          <p:cNvPr id="3" name="内容占位符 2"/>
          <p:cNvSpPr/>
          <p:nvPr>
            <p:ph idx="1"/>
          </p:nvPr>
        </p:nvSpPr>
        <p:spPr/>
        <p:txBody>
          <a:bodyPr>
            <a:normAutofit lnSpcReduction="10000"/>
          </a:bodyPr>
          <a:p>
            <a:r>
              <a:rPr lang="zh-CN" altLang="en-US"/>
              <a:t>为了查看是否那些非叶节点的层次被一次递归调用所破坏，需要检查这些非叶节点。令T为当前节点。</a:t>
            </a:r>
            <a:endParaRPr lang="zh-CN" altLang="en-US"/>
          </a:p>
          <a:p>
            <a:r>
              <a:rPr lang="zh-CN" altLang="en-US"/>
              <a:t>如果删除将T的一个儿子的层次(实际上只有一个由递归调用所输</a:t>
            </a:r>
            <a:r>
              <a:rPr lang="zh-CN" altLang="en-US">
                <a:sym typeface="+mn-ea"/>
              </a:rPr>
              <a:t>入</a:t>
            </a:r>
            <a:r>
              <a:rPr lang="zh-CN" altLang="en-US"/>
              <a:t>的儿子可能受影响，但为简单起见我</a:t>
            </a:r>
            <a:endParaRPr lang="zh-CN" altLang="en-US"/>
          </a:p>
          <a:p>
            <a:r>
              <a:rPr lang="zh-CN" altLang="en-US"/>
              <a:t>们不跟踪它)降低到比T的层次低2，那么T的层次也需要降低。此外，如果T有一个右红儿子，那么T的右</a:t>
            </a:r>
            <a:endParaRPr lang="zh-CN" altLang="en-US"/>
          </a:p>
          <a:p>
            <a:r>
              <a:rPr lang="zh-CN" altLang="en-US"/>
              <a:t>儿子也必须将它的层次降低。此时，我们可能在同一层次上有6个节点：T，T的右红儿子R，R的两个儿</a:t>
            </a:r>
            <a:endParaRPr lang="zh-CN" altLang="en-US"/>
          </a:p>
          <a:p>
            <a:r>
              <a:rPr lang="zh-CN" altLang="en-US"/>
              <a:t>子，以及这些儿子的右红儿子。图12-37表达了最简单的可能情况。</a:t>
            </a:r>
            <a:endParaRPr lang="zh-CN" altLang="en-US"/>
          </a:p>
          <a:p>
            <a:endParaRPr lang="zh-CN" altLang="en-US"/>
          </a:p>
          <a:p>
            <a:endParaRPr lang="zh-CN" altLang="en-US"/>
          </a:p>
        </p:txBody>
      </p:sp>
      <p:pic>
        <p:nvPicPr>
          <p:cNvPr id="4" name="图片 3"/>
          <p:cNvPicPr>
            <a:picLocks noChangeAspect="1"/>
          </p:cNvPicPr>
          <p:nvPr/>
        </p:nvPicPr>
        <p:blipFill>
          <a:blip r:embed="rId1"/>
          <a:stretch>
            <a:fillRect/>
          </a:stretch>
        </p:blipFill>
        <p:spPr>
          <a:xfrm>
            <a:off x="3890645" y="3822065"/>
            <a:ext cx="4410075" cy="1133475"/>
          </a:xfrm>
          <a:prstGeom prst="rect">
            <a:avLst/>
          </a:prstGeom>
        </p:spPr>
      </p:pic>
      <p:pic>
        <p:nvPicPr>
          <p:cNvPr id="5" name="图片 4"/>
          <p:cNvPicPr>
            <a:picLocks noChangeAspect="1"/>
          </p:cNvPicPr>
          <p:nvPr/>
        </p:nvPicPr>
        <p:blipFill>
          <a:blip r:embed="rId2"/>
          <a:stretch>
            <a:fillRect/>
          </a:stretch>
        </p:blipFill>
        <p:spPr>
          <a:xfrm>
            <a:off x="4090670" y="5375910"/>
            <a:ext cx="4010025" cy="819150"/>
          </a:xfrm>
          <a:prstGeom prst="rect">
            <a:avLst/>
          </a:prstGeom>
        </p:spPr>
      </p:pic>
    </p:spTree>
  </p:cSld>
  <p:clrMapOvr>
    <a:masterClrMapping/>
  </p:clrMapOvr>
</p:sld>
</file>

<file path=ppt/slides/slide9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a:sym typeface="+mn-ea"/>
              </a:rPr>
              <a:t>12.4 AA-树</a:t>
            </a:r>
            <a:endParaRPr lang="en-US" altLang="zh-CN">
              <a:sym typeface="+mn-ea"/>
            </a:endParaRPr>
          </a:p>
        </p:txBody>
      </p:sp>
      <p:sp>
        <p:nvSpPr>
          <p:cNvPr id="3" name="内容占位符 2"/>
          <p:cNvSpPr/>
          <p:nvPr>
            <p:ph idx="1"/>
          </p:nvPr>
        </p:nvSpPr>
        <p:spPr/>
        <p:txBody>
          <a:bodyPr>
            <a:normAutofit lnSpcReduction="10000"/>
          </a:bodyPr>
          <a:p>
            <a:r>
              <a:rPr lang="zh-CN" altLang="en-US"/>
              <a:t>在节点1删除以后，节点2从而节点5变成了层次为1的节点。首先，我们必须调整在节点5和3之间引</a:t>
            </a:r>
            <a:r>
              <a:rPr lang="zh-CN" altLang="en-US">
                <a:sym typeface="+mn-ea"/>
              </a:rPr>
              <a:t>入</a:t>
            </a:r>
            <a:r>
              <a:rPr lang="zh-CN" altLang="en-US"/>
              <a:t>的</a:t>
            </a:r>
            <a:endParaRPr lang="zh-CN" altLang="en-US"/>
          </a:p>
          <a:p>
            <a:r>
              <a:rPr lang="zh-CN" altLang="en-US"/>
              <a:t>左水平链接。这基本上需要两次旋转(一次是在节点5和3之间，而后是在节点5和4之间)。在这种情况下</a:t>
            </a:r>
            <a:endParaRPr lang="zh-CN" altLang="en-US"/>
          </a:p>
          <a:p>
            <a:r>
              <a:rPr lang="zh-CN" altLang="en-US"/>
              <a:t>不涉及当前节点T。另一方面，如果删除来自右边，那么T的左节点可能忽然之间就可能变成水平的了；</a:t>
            </a:r>
            <a:endParaRPr lang="zh-CN" altLang="en-US"/>
          </a:p>
          <a:p>
            <a:r>
              <a:rPr lang="zh-CN" altLang="en-US"/>
              <a:t>这也需要一次类似的双旋转(在T开始)。为了避免测试所有这些情形，我们只要调用三次Skew即可。一</a:t>
            </a:r>
            <a:endParaRPr lang="zh-CN" altLang="en-US"/>
          </a:p>
          <a:p>
            <a:r>
              <a:rPr lang="zh-CN" altLang="en-US"/>
              <a:t>旦调用完成，则再调用两次Split就足以重新安排这些水平的边。整个删除例程如图12-38所示。从各方</a:t>
            </a:r>
            <a:endParaRPr lang="zh-CN" altLang="en-US"/>
          </a:p>
          <a:p>
            <a:r>
              <a:rPr lang="zh-CN" altLang="en-US"/>
              <a:t>面来看，这对编程来说都是相对简单的数据结构。</a:t>
            </a:r>
            <a:endParaRPr lang="zh-CN" altLang="en-US"/>
          </a:p>
        </p:txBody>
      </p:sp>
    </p:spTree>
  </p:cSld>
  <p:clrMapOvr>
    <a:masterClrMapping/>
  </p:clrMapOvr>
</p:sld>
</file>

<file path=ppt/slides/slide9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a:sym typeface="+mn-ea"/>
              </a:rPr>
              <a:t>12.4 AA-树</a:t>
            </a:r>
            <a:endParaRPr lang="en-US" altLang="zh-CN">
              <a:sym typeface="+mn-ea"/>
            </a:endParaRPr>
          </a:p>
        </p:txBody>
      </p:sp>
      <p:sp>
        <p:nvSpPr>
          <p:cNvPr id="3" name="内容占位符 2"/>
          <p:cNvSpPr/>
          <p:nvPr>
            <p:ph idx="1"/>
          </p:nvPr>
        </p:nvSpPr>
        <p:spPr>
          <a:xfrm>
            <a:off x="838200" y="1352550"/>
            <a:ext cx="10515600" cy="5069840"/>
          </a:xfrm>
        </p:spPr>
        <p:txBody>
          <a:bodyPr>
            <a:normAutofit lnSpcReduction="10000"/>
          </a:bodyPr>
          <a:p>
            <a:r>
              <a:rPr lang="zh-CN" altLang="en-US"/>
              <a:t>在节点1删除以后，节点2从而节点5变成了层次为1的节点。首先，我们必须调整在节点5和3之间引</a:t>
            </a:r>
            <a:r>
              <a:rPr lang="zh-CN" altLang="en-US">
                <a:sym typeface="+mn-ea"/>
              </a:rPr>
              <a:t>入</a:t>
            </a:r>
            <a:r>
              <a:rPr lang="zh-CN" altLang="en-US"/>
              <a:t>的</a:t>
            </a:r>
            <a:endParaRPr lang="zh-CN" altLang="en-US"/>
          </a:p>
          <a:p>
            <a:r>
              <a:rPr lang="zh-CN" altLang="en-US"/>
              <a:t>左水平链接。这基本上需要两次旋转(一次是在节点5和3之间，而后是在节点5和4之间)。在这种情况下</a:t>
            </a:r>
            <a:endParaRPr lang="zh-CN" altLang="en-US"/>
          </a:p>
          <a:p>
            <a:r>
              <a:rPr lang="zh-CN" altLang="en-US"/>
              <a:t>不涉及当前节点T。另一方面，如果删除来自右边，那么T的左节点可能忽然之间就可能变成水平的了；</a:t>
            </a:r>
            <a:endParaRPr lang="zh-CN" altLang="en-US"/>
          </a:p>
          <a:p>
            <a:r>
              <a:rPr lang="zh-CN" altLang="en-US"/>
              <a:t>这也需要一次类似的双旋转(在T开始)。为了避免测试所有这些情形，我们只要调用三次Skew即可。一</a:t>
            </a:r>
            <a:endParaRPr lang="zh-CN" altLang="en-US"/>
          </a:p>
          <a:p>
            <a:r>
              <a:rPr lang="zh-CN" altLang="en-US"/>
              <a:t>旦调用完成，则再调用两次Split就足以重新安排这些水平的边。整个删除例程如图12-38所示。从各方</a:t>
            </a:r>
            <a:endParaRPr lang="zh-CN" altLang="en-US"/>
          </a:p>
          <a:p>
            <a:r>
              <a:rPr lang="zh-CN" altLang="en-US"/>
              <a:t>面来看，这对编程来说都是相对简单的数据结构。</a:t>
            </a:r>
            <a:endParaRPr lang="zh-CN" altLang="en-US"/>
          </a:p>
        </p:txBody>
      </p:sp>
      <p:pic>
        <p:nvPicPr>
          <p:cNvPr id="4" name="图片 3"/>
          <p:cNvPicPr>
            <a:picLocks noChangeAspect="1"/>
          </p:cNvPicPr>
          <p:nvPr/>
        </p:nvPicPr>
        <p:blipFill>
          <a:blip r:embed="rId1"/>
          <a:stretch>
            <a:fillRect/>
          </a:stretch>
        </p:blipFill>
        <p:spPr>
          <a:xfrm>
            <a:off x="3446780" y="3507740"/>
            <a:ext cx="4705350" cy="3238500"/>
          </a:xfrm>
          <a:prstGeom prst="rect">
            <a:avLst/>
          </a:prstGeom>
        </p:spPr>
      </p:pic>
      <p:pic>
        <p:nvPicPr>
          <p:cNvPr id="5" name="图片 4"/>
          <p:cNvPicPr>
            <a:picLocks noChangeAspect="1"/>
          </p:cNvPicPr>
          <p:nvPr/>
        </p:nvPicPr>
        <p:blipFill>
          <a:blip r:embed="rId2"/>
          <a:stretch>
            <a:fillRect/>
          </a:stretch>
        </p:blipFill>
        <p:spPr>
          <a:xfrm>
            <a:off x="4972050" y="6553200"/>
            <a:ext cx="2247900" cy="304800"/>
          </a:xfrm>
          <a:prstGeom prst="rect">
            <a:avLst/>
          </a:prstGeom>
        </p:spPr>
      </p:pic>
    </p:spTree>
  </p:cSld>
  <p:clrMapOvr>
    <a:masterClrMapping/>
  </p:clrMapOvr>
</p:sld>
</file>

<file path=ppt/slides/slide9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a:sym typeface="+mn-ea"/>
              </a:rPr>
              <a:t>12.4 AA-树</a:t>
            </a:r>
            <a:endParaRPr lang="en-US" altLang="zh-CN">
              <a:sym typeface="+mn-ea"/>
            </a:endParaRPr>
          </a:p>
        </p:txBody>
      </p:sp>
      <p:pic>
        <p:nvPicPr>
          <p:cNvPr id="5" name="内容占位符 4"/>
          <p:cNvPicPr>
            <a:picLocks noChangeAspect="1"/>
          </p:cNvPicPr>
          <p:nvPr>
            <p:ph idx="1"/>
          </p:nvPr>
        </p:nvPicPr>
        <p:blipFill>
          <a:blip r:embed="rId1"/>
          <a:stretch>
            <a:fillRect/>
          </a:stretch>
        </p:blipFill>
        <p:spPr>
          <a:xfrm>
            <a:off x="3705860" y="1493520"/>
            <a:ext cx="5248910" cy="5196205"/>
          </a:xfrm>
          <a:prstGeom prst="rect">
            <a:avLst/>
          </a:prstGeom>
        </p:spPr>
      </p:pic>
      <p:pic>
        <p:nvPicPr>
          <p:cNvPr id="6" name="图片 5"/>
          <p:cNvPicPr>
            <a:picLocks noChangeAspect="1"/>
          </p:cNvPicPr>
          <p:nvPr/>
        </p:nvPicPr>
        <p:blipFill>
          <a:blip r:embed="rId2"/>
          <a:stretch>
            <a:fillRect/>
          </a:stretch>
        </p:blipFill>
        <p:spPr>
          <a:xfrm>
            <a:off x="5029835" y="6515100"/>
            <a:ext cx="2600325" cy="342900"/>
          </a:xfrm>
          <a:prstGeom prst="rect">
            <a:avLst/>
          </a:prstGeom>
        </p:spPr>
      </p:pic>
    </p:spTree>
  </p:cSld>
  <p:clrMapOvr>
    <a:masterClrMapping/>
  </p:clrMapOvr>
</p:sld>
</file>

<file path=ppt/slides/slide9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a:sym typeface="+mn-ea"/>
              </a:rPr>
              <a:t>12.5 treap树</a:t>
            </a:r>
            <a:endParaRPr lang="en-US" altLang="zh-CN">
              <a:sym typeface="+mn-ea"/>
            </a:endParaRPr>
          </a:p>
        </p:txBody>
      </p:sp>
      <p:sp>
        <p:nvSpPr>
          <p:cNvPr id="3" name="内容占位符 2"/>
          <p:cNvSpPr/>
          <p:nvPr>
            <p:ph idx="1"/>
          </p:nvPr>
        </p:nvSpPr>
        <p:spPr/>
        <p:txBody>
          <a:bodyPr/>
          <a:p>
            <a:r>
              <a:rPr lang="zh-CN" altLang="en-US"/>
              <a:t>最后一种二叉查找树可能是最简单的一种，叫做</a:t>
            </a:r>
            <a:r>
              <a:rPr lang="zh-CN" altLang="en-US">
                <a:solidFill>
                  <a:srgbClr val="FF0000"/>
                </a:solidFill>
              </a:rPr>
              <a:t>treap树</a:t>
            </a:r>
            <a:r>
              <a:rPr lang="zh-CN" altLang="en-US"/>
              <a:t>。它像跳跃表一样使用随机数并且对任意的输</a:t>
            </a:r>
            <a:endParaRPr lang="zh-CN" altLang="en-US"/>
          </a:p>
          <a:p>
            <a:r>
              <a:rPr lang="zh-CN" altLang="en-US">
                <a:sym typeface="+mn-ea"/>
              </a:rPr>
              <a:t>入</a:t>
            </a:r>
            <a:r>
              <a:rPr lang="zh-CN" altLang="en-US"/>
              <a:t>都能给出</a:t>
            </a:r>
            <a:r>
              <a:rPr lang="zh-CN" altLang="en-US" b="1"/>
              <a:t>O</a:t>
            </a:r>
            <a:r>
              <a:rPr lang="zh-CN" altLang="en-US"/>
              <a:t>(logN)的期望时间的性能。查找时间等同于非平衡二叉查找树(从而比平衡查找树要慢)，</a:t>
            </a:r>
            <a:endParaRPr lang="zh-CN" altLang="en-US"/>
          </a:p>
          <a:p>
            <a:r>
              <a:rPr lang="zh-CN" altLang="en-US"/>
              <a:t>而插</a:t>
            </a:r>
            <a:r>
              <a:rPr lang="zh-CN" altLang="en-US">
                <a:sym typeface="+mn-ea"/>
              </a:rPr>
              <a:t>入</a:t>
            </a:r>
            <a:r>
              <a:rPr lang="zh-CN" altLang="en-US"/>
              <a:t>时间只比递归非平衡二叉查找树的实现方法稍慢。虽然删除操作要慢得多，但仍然是</a:t>
            </a:r>
            <a:r>
              <a:rPr lang="zh-CN" altLang="en-US" b="1"/>
              <a:t>O</a:t>
            </a:r>
            <a:r>
              <a:rPr lang="zh-CN" altLang="en-US"/>
              <a:t>(logN) 期</a:t>
            </a:r>
            <a:endParaRPr lang="zh-CN" altLang="en-US"/>
          </a:p>
          <a:p>
            <a:r>
              <a:rPr lang="zh-CN" altLang="en-US"/>
              <a:t>望时间。</a:t>
            </a:r>
            <a:endParaRPr lang="zh-CN" altLang="en-US"/>
          </a:p>
          <a:p>
            <a:endParaRPr lang="zh-CN" altLang="en-US"/>
          </a:p>
          <a:p>
            <a:r>
              <a:rPr lang="zh-CN" altLang="en-US"/>
              <a:t>treap树是如此地简单，以致我们不用画图就可描述它。树中的每个节点存储一项，一个左和右指针，</a:t>
            </a:r>
            <a:endParaRPr lang="zh-CN" altLang="en-US"/>
          </a:p>
          <a:p>
            <a:r>
              <a:rPr lang="zh-CN" altLang="en-US"/>
              <a:t>以及一个优先级，该优先级是建立节点时自动指定的。一个treap树就是一棵二叉查找树，但其节点优</a:t>
            </a:r>
            <a:endParaRPr lang="zh-CN" altLang="en-US"/>
          </a:p>
          <a:p>
            <a:r>
              <a:rPr lang="zh-CN" altLang="en-US"/>
              <a:t>先级满足堆序性质：任意节点的优先级必须至少和它父亲的优先级一样大。</a:t>
            </a:r>
            <a:endParaRPr lang="zh-CN" altLang="en-US"/>
          </a:p>
        </p:txBody>
      </p:sp>
    </p:spTree>
  </p:cSld>
  <p:clrMapOvr>
    <a:masterClrMapping/>
  </p:clrMapOvr>
</p:sld>
</file>

<file path=ppt/slides/slide9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a:sym typeface="+mn-ea"/>
              </a:rPr>
              <a:t>12.5 treap树</a:t>
            </a:r>
            <a:endParaRPr lang="en-US" altLang="zh-CN">
              <a:sym typeface="+mn-ea"/>
            </a:endParaRPr>
          </a:p>
        </p:txBody>
      </p:sp>
      <p:sp>
        <p:nvSpPr>
          <p:cNvPr id="3" name="内容占位符 2"/>
          <p:cNvSpPr/>
          <p:nvPr>
            <p:ph idx="1"/>
          </p:nvPr>
        </p:nvSpPr>
        <p:spPr/>
        <p:txBody>
          <a:bodyPr>
            <a:normAutofit/>
          </a:bodyPr>
          <a:p>
            <a:r>
              <a:rPr lang="zh-CN" altLang="en-US"/>
              <a:t>其每一项都有不同优先级的不同项的集合只能由一个treap树表示。这很容易由归纳法推导，因为具有</a:t>
            </a:r>
            <a:endParaRPr lang="zh-CN" altLang="en-US"/>
          </a:p>
          <a:p>
            <a:r>
              <a:rPr lang="zh-CN" altLang="en-US"/>
              <a:t>最低优先级的节点必然是根。因此，树是根据优先级的N!种可能的排列而不是根据项的N!种排序形成的。</a:t>
            </a:r>
            <a:endParaRPr lang="zh-CN" altLang="en-US"/>
          </a:p>
          <a:p>
            <a:r>
              <a:rPr lang="zh-CN" altLang="en-US"/>
              <a:t>类型声明很简单，只要求Priority域的加法。标记NullNode的优先级为</a:t>
            </a:r>
            <a:r>
              <a:rPr lang="zh-CN" altLang="en-US">
                <a:latin typeface="Arial" panose="020B0604020202020204" pitchFamily="34" charset="0"/>
                <a:cs typeface="Arial" panose="020B0604020202020204" pitchFamily="34" charset="0"/>
              </a:rPr>
              <a:t>∞</a:t>
            </a:r>
            <a:r>
              <a:rPr lang="zh-CN" altLang="en-US"/>
              <a:t>，如图12-39所示。</a:t>
            </a:r>
            <a:endParaRPr lang="zh-CN" altLang="en-US"/>
          </a:p>
          <a:p>
            <a:endParaRPr lang="zh-CN" altLang="en-US"/>
          </a:p>
          <a:p>
            <a:r>
              <a:rPr lang="zh-CN" altLang="en-US"/>
              <a:t>到treap树的插入操作也简单：在一项作为树叶加</a:t>
            </a:r>
            <a:r>
              <a:rPr lang="zh-CN" altLang="en-US">
                <a:sym typeface="+mn-ea"/>
              </a:rPr>
              <a:t>入</a:t>
            </a:r>
            <a:r>
              <a:rPr lang="zh-CN" altLang="en-US"/>
              <a:t>之后，我们将它沿着该treap树向上旋转直到它的优</a:t>
            </a:r>
            <a:endParaRPr lang="zh-CN" altLang="en-US"/>
          </a:p>
          <a:p>
            <a:r>
              <a:rPr lang="zh-CN" altLang="en-US"/>
              <a:t>先级满足堆序为止。可以证明旋转的期望次数小于2。在要被删除的项找到以后，通过把它的优先级增</a:t>
            </a:r>
            <a:endParaRPr lang="zh-CN" altLang="en-US"/>
          </a:p>
          <a:p>
            <a:r>
              <a:rPr lang="zh-CN" altLang="en-US"/>
              <a:t>加到并沿着低优先级诸儿子的路径向下旋转而可将其删除。一旦它是树叶，就可以把它除去。图12-40</a:t>
            </a:r>
            <a:endParaRPr lang="zh-CN" altLang="en-US"/>
          </a:p>
          <a:p>
            <a:r>
              <a:rPr lang="zh-CN" altLang="en-US"/>
              <a:t>和图12-41中的例程利用递归实现这些方法。一种非递归的实现方法留给读者去练习(练习12.17)。对于</a:t>
            </a:r>
            <a:endParaRPr lang="zh-CN" altLang="en-US"/>
          </a:p>
          <a:p>
            <a:r>
              <a:rPr lang="zh-CN" altLang="en-US"/>
              <a:t>删除，注意当节点逻辑上是树叶时，它仍然有Null Node作为它的左儿子和右儿子。因此，它与右儿子</a:t>
            </a:r>
            <a:endParaRPr lang="zh-CN" altLang="en-US"/>
          </a:p>
          <a:p>
            <a:r>
              <a:rPr lang="zh-CN" altLang="en-US"/>
              <a:t>旋转，在旋转后，T为NullNode，而右儿子可以被释放。还要注意我们的实现是假设没有重复元；如果</a:t>
            </a:r>
            <a:endParaRPr lang="zh-CN" altLang="en-US"/>
          </a:p>
          <a:p>
            <a:r>
              <a:rPr lang="zh-CN" altLang="en-US"/>
              <a:t>这个假设不成立，那么Remove可能失败。(为什么?)</a:t>
            </a:r>
            <a:endParaRPr lang="zh-CN" altLang="en-US"/>
          </a:p>
        </p:txBody>
      </p:sp>
    </p:spTree>
  </p:cSld>
  <p:clrMapOvr>
    <a:masterClrMapping/>
  </p:clrMapOvr>
</p:sld>
</file>

<file path=ppt/slides/slide9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a:sym typeface="+mn-ea"/>
              </a:rPr>
              <a:t>12.5 treap树</a:t>
            </a:r>
            <a:endParaRPr lang="en-US" altLang="zh-CN">
              <a:sym typeface="+mn-ea"/>
            </a:endParaRPr>
          </a:p>
        </p:txBody>
      </p:sp>
      <p:pic>
        <p:nvPicPr>
          <p:cNvPr id="4" name="内容占位符 3"/>
          <p:cNvPicPr>
            <a:picLocks noChangeAspect="1"/>
          </p:cNvPicPr>
          <p:nvPr>
            <p:ph idx="1"/>
          </p:nvPr>
        </p:nvPicPr>
        <p:blipFill>
          <a:blip r:embed="rId1"/>
          <a:stretch>
            <a:fillRect/>
          </a:stretch>
        </p:blipFill>
        <p:spPr>
          <a:xfrm>
            <a:off x="3262630" y="2209800"/>
            <a:ext cx="5667375" cy="2438400"/>
          </a:xfrm>
          <a:prstGeom prst="rect">
            <a:avLst/>
          </a:prstGeom>
        </p:spPr>
      </p:pic>
      <p:pic>
        <p:nvPicPr>
          <p:cNvPr id="5" name="图片 4"/>
          <p:cNvPicPr>
            <a:picLocks noChangeAspect="1"/>
          </p:cNvPicPr>
          <p:nvPr/>
        </p:nvPicPr>
        <p:blipFill>
          <a:blip r:embed="rId2"/>
          <a:stretch>
            <a:fillRect/>
          </a:stretch>
        </p:blipFill>
        <p:spPr>
          <a:xfrm>
            <a:off x="4552315" y="5321935"/>
            <a:ext cx="2352675" cy="333375"/>
          </a:xfrm>
          <a:prstGeom prst="rect">
            <a:avLst/>
          </a:prstGeom>
        </p:spPr>
      </p:pic>
    </p:spTree>
  </p:cSld>
  <p:clrMapOvr>
    <a:masterClrMapping/>
  </p:clrMapOvr>
</p:sld>
</file>

<file path=ppt/slides/slide9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a:sym typeface="+mn-ea"/>
              </a:rPr>
              <a:t>12.5 treap树</a:t>
            </a:r>
            <a:endParaRPr lang="en-US" altLang="zh-CN">
              <a:sym typeface="+mn-ea"/>
            </a:endParaRPr>
          </a:p>
        </p:txBody>
      </p:sp>
      <p:pic>
        <p:nvPicPr>
          <p:cNvPr id="6" name="内容占位符 5"/>
          <p:cNvPicPr>
            <a:picLocks noChangeAspect="1"/>
          </p:cNvPicPr>
          <p:nvPr>
            <p:ph idx="1"/>
          </p:nvPr>
        </p:nvPicPr>
        <p:blipFill>
          <a:blip r:embed="rId1"/>
          <a:stretch>
            <a:fillRect/>
          </a:stretch>
        </p:blipFill>
        <p:spPr>
          <a:xfrm>
            <a:off x="4095115" y="1380490"/>
            <a:ext cx="4382770" cy="5182235"/>
          </a:xfrm>
          <a:prstGeom prst="rect">
            <a:avLst/>
          </a:prstGeom>
        </p:spPr>
      </p:pic>
      <p:pic>
        <p:nvPicPr>
          <p:cNvPr id="7" name="图片 6"/>
          <p:cNvPicPr>
            <a:picLocks noChangeAspect="1"/>
          </p:cNvPicPr>
          <p:nvPr/>
        </p:nvPicPr>
        <p:blipFill>
          <a:blip r:embed="rId2"/>
          <a:stretch>
            <a:fillRect/>
          </a:stretch>
        </p:blipFill>
        <p:spPr>
          <a:xfrm>
            <a:off x="4928870" y="6515100"/>
            <a:ext cx="2333625" cy="342900"/>
          </a:xfrm>
          <a:prstGeom prst="rect">
            <a:avLst/>
          </a:prstGeom>
        </p:spPr>
      </p:pic>
    </p:spTree>
  </p:cSld>
  <p:clrMapOvr>
    <a:masterClrMapping/>
  </p:clrMapOvr>
</p:sld>
</file>

<file path=ppt/slides/slide9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a:sym typeface="+mn-ea"/>
              </a:rPr>
              <a:t>12.5 treap树</a:t>
            </a:r>
            <a:endParaRPr lang="en-US" altLang="zh-CN">
              <a:sym typeface="+mn-ea"/>
            </a:endParaRPr>
          </a:p>
        </p:txBody>
      </p:sp>
      <p:sp>
        <p:nvSpPr>
          <p:cNvPr id="3" name="内容占位符 2"/>
          <p:cNvSpPr/>
          <p:nvPr>
            <p:ph idx="1"/>
          </p:nvPr>
        </p:nvSpPr>
        <p:spPr/>
        <p:txBody>
          <a:bodyPr/>
          <a:p>
            <a:r>
              <a:rPr lang="zh-CN" altLang="en-US"/>
              <a:t>treap树特别容易实现是因为我们绝对不必担心调整优先级域。平衡树处理方法的困难之一是追查由于</a:t>
            </a:r>
            <a:endParaRPr lang="zh-CN" altLang="en-US"/>
          </a:p>
          <a:p>
            <a:r>
              <a:rPr lang="zh-CN" altLang="en-US"/>
              <a:t>未能更新一次操作过程中的信息而导致的错误。从那些合理的插</a:t>
            </a:r>
            <a:r>
              <a:rPr lang="zh-CN" altLang="en-US">
                <a:sym typeface="+mn-ea"/>
              </a:rPr>
              <a:t>入</a:t>
            </a:r>
            <a:r>
              <a:rPr lang="zh-CN" altLang="en-US"/>
              <a:t>和删除程序包中的所有程序行来看， </a:t>
            </a:r>
            <a:endParaRPr lang="zh-CN" altLang="en-US"/>
          </a:p>
          <a:p>
            <a:r>
              <a:rPr lang="zh-CN" altLang="en-US"/>
              <a:t>treap树，特别是以非递归方法的实现，似乎才是不费力的赢家。</a:t>
            </a:r>
            <a:endParaRPr lang="zh-CN" altLang="en-US"/>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lnSpcReduction="20000"/>
          </a:bodyPr>
          <a:lstStyle/>
          <a:p>
            <a:r>
              <a:rPr lang="zh-CN" dirty="0">
                <a:sym typeface="+mn-ea"/>
              </a:rPr>
              <a:t>对分查找可以看作是我们的第一个数据结构实现方法，它提供了在</a:t>
            </a:r>
            <a:r>
              <a:rPr lang="zh-CN" b="1" dirty="0">
                <a:solidFill>
                  <a:srgbClr val="FF0000"/>
                </a:solidFill>
                <a:sym typeface="+mn-ea"/>
              </a:rPr>
              <a:t>O</a:t>
            </a:r>
            <a:r>
              <a:rPr lang="zh-CN" dirty="0">
                <a:solidFill>
                  <a:srgbClr val="FF0000"/>
                </a:solidFill>
                <a:sym typeface="+mn-ea"/>
              </a:rPr>
              <a:t>(logN)时间内</a:t>
            </a:r>
            <a:r>
              <a:rPr lang="zh-CN" dirty="0">
                <a:sym typeface="+mn-ea"/>
              </a:rPr>
              <a:t>的Find(查找)操作， </a:t>
            </a:r>
            <a:endParaRPr lang="zh-CN" dirty="0">
              <a:sym typeface="+mn-ea"/>
            </a:endParaRPr>
          </a:p>
          <a:p>
            <a:r>
              <a:rPr lang="zh-CN" dirty="0">
                <a:sym typeface="+mn-ea"/>
              </a:rPr>
              <a:t>但是所有其他操作(特别是Insert(插入)操作)均需要</a:t>
            </a:r>
            <a:r>
              <a:rPr lang="zh-CN" b="1" dirty="0">
                <a:sym typeface="+mn-ea"/>
              </a:rPr>
              <a:t>O</a:t>
            </a:r>
            <a:r>
              <a:rPr lang="zh-CN" dirty="0">
                <a:sym typeface="+mn-ea"/>
              </a:rPr>
              <a:t>(N)时间。在数据是稳定(即不允许插</a:t>
            </a:r>
            <a:r>
              <a:rPr lang="zh-CN" altLang="en-US" dirty="0">
                <a:sym typeface="+mn-ea"/>
              </a:rPr>
              <a:t>入</a:t>
            </a:r>
            <a:r>
              <a:rPr lang="zh-CN" dirty="0">
                <a:sym typeface="+mn-ea"/>
              </a:rPr>
              <a:t>操作和删</a:t>
            </a:r>
            <a:endParaRPr lang="zh-CN" dirty="0">
              <a:sym typeface="+mn-ea"/>
            </a:endParaRPr>
          </a:p>
          <a:p>
            <a:r>
              <a:rPr lang="zh-CN" dirty="0">
                <a:sym typeface="+mn-ea"/>
              </a:rPr>
              <a:t>除操作)的应用中，这可能是非常有用的。此时输</a:t>
            </a:r>
            <a:r>
              <a:rPr lang="zh-CN" altLang="en-US" dirty="0">
                <a:sym typeface="+mn-ea"/>
              </a:rPr>
              <a:t>入</a:t>
            </a:r>
            <a:r>
              <a:rPr lang="zh-CN" dirty="0">
                <a:sym typeface="+mn-ea"/>
              </a:rPr>
              <a:t>数据需要一次排序。但是此后的访问会很快。有个</a:t>
            </a:r>
            <a:endParaRPr lang="zh-CN" dirty="0">
              <a:sym typeface="+mn-ea"/>
            </a:endParaRPr>
          </a:p>
          <a:p>
            <a:r>
              <a:rPr lang="zh-CN" dirty="0">
                <a:sym typeface="+mn-ea"/>
              </a:rPr>
              <a:t>例子是一个程序，它需要保留(产生于化学和物理中的)元素周期表的信息，这个表是相对稳定的，因为</a:t>
            </a:r>
            <a:endParaRPr lang="zh-CN" dirty="0">
              <a:sym typeface="+mn-ea"/>
            </a:endParaRPr>
          </a:p>
          <a:p>
            <a:r>
              <a:rPr lang="zh-CN" dirty="0">
                <a:sym typeface="+mn-ea"/>
              </a:rPr>
              <a:t>偶尔会加进新的元素，元素名可以始终是排序的。由于只有大约110种元素，因此找到一个元素最多需</a:t>
            </a:r>
            <a:endParaRPr lang="zh-CN" dirty="0">
              <a:sym typeface="+mn-ea"/>
            </a:endParaRPr>
          </a:p>
          <a:p>
            <a:r>
              <a:rPr lang="zh-CN" dirty="0">
                <a:sym typeface="+mn-ea"/>
              </a:rPr>
              <a:t>要访问</a:t>
            </a:r>
            <a:r>
              <a:rPr lang="en-US" altLang="zh-CN" dirty="0">
                <a:sym typeface="+mn-ea"/>
              </a:rPr>
              <a:t>8</a:t>
            </a:r>
            <a:r>
              <a:rPr lang="zh-CN" dirty="0">
                <a:sym typeface="+mn-ea"/>
              </a:rPr>
              <a:t>次，要是执行顺序查找就会需要多得多的访问次数。</a:t>
            </a:r>
            <a:endParaRPr lang="zh-CN" dirty="0">
              <a:sym typeface="+mn-ea"/>
            </a:endParaRPr>
          </a:p>
        </p:txBody>
      </p:sp>
      <p:sp>
        <p:nvSpPr>
          <p:cNvPr id="2" name="标题 1"/>
          <p:cNvSpPr>
            <a:spLocks noGrp="1"/>
          </p:cNvSpPr>
          <p:nvPr>
            <p:ph type="title"/>
          </p:nvPr>
        </p:nvSpPr>
        <p:spPr/>
        <p:txBody>
          <a:bodyPr/>
          <a:lstStyle/>
          <a:p>
            <a:r>
              <a:rPr dirty="0"/>
              <a:t>2.4.4 运行时间中的对数</a:t>
            </a:r>
            <a:endParaRPr dirty="0"/>
          </a:p>
        </p:txBody>
      </p:sp>
    </p:spTree>
  </p:cSld>
  <p:clrMapOvr>
    <a:masterClrMapping/>
  </p:clrMapOvr>
</p:sld>
</file>

<file path=ppt/slides/slide9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a:sym typeface="+mn-ea"/>
              </a:rPr>
              <a:t>12.5 treap树</a:t>
            </a:r>
            <a:endParaRPr lang="en-US" altLang="zh-CN">
              <a:sym typeface="+mn-ea"/>
            </a:endParaRPr>
          </a:p>
        </p:txBody>
      </p:sp>
      <p:pic>
        <p:nvPicPr>
          <p:cNvPr id="4" name="内容占位符 3"/>
          <p:cNvPicPr>
            <a:picLocks noChangeAspect="1"/>
          </p:cNvPicPr>
          <p:nvPr>
            <p:ph idx="1"/>
          </p:nvPr>
        </p:nvPicPr>
        <p:blipFill>
          <a:blip r:embed="rId1"/>
          <a:stretch>
            <a:fillRect/>
          </a:stretch>
        </p:blipFill>
        <p:spPr>
          <a:xfrm>
            <a:off x="3743960" y="1464945"/>
            <a:ext cx="4916805" cy="4944745"/>
          </a:xfrm>
          <a:prstGeom prst="rect">
            <a:avLst/>
          </a:prstGeom>
        </p:spPr>
      </p:pic>
      <p:pic>
        <p:nvPicPr>
          <p:cNvPr id="5" name="图片 4"/>
          <p:cNvPicPr>
            <a:picLocks noChangeAspect="1"/>
          </p:cNvPicPr>
          <p:nvPr/>
        </p:nvPicPr>
        <p:blipFill>
          <a:blip r:embed="rId2"/>
          <a:stretch>
            <a:fillRect/>
          </a:stretch>
        </p:blipFill>
        <p:spPr>
          <a:xfrm>
            <a:off x="4966970" y="6534150"/>
            <a:ext cx="2257425" cy="323850"/>
          </a:xfrm>
          <a:prstGeom prst="rect">
            <a:avLst/>
          </a:prstGeom>
        </p:spPr>
      </p:pic>
    </p:spTree>
  </p:cSld>
  <p:clrMapOvr>
    <a:masterClrMapping/>
  </p:clrMapOvr>
</p:sld>
</file>

<file path=ppt/slides/slide9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a:sym typeface="+mn-ea"/>
              </a:rPr>
              <a:t>12.6 k-d树</a:t>
            </a:r>
            <a:endParaRPr lang="en-US" altLang="zh-CN">
              <a:sym typeface="+mn-ea"/>
            </a:endParaRPr>
          </a:p>
        </p:txBody>
      </p:sp>
      <p:sp>
        <p:nvSpPr>
          <p:cNvPr id="3" name="内容占位符 2"/>
          <p:cNvSpPr/>
          <p:nvPr>
            <p:ph idx="1"/>
          </p:nvPr>
        </p:nvSpPr>
        <p:spPr/>
        <p:txBody>
          <a:bodyPr>
            <a:normAutofit/>
          </a:bodyPr>
          <a:p>
            <a:r>
              <a:rPr lang="zh-CN" altLang="en-US"/>
              <a:t>设一广告公司拥有一个数据库并需要为某些客户生成邮寄标签。典型的要求可能是需要散发邮件给那些</a:t>
            </a:r>
            <a:endParaRPr lang="zh-CN" altLang="en-US"/>
          </a:p>
          <a:p>
            <a:r>
              <a:rPr lang="zh-CN" altLang="en-US"/>
              <a:t>年龄在34到49之间且年收</a:t>
            </a:r>
            <a:r>
              <a:rPr lang="zh-CN" altLang="en-US">
                <a:sym typeface="+mn-ea"/>
              </a:rPr>
              <a:t>入</a:t>
            </a:r>
            <a:r>
              <a:rPr lang="zh-CN" altLang="en-US"/>
              <a:t>在100000美元和150000美元之间的人们。这个问题叫做二维范围查询(two-</a:t>
            </a:r>
            <a:endParaRPr lang="zh-CN" altLang="en-US"/>
          </a:p>
          <a:p>
            <a:r>
              <a:rPr lang="zh-CN" altLang="en-US"/>
              <a:t>dimensional range query)。在一维情况下，该问题可以借助于简单的递归算法通过遍历预先构造的二</a:t>
            </a:r>
            <a:endParaRPr lang="zh-CN" altLang="en-US"/>
          </a:p>
          <a:p>
            <a:r>
              <a:rPr lang="zh-CN" altLang="en-US"/>
              <a:t>叉查找树以</a:t>
            </a:r>
            <a:r>
              <a:rPr lang="zh-CN" altLang="en-US" b="1"/>
              <a:t>O</a:t>
            </a:r>
            <a:r>
              <a:rPr lang="zh-CN" altLang="en-US"/>
              <a:t>(M+logN)平均时间解决。这里，M是由查询所报告的匹配的个数。我们希望对二维或更高维</a:t>
            </a:r>
            <a:endParaRPr lang="zh-CN" altLang="en-US"/>
          </a:p>
          <a:p>
            <a:r>
              <a:rPr lang="zh-CN" altLang="en-US"/>
              <a:t>的情况得到类似的界。</a:t>
            </a:r>
            <a:endParaRPr lang="zh-CN" altLang="en-US"/>
          </a:p>
          <a:p>
            <a:endParaRPr lang="zh-CN" altLang="en-US"/>
          </a:p>
          <a:p>
            <a:endParaRPr lang="zh-CN" altLang="en-US"/>
          </a:p>
        </p:txBody>
      </p:sp>
    </p:spTree>
  </p:cSld>
  <p:clrMapOvr>
    <a:masterClrMapping/>
  </p:clrMapOvr>
</p:sld>
</file>

<file path=ppt/slides/slide9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a:sym typeface="+mn-ea"/>
              </a:rPr>
              <a:t>12.6 k-d树</a:t>
            </a:r>
            <a:endParaRPr lang="en-US" altLang="zh-CN">
              <a:sym typeface="+mn-ea"/>
            </a:endParaRPr>
          </a:p>
        </p:txBody>
      </p:sp>
      <p:sp>
        <p:nvSpPr>
          <p:cNvPr id="3" name="内容占位符 2"/>
          <p:cNvSpPr/>
          <p:nvPr>
            <p:ph idx="1"/>
          </p:nvPr>
        </p:nvSpPr>
        <p:spPr/>
        <p:txBody>
          <a:bodyPr>
            <a:normAutofit/>
          </a:bodyPr>
          <a:p>
            <a:r>
              <a:rPr lang="zh-CN" altLang="en-US"/>
              <a:t>二维查找树具有简单的性质：在奇数层上的分支按照第一个关键字进行，而在偶数层上的分支按照第二</a:t>
            </a:r>
            <a:endParaRPr lang="zh-CN" altLang="en-US"/>
          </a:p>
          <a:p>
            <a:r>
              <a:rPr lang="zh-CN" altLang="en-US"/>
              <a:t>个关键字进行。根是任意选取的奇数层，图12-42表示一棵2-d树。向一棵2-d树进行的插入操作是向一</a:t>
            </a:r>
            <a:endParaRPr lang="zh-CN" altLang="en-US"/>
          </a:p>
          <a:p>
            <a:r>
              <a:rPr lang="zh-CN" altLang="en-US"/>
              <a:t>棵二叉查找树插入操作的平凡的扩展：在沿树下行时，我们需要保留当前的层。为保持程序代码简单，</a:t>
            </a:r>
            <a:endParaRPr lang="zh-CN" altLang="en-US"/>
          </a:p>
          <a:p>
            <a:r>
              <a:rPr lang="zh-CN" altLang="en-US"/>
              <a:t>我们假设基本的项是两个元素的数组。此时我们需要把层限制在0和1之间。图12-43显示的是执行插</a:t>
            </a:r>
            <a:r>
              <a:rPr lang="zh-CN" altLang="en-US">
                <a:sym typeface="+mn-ea"/>
              </a:rPr>
              <a:t>入</a:t>
            </a:r>
            <a:endParaRPr lang="zh-CN" altLang="en-US"/>
          </a:p>
          <a:p>
            <a:r>
              <a:rPr lang="zh-CN" altLang="en-US"/>
              <a:t>的程序。在这一节我们使用递归，用于实践中的非递归实现方法是简单的，我们把它留作练习12.23。</a:t>
            </a:r>
            <a:endParaRPr lang="zh-CN" altLang="en-US"/>
          </a:p>
          <a:p>
            <a:r>
              <a:rPr lang="zh-CN" altLang="en-US"/>
              <a:t>特别是由于若干项在一个域中可能相同，因此困难之一是重复元。我们的程序允许重复元，且总是把它</a:t>
            </a:r>
            <a:endParaRPr lang="zh-CN" altLang="en-US"/>
          </a:p>
          <a:p>
            <a:r>
              <a:rPr lang="zh-CN" altLang="en-US"/>
              <a:t>们放在右分支上，显然，如果有太多的重复元，那么这可能就是一个问题。</a:t>
            </a:r>
            <a:endParaRPr lang="zh-CN" altLang="en-US"/>
          </a:p>
        </p:txBody>
      </p:sp>
    </p:spTree>
  </p:cSld>
  <p:clrMapOvr>
    <a:masterClrMapping/>
  </p:clrMapOvr>
</p:sld>
</file>

<file path=ppt/slides/slide9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a:sym typeface="+mn-ea"/>
              </a:rPr>
              <a:t>12.6 k-d树</a:t>
            </a:r>
            <a:endParaRPr lang="en-US" altLang="zh-CN">
              <a:sym typeface="+mn-ea"/>
            </a:endParaRPr>
          </a:p>
        </p:txBody>
      </p:sp>
      <p:sp>
        <p:nvSpPr>
          <p:cNvPr id="3" name="内容占位符 2"/>
          <p:cNvSpPr/>
          <p:nvPr>
            <p:ph idx="1"/>
          </p:nvPr>
        </p:nvSpPr>
        <p:spPr/>
        <p:txBody>
          <a:bodyPr>
            <a:normAutofit/>
          </a:bodyPr>
          <a:p>
            <a:r>
              <a:rPr lang="zh-CN" altLang="en-US"/>
              <a:t>稍加思索便可确信，一棵随机构造的2-d树与一棵随机二叉查找树具有相同的结构性质：高度平均为</a:t>
            </a:r>
            <a:endParaRPr lang="zh-CN" altLang="en-US"/>
          </a:p>
          <a:p>
            <a:r>
              <a:rPr lang="zh-CN" altLang="en-US" b="1"/>
              <a:t>O</a:t>
            </a:r>
            <a:r>
              <a:rPr lang="zh-CN" altLang="en-US"/>
              <a:t>(logN)，但最坏情形则是</a:t>
            </a:r>
            <a:r>
              <a:rPr lang="zh-CN" altLang="en-US" b="1"/>
              <a:t>O</a:t>
            </a:r>
            <a:r>
              <a:rPr lang="zh-CN" altLang="en-US"/>
              <a:t>(N) 。</a:t>
            </a:r>
            <a:endParaRPr lang="zh-CN" altLang="en-US"/>
          </a:p>
        </p:txBody>
      </p:sp>
      <p:pic>
        <p:nvPicPr>
          <p:cNvPr id="4" name="图片 3"/>
          <p:cNvPicPr>
            <a:picLocks noChangeAspect="1"/>
          </p:cNvPicPr>
          <p:nvPr/>
        </p:nvPicPr>
        <p:blipFill>
          <a:blip r:embed="rId1"/>
          <a:stretch>
            <a:fillRect/>
          </a:stretch>
        </p:blipFill>
        <p:spPr>
          <a:xfrm>
            <a:off x="2567305" y="2899410"/>
            <a:ext cx="7058025" cy="2314575"/>
          </a:xfrm>
          <a:prstGeom prst="rect">
            <a:avLst/>
          </a:prstGeom>
        </p:spPr>
      </p:pic>
      <p:pic>
        <p:nvPicPr>
          <p:cNvPr id="5" name="图片 4"/>
          <p:cNvPicPr>
            <a:picLocks noChangeAspect="1"/>
          </p:cNvPicPr>
          <p:nvPr/>
        </p:nvPicPr>
        <p:blipFill>
          <a:blip r:embed="rId2"/>
          <a:stretch>
            <a:fillRect/>
          </a:stretch>
        </p:blipFill>
        <p:spPr>
          <a:xfrm>
            <a:off x="5125085" y="5632450"/>
            <a:ext cx="1943100" cy="390525"/>
          </a:xfrm>
          <a:prstGeom prst="rect">
            <a:avLst/>
          </a:prstGeom>
        </p:spPr>
      </p:pic>
    </p:spTree>
  </p:cSld>
  <p:clrMapOvr>
    <a:masterClrMapping/>
  </p:clrMapOvr>
</p:sld>
</file>

<file path=ppt/slides/slide9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a:sym typeface="+mn-ea"/>
              </a:rPr>
              <a:t>12.6 k-d树</a:t>
            </a:r>
            <a:endParaRPr lang="en-US" altLang="zh-CN">
              <a:sym typeface="+mn-ea"/>
            </a:endParaRPr>
          </a:p>
        </p:txBody>
      </p:sp>
      <p:pic>
        <p:nvPicPr>
          <p:cNvPr id="6" name="内容占位符 5"/>
          <p:cNvPicPr>
            <a:picLocks noChangeAspect="1"/>
          </p:cNvPicPr>
          <p:nvPr>
            <p:ph idx="1"/>
          </p:nvPr>
        </p:nvPicPr>
        <p:blipFill>
          <a:blip r:embed="rId1"/>
          <a:stretch>
            <a:fillRect/>
          </a:stretch>
        </p:blipFill>
        <p:spPr>
          <a:xfrm>
            <a:off x="3112770" y="1691005"/>
            <a:ext cx="5966460" cy="4731385"/>
          </a:xfrm>
          <a:prstGeom prst="rect">
            <a:avLst/>
          </a:prstGeom>
        </p:spPr>
      </p:pic>
      <p:pic>
        <p:nvPicPr>
          <p:cNvPr id="7" name="图片 6"/>
          <p:cNvPicPr>
            <a:picLocks noChangeAspect="1"/>
          </p:cNvPicPr>
          <p:nvPr/>
        </p:nvPicPr>
        <p:blipFill>
          <a:blip r:embed="rId2"/>
          <a:stretch>
            <a:fillRect/>
          </a:stretch>
        </p:blipFill>
        <p:spPr>
          <a:xfrm>
            <a:off x="4494530" y="6496050"/>
            <a:ext cx="2581275" cy="361950"/>
          </a:xfrm>
          <a:prstGeom prst="rect">
            <a:avLst/>
          </a:prstGeom>
        </p:spPr>
      </p:pic>
    </p:spTree>
  </p:cSld>
  <p:clrMapOvr>
    <a:masterClrMapping/>
  </p:clrMapOvr>
</p:sld>
</file>

<file path=ppt/slides/slide9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a:sym typeface="+mn-ea"/>
              </a:rPr>
              <a:t>12.6 k-d树</a:t>
            </a:r>
            <a:endParaRPr lang="en-US" altLang="zh-CN">
              <a:sym typeface="+mn-ea"/>
            </a:endParaRPr>
          </a:p>
        </p:txBody>
      </p:sp>
      <p:sp>
        <p:nvSpPr>
          <p:cNvPr id="3" name="内容占位符 2"/>
          <p:cNvSpPr/>
          <p:nvPr>
            <p:ph idx="1"/>
          </p:nvPr>
        </p:nvSpPr>
        <p:spPr/>
        <p:txBody>
          <a:bodyPr/>
          <a:p>
            <a:r>
              <a:rPr lang="zh-CN" altLang="en-US"/>
              <a:t>不像二叉查找树有精巧的</a:t>
            </a:r>
            <a:r>
              <a:rPr lang="zh-CN" altLang="en-US" b="1"/>
              <a:t>O</a:t>
            </a:r>
            <a:r>
              <a:rPr lang="zh-CN" altLang="en-US"/>
              <a:t>(logN)最坏情形的变种存在，没有已知的方案能够保证一棵平衡的2-d树。问</a:t>
            </a:r>
            <a:endParaRPr lang="zh-CN" altLang="en-US"/>
          </a:p>
          <a:p>
            <a:r>
              <a:rPr lang="zh-CN" altLang="en-US"/>
              <a:t>题在于，这样一种方案很可能基于树的旋转，而树旋转在2-d树中是行不通的。我们能够做的最好的办</a:t>
            </a:r>
            <a:endParaRPr lang="zh-CN" altLang="en-US"/>
          </a:p>
          <a:p>
            <a:r>
              <a:rPr lang="zh-CN" altLang="en-US"/>
              <a:t>法是通过重新构造子树来定期地对树进行平衡，具体描述可见练习。类似地，也不存在超越明显的懒惰</a:t>
            </a:r>
            <a:endParaRPr lang="zh-CN" altLang="en-US"/>
          </a:p>
          <a:p>
            <a:r>
              <a:rPr lang="zh-CN" altLang="en-US"/>
              <a:t>删除方法的删除算法。如果在需要处理查询之前所有的项都已得到，那么我们就能够以</a:t>
            </a:r>
            <a:r>
              <a:rPr lang="zh-CN" altLang="en-US" b="1"/>
              <a:t>O</a:t>
            </a:r>
            <a:r>
              <a:rPr lang="zh-CN" altLang="en-US"/>
              <a:t>(NlogN) 时间</a:t>
            </a:r>
            <a:endParaRPr lang="zh-CN" altLang="en-US"/>
          </a:p>
          <a:p>
            <a:r>
              <a:rPr lang="zh-CN" altLang="en-US"/>
              <a:t>构造一棵理想平衡2-d树，这就是练习12.21c。</a:t>
            </a:r>
            <a:endParaRPr lang="zh-CN" altLang="en-US"/>
          </a:p>
          <a:p>
            <a:endParaRPr lang="zh-CN" altLang="en-US"/>
          </a:p>
          <a:p>
            <a:r>
              <a:rPr lang="zh-CN" altLang="en-US"/>
              <a:t>有几种查询可以在2-d树上进行。我们可以要求精确的匹配，或者基于两个关键字中一个关键字的匹配；</a:t>
            </a:r>
            <a:endParaRPr lang="zh-CN" altLang="en-US"/>
          </a:p>
          <a:p>
            <a:r>
              <a:rPr lang="zh-CN" altLang="en-US"/>
              <a:t>后者称为部分匹配查询(partial match query)。这两种都是(正交)范围查询(range query)的特殊情形。</a:t>
            </a:r>
            <a:endParaRPr lang="zh-CN" altLang="en-US"/>
          </a:p>
        </p:txBody>
      </p:sp>
    </p:spTree>
  </p:cSld>
  <p:clrMapOvr>
    <a:masterClrMapping/>
  </p:clrMapOvr>
</p:sld>
</file>

<file path=ppt/slides/slide9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a:sym typeface="+mn-ea"/>
              </a:rPr>
              <a:t>12.6 k-d树</a:t>
            </a:r>
            <a:endParaRPr lang="en-US" altLang="zh-CN">
              <a:sym typeface="+mn-ea"/>
            </a:endParaRPr>
          </a:p>
        </p:txBody>
      </p:sp>
      <p:sp>
        <p:nvSpPr>
          <p:cNvPr id="3" name="内容占位符 2"/>
          <p:cNvSpPr/>
          <p:nvPr>
            <p:ph idx="1"/>
          </p:nvPr>
        </p:nvSpPr>
        <p:spPr/>
        <p:txBody>
          <a:bodyPr/>
          <a:p>
            <a:r>
              <a:rPr lang="zh-CN" altLang="en-US"/>
              <a:t>正交范围查询给出其第一个关键字在一个特殊的值集合之间且第二个关键字在另一个特殊的值集合之间</a:t>
            </a:r>
            <a:endParaRPr lang="zh-CN" altLang="en-US"/>
          </a:p>
          <a:p>
            <a:r>
              <a:rPr lang="zh-CN" altLang="en-US"/>
              <a:t>的所有的项。这正是我们在本节介绍中所描述的问题。如图12-44所示，范围查询通过一次递归的树遍</a:t>
            </a:r>
            <a:endParaRPr lang="zh-CN" altLang="en-US"/>
          </a:p>
          <a:p>
            <a:r>
              <a:rPr lang="zh-CN" altLang="en-US"/>
              <a:t>历容易解出。通过在递归调用之前进行测试，我们可以避免对所有节点的不必要的访问。</a:t>
            </a:r>
            <a:endParaRPr lang="zh-CN" altLang="en-US"/>
          </a:p>
        </p:txBody>
      </p:sp>
    </p:spTree>
  </p:cSld>
  <p:clrMapOvr>
    <a:masterClrMapping/>
  </p:clrMapOvr>
</p:sld>
</file>

<file path=ppt/slides/slide9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a:sym typeface="+mn-ea"/>
              </a:rPr>
              <a:t>12.6 k-d树</a:t>
            </a:r>
            <a:endParaRPr lang="en-US" altLang="zh-CN">
              <a:sym typeface="+mn-ea"/>
            </a:endParaRPr>
          </a:p>
        </p:txBody>
      </p:sp>
      <p:sp>
        <p:nvSpPr>
          <p:cNvPr id="3" name="内容占位符 2"/>
          <p:cNvSpPr/>
          <p:nvPr>
            <p:ph idx="1"/>
          </p:nvPr>
        </p:nvSpPr>
        <p:spPr/>
        <p:txBody>
          <a:bodyPr/>
          <a:p>
            <a:r>
              <a:rPr lang="zh-CN" altLang="en-US"/>
              <a:t>正交范围查询给出其第一个关键字在一个特殊的值集合之间且第二个关键字在另一个特殊的值集合之间</a:t>
            </a:r>
            <a:endParaRPr lang="zh-CN" altLang="en-US"/>
          </a:p>
          <a:p>
            <a:r>
              <a:rPr lang="zh-CN" altLang="en-US"/>
              <a:t>的所有的项。这正是我们在本节介绍中所描述的问题。如图12-44所示，范围查询通过一次递归的树遍</a:t>
            </a:r>
            <a:endParaRPr lang="zh-CN" altLang="en-US"/>
          </a:p>
          <a:p>
            <a:r>
              <a:rPr lang="zh-CN" altLang="en-US"/>
              <a:t>历容易解出。通过在递归调用之前进行测试，我们可以避免对所有节点的不必要的访问。</a:t>
            </a:r>
            <a:endParaRPr lang="zh-CN" altLang="en-US"/>
          </a:p>
        </p:txBody>
      </p:sp>
    </p:spTree>
  </p:cSld>
  <p:clrMapOvr>
    <a:masterClrMapping/>
  </p:clrMapOvr>
</p:sld>
</file>

<file path=ppt/slides/slide9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a:sym typeface="+mn-ea"/>
              </a:rPr>
              <a:t>12.6 k-d树</a:t>
            </a:r>
            <a:endParaRPr lang="en-US" altLang="zh-CN">
              <a:sym typeface="+mn-ea"/>
            </a:endParaRPr>
          </a:p>
        </p:txBody>
      </p:sp>
      <p:pic>
        <p:nvPicPr>
          <p:cNvPr id="4" name="图片 3"/>
          <p:cNvPicPr>
            <a:picLocks noChangeAspect="1"/>
          </p:cNvPicPr>
          <p:nvPr/>
        </p:nvPicPr>
        <p:blipFill>
          <a:blip r:embed="rId1"/>
          <a:stretch>
            <a:fillRect/>
          </a:stretch>
        </p:blipFill>
        <p:spPr>
          <a:xfrm>
            <a:off x="3406140" y="1182370"/>
            <a:ext cx="5943600" cy="5524500"/>
          </a:xfrm>
          <a:prstGeom prst="rect">
            <a:avLst/>
          </a:prstGeom>
        </p:spPr>
      </p:pic>
      <p:pic>
        <p:nvPicPr>
          <p:cNvPr id="5" name="内容占位符 4"/>
          <p:cNvPicPr>
            <a:picLocks noChangeAspect="1"/>
          </p:cNvPicPr>
          <p:nvPr>
            <p:ph idx="1"/>
          </p:nvPr>
        </p:nvPicPr>
        <p:blipFill>
          <a:blip r:embed="rId2"/>
          <a:stretch>
            <a:fillRect/>
          </a:stretch>
        </p:blipFill>
        <p:spPr>
          <a:xfrm>
            <a:off x="5278120" y="6600825"/>
            <a:ext cx="2171700" cy="257175"/>
          </a:xfrm>
          <a:prstGeom prst="rect">
            <a:avLst/>
          </a:prstGeom>
        </p:spPr>
      </p:pic>
    </p:spTree>
  </p:cSld>
  <p:clrMapOvr>
    <a:masterClrMapping/>
  </p:clrMapOvr>
</p:sld>
</file>

<file path=ppt/slides/slide9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a:sym typeface="+mn-ea"/>
              </a:rPr>
              <a:t>12.6 k-d树</a:t>
            </a:r>
            <a:endParaRPr lang="en-US" altLang="zh-CN">
              <a:sym typeface="+mn-ea"/>
            </a:endParaRPr>
          </a:p>
        </p:txBody>
      </p:sp>
      <p:sp>
        <p:nvSpPr>
          <p:cNvPr id="6" name="内容占位符 5"/>
          <p:cNvSpPr/>
          <p:nvPr>
            <p:ph idx="1"/>
          </p:nvPr>
        </p:nvSpPr>
        <p:spPr/>
        <p:txBody>
          <a:bodyPr/>
          <a:p>
            <a:r>
              <a:rPr lang="zh-CN" altLang="en-US"/>
              <a:t>为找到特定的项，我们可以令Low和High等于我们要查找的项。为了执行一次部分匹配查询，我们让在</a:t>
            </a:r>
            <a:endParaRPr lang="zh-CN" altLang="en-US"/>
          </a:p>
          <a:p>
            <a:r>
              <a:rPr lang="zh-CN" altLang="en-US"/>
              <a:t>这次匹配中涉及不到的关键字的范围为-</a:t>
            </a:r>
            <a:r>
              <a:rPr lang="zh-CN" altLang="en-US">
                <a:latin typeface="Arial" panose="020B0604020202020204" pitchFamily="34" charset="0"/>
                <a:cs typeface="Arial" panose="020B0604020202020204" pitchFamily="34" charset="0"/>
              </a:rPr>
              <a:t>∞</a:t>
            </a:r>
            <a:r>
              <a:rPr lang="zh-CN" altLang="en-US"/>
              <a:t>到</a:t>
            </a:r>
            <a:r>
              <a:rPr lang="zh-CN" altLang="en-US">
                <a:latin typeface="Arial" panose="020B0604020202020204" pitchFamily="34" charset="0"/>
                <a:cs typeface="Arial" panose="020B0604020202020204" pitchFamily="34" charset="0"/>
                <a:sym typeface="+mn-ea"/>
              </a:rPr>
              <a:t>∞</a:t>
            </a:r>
            <a:r>
              <a:rPr lang="zh-CN" altLang="en-US"/>
              <a:t>。其余范围设置为低点和高点等于匹配中所涉及的关键</a:t>
            </a:r>
            <a:endParaRPr lang="zh-CN" altLang="en-US"/>
          </a:p>
          <a:p>
            <a:r>
              <a:rPr lang="zh-CN" altLang="en-US"/>
              <a:t>字的值。</a:t>
            </a:r>
            <a:endParaRPr lang="zh-CN" altLang="en-US"/>
          </a:p>
          <a:p>
            <a:endParaRPr lang="zh-CN" altLang="en-US"/>
          </a:p>
          <a:p>
            <a:r>
              <a:rPr lang="zh-CN" altLang="en-US"/>
              <a:t>在2-d树中插</a:t>
            </a:r>
            <a:r>
              <a:rPr lang="zh-CN" altLang="en-US">
                <a:sym typeface="+mn-ea"/>
              </a:rPr>
              <a:t>入</a:t>
            </a:r>
            <a:r>
              <a:rPr lang="zh-CN" altLang="en-US"/>
              <a:t>或精确匹配查找花费的时间平均正比于树的深度，即</a:t>
            </a:r>
            <a:r>
              <a:rPr lang="zh-CN" altLang="en-US" b="1"/>
              <a:t>O</a:t>
            </a:r>
            <a:r>
              <a:rPr lang="zh-CN" altLang="en-US"/>
              <a:t>(logN)，而在最坏情形下为</a:t>
            </a:r>
            <a:r>
              <a:rPr lang="zh-CN" altLang="en-US" b="1"/>
              <a:t>O</a:t>
            </a:r>
            <a:r>
              <a:rPr lang="zh-CN" altLang="en-US"/>
              <a:t>(N)。</a:t>
            </a:r>
            <a:endParaRPr lang="zh-CN" altLang="en-US"/>
          </a:p>
          <a:p>
            <a:r>
              <a:rPr lang="zh-CN" altLang="en-US"/>
              <a:t>一次范围查找的运行时间依赖于如何将树平衡，是否要求部分匹配，以及实际上有多少项被找到。我们</a:t>
            </a:r>
            <a:endParaRPr lang="zh-CN" altLang="en-US"/>
          </a:p>
          <a:p>
            <a:r>
              <a:rPr lang="zh-CN" altLang="en-US"/>
              <a:t>提出三个结果，它们已经得到证明。</a:t>
            </a:r>
            <a:endParaRPr lang="zh-CN" altLang="en-US"/>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38200" y="1690688"/>
            <a:ext cx="10515600" cy="4731477"/>
          </a:xfrm>
        </p:spPr>
        <p:txBody>
          <a:bodyPr>
            <a:normAutofit lnSpcReduction="20000"/>
          </a:bodyPr>
          <a:lstStyle/>
          <a:p>
            <a:r>
              <a:rPr lang="zh-CN" b="1" dirty="0">
                <a:sym typeface="+mn-ea"/>
              </a:rPr>
              <a:t>欧几里德算法</a:t>
            </a:r>
            <a:endParaRPr lang="zh-CN" dirty="0">
              <a:sym typeface="+mn-ea"/>
            </a:endParaRPr>
          </a:p>
          <a:p>
            <a:r>
              <a:rPr lang="zh-CN" dirty="0">
                <a:sym typeface="+mn-ea"/>
              </a:rPr>
              <a:t>第二个例子是计算最大公因数的</a:t>
            </a:r>
            <a:r>
              <a:rPr lang="zh-CN" dirty="0">
                <a:solidFill>
                  <a:srgbClr val="FF0000"/>
                </a:solidFill>
                <a:sym typeface="+mn-ea"/>
              </a:rPr>
              <a:t>欧几里德算法</a:t>
            </a:r>
            <a:r>
              <a:rPr lang="zh-CN" dirty="0">
                <a:sym typeface="+mn-ea"/>
              </a:rPr>
              <a:t>：两个整数的</a:t>
            </a:r>
            <a:r>
              <a:rPr lang="zh-CN" dirty="0">
                <a:solidFill>
                  <a:srgbClr val="FF0000"/>
                </a:solidFill>
                <a:sym typeface="+mn-ea"/>
              </a:rPr>
              <a:t>最大公因数(Gcd)</a:t>
            </a:r>
            <a:r>
              <a:rPr lang="zh-CN" dirty="0">
                <a:sym typeface="+mn-ea"/>
              </a:rPr>
              <a:t>是同时整除二者的最大整</a:t>
            </a:r>
            <a:endParaRPr lang="zh-CN" dirty="0">
              <a:sym typeface="+mn-ea"/>
            </a:endParaRPr>
          </a:p>
          <a:p>
            <a:r>
              <a:rPr lang="zh-CN" dirty="0">
                <a:sym typeface="+mn-ea"/>
              </a:rPr>
              <a:t>数。于是，Gcd(5</a:t>
            </a:r>
            <a:r>
              <a:rPr lang="en-US" altLang="zh-CN" dirty="0">
                <a:sym typeface="+mn-ea"/>
              </a:rPr>
              <a:t>0</a:t>
            </a:r>
            <a:r>
              <a:rPr lang="zh-CN" dirty="0">
                <a:sym typeface="+mn-ea"/>
              </a:rPr>
              <a:t>，15)=5。图2-10中的算法计算Gcd(M，N)，假设M</a:t>
            </a:r>
            <a:r>
              <a:rPr lang="zh-CN" dirty="0">
                <a:sym typeface="+mn-ea"/>
              </a:rPr>
              <a:t>≥</a:t>
            </a:r>
            <a:r>
              <a:rPr lang="zh-CN" dirty="0">
                <a:sym typeface="+mn-ea"/>
              </a:rPr>
              <a:t>N。(如果N&gt;M，则循环的第一次</a:t>
            </a:r>
            <a:endParaRPr lang="zh-CN" dirty="0">
              <a:sym typeface="+mn-ea"/>
            </a:endParaRPr>
          </a:p>
          <a:p>
            <a:r>
              <a:rPr lang="zh-CN" dirty="0">
                <a:sym typeface="+mn-ea"/>
              </a:rPr>
              <a:t>迭代将它们互相交换)。</a:t>
            </a:r>
            <a:endParaRPr lang="zh-CN" dirty="0">
              <a:sym typeface="+mn-ea"/>
            </a:endParaRPr>
          </a:p>
          <a:p>
            <a:endParaRPr lang="zh-CN" dirty="0">
              <a:sym typeface="+mn-ea"/>
            </a:endParaRPr>
          </a:p>
          <a:p>
            <a:endParaRPr lang="zh-CN" dirty="0">
              <a:sym typeface="+mn-ea"/>
            </a:endParaRPr>
          </a:p>
          <a:p>
            <a:endParaRPr lang="zh-CN" dirty="0">
              <a:sym typeface="+mn-ea"/>
            </a:endParaRPr>
          </a:p>
          <a:p>
            <a:endParaRPr lang="zh-CN" dirty="0">
              <a:sym typeface="+mn-ea"/>
            </a:endParaRPr>
          </a:p>
          <a:p>
            <a:endParaRPr lang="zh-CN" dirty="0">
              <a:sym typeface="+mn-ea"/>
            </a:endParaRPr>
          </a:p>
          <a:p>
            <a:endParaRPr lang="zh-CN" dirty="0">
              <a:sym typeface="+mn-ea"/>
            </a:endParaRPr>
          </a:p>
          <a:p>
            <a:endParaRPr lang="zh-CN" dirty="0">
              <a:sym typeface="+mn-ea"/>
            </a:endParaRPr>
          </a:p>
          <a:p>
            <a:endParaRPr lang="zh-CN" dirty="0">
              <a:sym typeface="+mn-ea"/>
            </a:endParaRPr>
          </a:p>
          <a:p>
            <a:r>
              <a:rPr lang="en-US" altLang="zh-CN" dirty="0">
                <a:sym typeface="+mn-ea"/>
              </a:rPr>
              <a:t>					</a:t>
            </a:r>
            <a:r>
              <a:rPr lang="zh-CN" dirty="0">
                <a:sym typeface="+mn-ea"/>
              </a:rPr>
              <a:t>图</a:t>
            </a:r>
            <a:r>
              <a:rPr lang="en-US" altLang="zh-CN" dirty="0">
                <a:sym typeface="+mn-ea"/>
              </a:rPr>
              <a:t>2-10 </a:t>
            </a:r>
            <a:r>
              <a:rPr lang="zh-CN" altLang="en-US" dirty="0">
                <a:sym typeface="+mn-ea"/>
              </a:rPr>
              <a:t>欧几里德算法</a:t>
            </a:r>
            <a:endParaRPr lang="zh-CN" altLang="en-US" dirty="0">
              <a:sym typeface="+mn-ea"/>
            </a:endParaRPr>
          </a:p>
        </p:txBody>
      </p:sp>
      <p:sp>
        <p:nvSpPr>
          <p:cNvPr id="2" name="标题 1"/>
          <p:cNvSpPr>
            <a:spLocks noGrp="1"/>
          </p:cNvSpPr>
          <p:nvPr>
            <p:ph type="title"/>
          </p:nvPr>
        </p:nvSpPr>
        <p:spPr/>
        <p:txBody>
          <a:bodyPr/>
          <a:lstStyle/>
          <a:p>
            <a:r>
              <a:rPr dirty="0"/>
              <a:t>2.4.4 运行时间中的对数</a:t>
            </a:r>
            <a:endParaRPr dirty="0"/>
          </a:p>
        </p:txBody>
      </p:sp>
      <p:pic>
        <p:nvPicPr>
          <p:cNvPr id="5" name="图片 4"/>
          <p:cNvPicPr>
            <a:picLocks noChangeAspect="1"/>
          </p:cNvPicPr>
          <p:nvPr/>
        </p:nvPicPr>
        <p:blipFill>
          <a:blip r:embed="rId1"/>
          <a:stretch>
            <a:fillRect/>
          </a:stretch>
        </p:blipFill>
        <p:spPr>
          <a:xfrm>
            <a:off x="2576830" y="3071495"/>
            <a:ext cx="7038975" cy="2752725"/>
          </a:xfrm>
          <a:prstGeom prst="rect">
            <a:avLst/>
          </a:prstGeom>
        </p:spPr>
      </p:pic>
    </p:spTree>
  </p:cSld>
  <p:clrMapOvr>
    <a:masterClrMapping/>
  </p:clrMapOvr>
</p:sld>
</file>

<file path=ppt/slides/slide9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a:sym typeface="+mn-ea"/>
              </a:rPr>
              <a:t>12.6 k-d树</a:t>
            </a:r>
            <a:endParaRPr lang="en-US" altLang="zh-CN">
              <a:sym typeface="+mn-ea"/>
            </a:endParaRPr>
          </a:p>
        </p:txBody>
      </p:sp>
      <p:sp>
        <p:nvSpPr>
          <p:cNvPr id="6" name="内容占位符 5"/>
          <p:cNvSpPr/>
          <p:nvPr>
            <p:ph idx="1"/>
          </p:nvPr>
        </p:nvSpPr>
        <p:spPr/>
        <p:txBody>
          <a:bodyPr/>
          <a:p>
            <a:r>
              <a:rPr lang="zh-CN" altLang="en-US"/>
              <a:t>对于理想平衡树，一次范围查询要报告M次匹配可能花费最坏情形时间</a:t>
            </a:r>
            <a:r>
              <a:rPr lang="en-US" altLang="zh-CN"/>
              <a:t>          </a:t>
            </a:r>
            <a:r>
              <a:rPr lang="zh-CN" altLang="en-US"/>
              <a:t>。在任一节点，我们</a:t>
            </a:r>
            <a:endParaRPr lang="zh-CN" altLang="en-US"/>
          </a:p>
          <a:p>
            <a:r>
              <a:rPr lang="zh-CN" altLang="en-US"/>
              <a:t>可能必须访问4个孙子中的两个，于是成立方程T(N)=2T(N/4)+</a:t>
            </a:r>
            <a:r>
              <a:rPr lang="zh-CN" altLang="en-US" b="1"/>
              <a:t>O</a:t>
            </a:r>
            <a:r>
              <a:rPr lang="zh-CN" altLang="en-US"/>
              <a:t>(1)。然而在实践中，这些查找趋向于非</a:t>
            </a:r>
            <a:endParaRPr lang="zh-CN" altLang="en-US"/>
          </a:p>
          <a:p>
            <a:r>
              <a:rPr lang="zh-CN" altLang="en-US"/>
              <a:t>常有效，甚至最坏情形都不是那么差，因为对于典型的N，在</a:t>
            </a:r>
            <a:r>
              <a:rPr lang="en-US" altLang="zh-CN"/>
              <a:t>    </a:t>
            </a:r>
            <a:r>
              <a:rPr lang="zh-CN" altLang="en-US"/>
              <a:t>和logN之间的差被隐藏于大</a:t>
            </a:r>
            <a:r>
              <a:rPr lang="en-US" altLang="zh-CN" b="1"/>
              <a:t>O</a:t>
            </a:r>
            <a:r>
              <a:rPr lang="zh-CN" altLang="en-US"/>
              <a:t>记号中的</a:t>
            </a:r>
            <a:endParaRPr lang="zh-CN" altLang="en-US"/>
          </a:p>
          <a:p>
            <a:r>
              <a:rPr lang="zh-CN" altLang="en-US"/>
              <a:t>更小的常数所补偿。</a:t>
            </a:r>
            <a:endParaRPr lang="zh-CN" altLang="en-US"/>
          </a:p>
          <a:p>
            <a:endParaRPr lang="zh-CN" altLang="en-US"/>
          </a:p>
          <a:p>
            <a:r>
              <a:rPr lang="zh-CN" altLang="en-US"/>
              <a:t>对于随机构造的树，部分匹配查询的平均运行时间为</a:t>
            </a:r>
            <a:r>
              <a:rPr lang="zh-CN" altLang="en-US" b="1"/>
              <a:t>O</a:t>
            </a:r>
            <a:r>
              <a:rPr lang="zh-CN" altLang="en-US"/>
              <a:t>(M+N</a:t>
            </a:r>
            <a:r>
              <a:rPr lang="zh-CN" altLang="en-US" baseline="30000">
                <a:sym typeface="+mn-ea"/>
              </a:rPr>
              <a:t>α</a:t>
            </a:r>
            <a:r>
              <a:rPr lang="zh-CN" altLang="en-US"/>
              <a:t>)，其中α=(-3+</a:t>
            </a:r>
            <a:r>
              <a:rPr lang="en-US" altLang="zh-CN"/>
              <a:t>    </a:t>
            </a:r>
            <a:r>
              <a:rPr lang="zh-CN" altLang="en-US"/>
              <a:t>)/2(见下面)。最近的</a:t>
            </a:r>
            <a:endParaRPr lang="zh-CN" altLang="en-US"/>
          </a:p>
          <a:p>
            <a:r>
              <a:rPr lang="zh-CN" altLang="en-US"/>
              <a:t>多少令人震惊的结果是它基本上描述了随机2-d树的一次范围查找的平均运行时间。</a:t>
            </a:r>
            <a:endParaRPr lang="zh-CN" altLang="en-US"/>
          </a:p>
        </p:txBody>
      </p:sp>
      <p:pic>
        <p:nvPicPr>
          <p:cNvPr id="3" name="图片 2"/>
          <p:cNvPicPr>
            <a:picLocks noChangeAspect="1"/>
          </p:cNvPicPr>
          <p:nvPr/>
        </p:nvPicPr>
        <p:blipFill>
          <a:blip r:embed="rId1"/>
          <a:stretch>
            <a:fillRect/>
          </a:stretch>
        </p:blipFill>
        <p:spPr>
          <a:xfrm>
            <a:off x="7927975" y="1704975"/>
            <a:ext cx="1133475" cy="276225"/>
          </a:xfrm>
          <a:prstGeom prst="rect">
            <a:avLst/>
          </a:prstGeom>
        </p:spPr>
      </p:pic>
      <p:pic>
        <p:nvPicPr>
          <p:cNvPr id="4" name="图片 3"/>
          <p:cNvPicPr>
            <a:picLocks noChangeAspect="1"/>
          </p:cNvPicPr>
          <p:nvPr/>
        </p:nvPicPr>
        <p:blipFill>
          <a:blip r:embed="rId2"/>
          <a:stretch>
            <a:fillRect/>
          </a:stretch>
        </p:blipFill>
        <p:spPr>
          <a:xfrm>
            <a:off x="7016115" y="2533650"/>
            <a:ext cx="361950" cy="238125"/>
          </a:xfrm>
          <a:prstGeom prst="rect">
            <a:avLst/>
          </a:prstGeom>
        </p:spPr>
      </p:pic>
      <p:pic>
        <p:nvPicPr>
          <p:cNvPr id="5" name="图片 4"/>
          <p:cNvPicPr>
            <a:picLocks noChangeAspect="1"/>
          </p:cNvPicPr>
          <p:nvPr/>
        </p:nvPicPr>
        <p:blipFill>
          <a:blip r:embed="rId3"/>
          <a:stretch>
            <a:fillRect/>
          </a:stretch>
        </p:blipFill>
        <p:spPr>
          <a:xfrm>
            <a:off x="8477885" y="3756025"/>
            <a:ext cx="457200" cy="219075"/>
          </a:xfrm>
          <a:prstGeom prst="rect">
            <a:avLst/>
          </a:prstGeom>
        </p:spPr>
      </p:pic>
    </p:spTree>
  </p:cSld>
  <p:clrMapOvr>
    <a:masterClrMapping/>
  </p:clrMapOvr>
</p:sld>
</file>

<file path=ppt/slides/slide9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a:sym typeface="+mn-ea"/>
              </a:rPr>
              <a:t>12.6 k-d树</a:t>
            </a:r>
            <a:endParaRPr lang="en-US" altLang="zh-CN">
              <a:sym typeface="+mn-ea"/>
            </a:endParaRPr>
          </a:p>
        </p:txBody>
      </p:sp>
      <p:sp>
        <p:nvSpPr>
          <p:cNvPr id="6" name="内容占位符 5"/>
          <p:cNvSpPr/>
          <p:nvPr>
            <p:ph idx="1"/>
          </p:nvPr>
        </p:nvSpPr>
        <p:spPr/>
        <p:txBody>
          <a:bodyPr/>
          <a:p>
            <a:r>
              <a:rPr lang="zh-CN" altLang="en-US"/>
              <a:t>对于k维的情况，同样的算法仍然成立，我们通过每层上的那些关键字进行循环。不过，在实践中平衡</a:t>
            </a:r>
            <a:endParaRPr lang="zh-CN" altLang="en-US"/>
          </a:p>
          <a:p>
            <a:r>
              <a:rPr lang="zh-CN" altLang="en-US"/>
              <a:t>开始变得越来越差，因为重复元和非随机输入的影响一般变得更为明显。我们把编程的细节留给读者作</a:t>
            </a:r>
            <a:endParaRPr lang="zh-CN" altLang="en-US"/>
          </a:p>
          <a:p>
            <a:r>
              <a:rPr lang="zh-CN" altLang="en-US"/>
              <a:t>为练习而只叙述解析结果：对于理想平衡树，一次范围查询的最坏情形运行时间为</a:t>
            </a:r>
            <a:r>
              <a:rPr lang="zh-CN" altLang="en-US" b="1"/>
              <a:t>O</a:t>
            </a:r>
            <a:r>
              <a:rPr lang="zh-CN" altLang="en-US"/>
              <a:t>(M+kN</a:t>
            </a:r>
            <a:r>
              <a:rPr lang="zh-CN" altLang="en-US" baseline="30000"/>
              <a:t>1-1/k</a:t>
            </a:r>
            <a:r>
              <a:rPr lang="zh-CN" altLang="en-US"/>
              <a:t>)。在随</a:t>
            </a:r>
            <a:endParaRPr lang="zh-CN" altLang="en-US"/>
          </a:p>
          <a:p>
            <a:r>
              <a:rPr lang="zh-CN" altLang="en-US"/>
              <a:t>机构造的k-d树中，涉及k个关键字中的p个关键字的部分匹配查询花费O(M+N</a:t>
            </a:r>
            <a:r>
              <a:rPr lang="zh-CN" altLang="en-US" baseline="30000">
                <a:sym typeface="+mn-ea"/>
              </a:rPr>
              <a:t>α</a:t>
            </a:r>
            <a:r>
              <a:rPr lang="zh-CN" altLang="en-US"/>
              <a:t>)，其中α是方程</a:t>
            </a:r>
            <a:endParaRPr lang="zh-CN" altLang="en-US"/>
          </a:p>
          <a:p>
            <a:r>
              <a:rPr lang="en-US" altLang="zh-CN"/>
              <a:t>				(2+</a:t>
            </a:r>
            <a:r>
              <a:rPr lang="zh-CN" altLang="en-US">
                <a:sym typeface="+mn-ea"/>
              </a:rPr>
              <a:t>α</a:t>
            </a:r>
            <a:r>
              <a:rPr lang="en-US" altLang="zh-CN"/>
              <a:t>)</a:t>
            </a:r>
            <a:r>
              <a:rPr lang="en-US" altLang="zh-CN" baseline="30000"/>
              <a:t>p</a:t>
            </a:r>
            <a:r>
              <a:rPr lang="en-US" altLang="zh-CN"/>
              <a:t>(1+</a:t>
            </a:r>
            <a:r>
              <a:rPr lang="zh-CN" altLang="en-US">
                <a:sym typeface="+mn-ea"/>
              </a:rPr>
              <a:t>α</a:t>
            </a:r>
            <a:r>
              <a:rPr lang="en-US" altLang="zh-CN"/>
              <a:t>)</a:t>
            </a:r>
            <a:r>
              <a:rPr lang="en-US" altLang="zh-CN" baseline="30000"/>
              <a:t>k-p</a:t>
            </a:r>
            <a:r>
              <a:rPr lang="en-US" altLang="zh-CN"/>
              <a:t>=2</a:t>
            </a:r>
            <a:r>
              <a:rPr lang="en-US" altLang="zh-CN" baseline="30000"/>
              <a:t>k</a:t>
            </a:r>
            <a:endParaRPr lang="en-US" altLang="zh-CN" baseline="30000"/>
          </a:p>
          <a:p>
            <a:endParaRPr lang="en-US" altLang="zh-CN"/>
          </a:p>
          <a:p>
            <a:r>
              <a:rPr lang="en-US" altLang="zh-CN"/>
              <a:t>(惟一)的正根。对各种p和k，</a:t>
            </a:r>
            <a:r>
              <a:rPr lang="zh-CN" altLang="en-US">
                <a:sym typeface="+mn-ea"/>
              </a:rPr>
              <a:t>α</a:t>
            </a:r>
            <a:r>
              <a:rPr lang="en-US" altLang="zh-CN"/>
              <a:t>的计算留作练习，k=2和p=1的值反映在上面对于随机2-d树的部分匹配</a:t>
            </a:r>
            <a:endParaRPr lang="en-US" altLang="zh-CN"/>
          </a:p>
          <a:p>
            <a:r>
              <a:rPr lang="en-US" altLang="zh-CN"/>
              <a:t>所叙述的结果中。</a:t>
            </a:r>
            <a:endParaRPr lang="en-US" altLang="zh-CN"/>
          </a:p>
          <a:p>
            <a:endParaRPr lang="en-US" altLang="zh-CN"/>
          </a:p>
          <a:p>
            <a:r>
              <a:rPr lang="en-US" altLang="zh-CN"/>
              <a:t>虽然有几种新奇的结构支持范围查找，但是k-d树恐怕是达到可接受的运行时间的最简单的结构了。</a:t>
            </a:r>
            <a:endParaRPr lang="en-US" altLang="zh-CN"/>
          </a:p>
        </p:txBody>
      </p:sp>
    </p:spTree>
  </p:cSld>
  <p:clrMapOvr>
    <a:masterClrMapping/>
  </p:clrMapOvr>
</p:sld>
</file>

<file path=ppt/slides/slide9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a:sym typeface="+mn-ea"/>
              </a:rPr>
              <a:t>总结</a:t>
            </a:r>
            <a:endParaRPr lang="en-US" altLang="zh-CN">
              <a:sym typeface="+mn-ea"/>
            </a:endParaRPr>
          </a:p>
        </p:txBody>
      </p:sp>
      <p:sp>
        <p:nvSpPr>
          <p:cNvPr id="6" name="内容占位符 5"/>
          <p:cNvSpPr/>
          <p:nvPr>
            <p:ph idx="1"/>
          </p:nvPr>
        </p:nvSpPr>
        <p:spPr/>
        <p:txBody>
          <a:bodyPr/>
          <a:p>
            <a:r>
              <a:rPr lang="zh-CN" altLang="en-US"/>
              <a:t>在这一章，我们看到二叉查找树几种有效的变种。自顶向下伸展树提供</a:t>
            </a:r>
            <a:r>
              <a:rPr lang="zh-CN" altLang="en-US" b="1"/>
              <a:t>O</a:t>
            </a:r>
            <a:r>
              <a:rPr lang="zh-CN" altLang="en-US"/>
              <a:t>(logN)摊还性能，treap树给出</a:t>
            </a:r>
            <a:endParaRPr lang="zh-CN" altLang="en-US"/>
          </a:p>
          <a:p>
            <a:r>
              <a:rPr lang="zh-CN" altLang="en-US" b="1"/>
              <a:t>O</a:t>
            </a:r>
            <a:r>
              <a:rPr lang="zh-CN" altLang="en-US"/>
              <a:t>(logN)随机化的性能，而红黑树、确定性跳跃表和AA-树则均给出对基本操作的</a:t>
            </a:r>
            <a:r>
              <a:rPr lang="zh-CN" altLang="en-US" b="1"/>
              <a:t>O</a:t>
            </a:r>
            <a:r>
              <a:rPr lang="zh-CN" altLang="en-US"/>
              <a:t>(logN)最坏情形性能。</a:t>
            </a:r>
            <a:endParaRPr lang="zh-CN" altLang="en-US"/>
          </a:p>
          <a:p>
            <a:r>
              <a:rPr lang="zh-CN" altLang="en-US"/>
              <a:t>在各种结构之间的交换涉及代码复杂性、删除的简易性以及不同的查找和插</a:t>
            </a:r>
            <a:r>
              <a:rPr lang="zh-CN" altLang="en-US">
                <a:sym typeface="+mn-ea"/>
              </a:rPr>
              <a:t>入</a:t>
            </a:r>
            <a:r>
              <a:rPr lang="zh-CN" altLang="en-US"/>
              <a:t>的开销。很难说哪种结构</a:t>
            </a:r>
            <a:endParaRPr lang="zh-CN" altLang="en-US"/>
          </a:p>
          <a:p>
            <a:r>
              <a:rPr lang="zh-CN" altLang="en-US"/>
              <a:t>是明显的赢家。复现的论题包括树的旋转以及标记节点的使用以避免对NULL指针许多恼人的测试，若不</a:t>
            </a:r>
            <a:endParaRPr lang="zh-CN" altLang="en-US"/>
          </a:p>
          <a:p>
            <a:r>
              <a:rPr lang="zh-CN" altLang="en-US"/>
              <a:t>标记节点则这些测试原本是必不可少的。即使理论的界不是最优的，k-d树还是给出了执行范围查找的</a:t>
            </a:r>
            <a:endParaRPr lang="zh-CN" altLang="en-US"/>
          </a:p>
          <a:p>
            <a:r>
              <a:rPr lang="zh-CN" altLang="en-US"/>
              <a:t>实际方法。</a:t>
            </a:r>
            <a:endParaRPr lang="zh-CN" altLang="en-US"/>
          </a:p>
        </p:txBody>
      </p:sp>
    </p:spTree>
  </p:cSld>
  <p:clrMapOvr>
    <a:masterClrMapping/>
  </p:clrMapOvr>
</p:sld>
</file>

<file path=ppt/slides/slide9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a:sym typeface="+mn-ea"/>
              </a:rPr>
              <a:t>整书总结</a:t>
            </a:r>
            <a:endParaRPr lang="zh-CN" altLang="en-US">
              <a:sym typeface="+mn-ea"/>
            </a:endParaRPr>
          </a:p>
        </p:txBody>
      </p:sp>
      <p:sp>
        <p:nvSpPr>
          <p:cNvPr id="6" name="内容占位符 5"/>
          <p:cNvSpPr/>
          <p:nvPr>
            <p:ph idx="1"/>
          </p:nvPr>
        </p:nvSpPr>
        <p:spPr/>
        <p:txBody>
          <a:bodyPr/>
          <a:p>
            <a:r>
              <a:rPr lang="zh-CN" altLang="en-US"/>
              <a:t>数据结构篇（上篇）</a:t>
            </a:r>
            <a:r>
              <a:rPr lang="en-US" altLang="zh-CN"/>
              <a:t>——</a:t>
            </a:r>
            <a:r>
              <a:rPr lang="zh-CN" altLang="en-US">
                <a:solidFill>
                  <a:srgbClr val="FF0000"/>
                </a:solidFill>
              </a:rPr>
              <a:t>重点掌握</a:t>
            </a:r>
            <a:endParaRPr lang="zh-CN" altLang="en-US">
              <a:solidFill>
                <a:srgbClr val="FF0000"/>
              </a:solidFill>
            </a:endParaRPr>
          </a:p>
          <a:p>
            <a:r>
              <a:rPr lang="zh-CN" altLang="en-US"/>
              <a:t>线性表（表）、栈、队列、二叉树、查找二叉树、</a:t>
            </a:r>
            <a:r>
              <a:rPr lang="en-US" altLang="zh-CN"/>
              <a:t>AVL</a:t>
            </a:r>
            <a:r>
              <a:rPr lang="zh-CN" altLang="en-US"/>
              <a:t>树、</a:t>
            </a:r>
            <a:r>
              <a:rPr lang="en-US" altLang="zh-CN"/>
              <a:t>B</a:t>
            </a:r>
            <a:r>
              <a:rPr lang="zh-CN" altLang="en-US"/>
              <a:t>树、散列（哈希）、二叉堆</a:t>
            </a:r>
            <a:endParaRPr lang="zh-CN" altLang="en-US"/>
          </a:p>
          <a:p>
            <a:endParaRPr lang="zh-CN" altLang="en-US"/>
          </a:p>
          <a:p>
            <a:r>
              <a:rPr lang="zh-CN" altLang="en-US"/>
              <a:t>算法分析篇（下篇）</a:t>
            </a:r>
            <a:r>
              <a:rPr lang="en-US" altLang="zh-CN"/>
              <a:t>——</a:t>
            </a:r>
            <a:r>
              <a:rPr lang="zh-CN" altLang="en-US">
                <a:solidFill>
                  <a:srgbClr val="FF0000"/>
                </a:solidFill>
              </a:rPr>
              <a:t>重点掌握</a:t>
            </a:r>
            <a:endParaRPr lang="zh-CN" altLang="en-US">
              <a:solidFill>
                <a:srgbClr val="FF0000"/>
              </a:solidFill>
            </a:endParaRPr>
          </a:p>
          <a:p>
            <a:r>
              <a:rPr lang="zh-CN" altLang="en-US">
                <a:solidFill>
                  <a:schemeClr val="tx1"/>
                </a:solidFill>
              </a:rPr>
              <a:t>排序算法：希尔排序、插入排序、归并排序、堆排序、快速排序</a:t>
            </a:r>
            <a:endParaRPr lang="zh-CN" altLang="en-US">
              <a:solidFill>
                <a:schemeClr val="tx1"/>
              </a:solidFill>
            </a:endParaRPr>
          </a:p>
          <a:p>
            <a:r>
              <a:rPr lang="zh-CN" altLang="en-US">
                <a:solidFill>
                  <a:schemeClr val="tx1"/>
                </a:solidFill>
              </a:rPr>
              <a:t>图论：图的定义、最短路径算法（</a:t>
            </a:r>
            <a:r>
              <a:rPr lang="en-US" altLang="zh-CN">
                <a:solidFill>
                  <a:schemeClr val="tx1"/>
                </a:solidFill>
              </a:rPr>
              <a:t>Dijkstra</a:t>
            </a:r>
            <a:r>
              <a:rPr lang="zh-CN" altLang="en-US">
                <a:solidFill>
                  <a:schemeClr val="tx1"/>
                </a:solidFill>
              </a:rPr>
              <a:t>算法）、广度优先、深度优先、最小生成树（</a:t>
            </a:r>
            <a:r>
              <a:rPr lang="en-US" altLang="zh-CN">
                <a:solidFill>
                  <a:schemeClr val="tx1"/>
                </a:solidFill>
              </a:rPr>
              <a:t>Prim</a:t>
            </a:r>
            <a:r>
              <a:rPr lang="zh-CN" altLang="en-US">
                <a:solidFill>
                  <a:schemeClr val="tx1"/>
                </a:solidFill>
              </a:rPr>
              <a:t>算法、</a:t>
            </a:r>
            <a:r>
              <a:rPr lang="en-US" altLang="zh-CN">
                <a:solidFill>
                  <a:schemeClr val="tx1"/>
                </a:solidFill>
              </a:rPr>
              <a:t>Kruskal</a:t>
            </a:r>
            <a:r>
              <a:rPr lang="zh-CN" altLang="en-US">
                <a:solidFill>
                  <a:schemeClr val="tx1"/>
                </a:solidFill>
              </a:rPr>
              <a:t>算法）</a:t>
            </a:r>
            <a:endParaRPr lang="zh-CN" altLang="en-US">
              <a:solidFill>
                <a:schemeClr val="tx1"/>
              </a:solidFill>
            </a:endParaRPr>
          </a:p>
          <a:p>
            <a:endParaRPr lang="zh-CN" altLang="en-US">
              <a:solidFill>
                <a:schemeClr val="tx1"/>
              </a:solidFill>
            </a:endParaRPr>
          </a:p>
          <a:p>
            <a:r>
              <a:rPr lang="zh-CN" altLang="en-US">
                <a:solidFill>
                  <a:schemeClr val="tx1"/>
                </a:solidFill>
              </a:rPr>
              <a:t>算法设计：贪婪算法、分治算法、动态规划、随机化算法、回溯算法</a:t>
            </a:r>
            <a:endParaRPr lang="zh-CN" altLang="en-US">
              <a:solidFill>
                <a:schemeClr val="tx1"/>
              </a:solidFill>
            </a:endParaRPr>
          </a:p>
          <a:p>
            <a:endParaRPr lang="zh-CN" altLang="en-US">
              <a:solidFill>
                <a:schemeClr val="tx1"/>
              </a:solidFill>
            </a:endParaRPr>
          </a:p>
          <a:p>
            <a:r>
              <a:rPr lang="zh-CN" altLang="en-US">
                <a:solidFill>
                  <a:schemeClr val="tx1"/>
                </a:solidFill>
              </a:rPr>
              <a:t>红黑树</a:t>
            </a:r>
            <a:endParaRPr lang="zh-CN" altLang="en-US">
              <a:solidFill>
                <a:schemeClr val="tx1"/>
              </a:solidFill>
            </a:endParaRPr>
          </a:p>
          <a:p>
            <a:endParaRPr lang="zh-CN" altLang="en-US">
              <a:solidFill>
                <a:srgbClr val="FF0000"/>
              </a:solidFill>
            </a:endParaRPr>
          </a:p>
          <a:p>
            <a:endParaRPr lang="zh-CN" altLang="en-US">
              <a:solidFill>
                <a:srgbClr val="FF0000"/>
              </a:solidFill>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38200" y="1690688"/>
            <a:ext cx="10515600" cy="4731477"/>
          </a:xfrm>
        </p:spPr>
        <p:txBody>
          <a:bodyPr>
            <a:normAutofit lnSpcReduction="20000"/>
          </a:bodyPr>
          <a:lstStyle/>
          <a:p>
            <a:r>
              <a:rPr lang="zh-CN" dirty="0">
                <a:sym typeface="+mn-ea"/>
              </a:rPr>
              <a:t>算法通过连续计算余数直到余数是0为止，最后的非零余数就是最大公因数，因此，如果M=1989和</a:t>
            </a:r>
            <a:endParaRPr lang="zh-CN" dirty="0">
              <a:sym typeface="+mn-ea"/>
            </a:endParaRPr>
          </a:p>
          <a:p>
            <a:r>
              <a:rPr lang="zh-CN" dirty="0">
                <a:sym typeface="+mn-ea"/>
              </a:rPr>
              <a:t>N=1590，则余数序列是399，393，6，3，0。从而，G</a:t>
            </a:r>
            <a:r>
              <a:rPr lang="en-US" altLang="zh-CN" dirty="0">
                <a:sym typeface="+mn-ea"/>
              </a:rPr>
              <a:t>c</a:t>
            </a:r>
            <a:r>
              <a:rPr lang="zh-CN" dirty="0">
                <a:sym typeface="+mn-ea"/>
              </a:rPr>
              <a:t>d(1989，1590)=3。正如例子所表明的，这是一</a:t>
            </a:r>
            <a:endParaRPr lang="zh-CN" dirty="0">
              <a:sym typeface="+mn-ea"/>
            </a:endParaRPr>
          </a:p>
          <a:p>
            <a:r>
              <a:rPr lang="zh-CN" dirty="0">
                <a:sym typeface="+mn-ea"/>
              </a:rPr>
              <a:t>个快速算法。</a:t>
            </a:r>
            <a:endParaRPr lang="zh-CN" dirty="0">
              <a:sym typeface="+mn-ea"/>
            </a:endParaRPr>
          </a:p>
          <a:p>
            <a:endParaRPr lang="zh-CN" dirty="0">
              <a:sym typeface="+mn-ea"/>
            </a:endParaRPr>
          </a:p>
          <a:p>
            <a:r>
              <a:rPr lang="zh-CN" dirty="0">
                <a:sym typeface="+mn-ea"/>
              </a:rPr>
              <a:t>如前所述，估计算法的整个运行时间</a:t>
            </a:r>
            <a:r>
              <a:rPr lang="zh-CN" dirty="0">
                <a:solidFill>
                  <a:srgbClr val="FF0000"/>
                </a:solidFill>
                <a:sym typeface="+mn-ea"/>
              </a:rPr>
              <a:t>依赖于确定余数序列究竟有多长</a:t>
            </a:r>
            <a:r>
              <a:rPr lang="zh-CN" dirty="0">
                <a:sym typeface="+mn-ea"/>
              </a:rPr>
              <a:t>，虽然logN看似理想中的答案，</a:t>
            </a:r>
            <a:endParaRPr lang="zh-CN" dirty="0">
              <a:sym typeface="+mn-ea"/>
            </a:endParaRPr>
          </a:p>
          <a:p>
            <a:r>
              <a:rPr lang="zh-CN" dirty="0">
                <a:sym typeface="+mn-ea"/>
              </a:rPr>
              <a:t>但是根本看不出余数的值按照常数达子递减的必然性，因为我们看到，例中的余数从399仅仅降到393。</a:t>
            </a:r>
            <a:endParaRPr lang="zh-CN" dirty="0">
              <a:sym typeface="+mn-ea"/>
            </a:endParaRPr>
          </a:p>
          <a:p>
            <a:r>
              <a:rPr lang="zh-CN" dirty="0">
                <a:sym typeface="+mn-ea"/>
              </a:rPr>
              <a:t>事实上，在一次迭代中余数并不按照一个常数因子递减。然而，我们可以证明，在两次迭代以后，余</a:t>
            </a:r>
            <a:endParaRPr lang="zh-CN" dirty="0">
              <a:sym typeface="+mn-ea"/>
            </a:endParaRPr>
          </a:p>
          <a:p>
            <a:r>
              <a:rPr lang="zh-CN" dirty="0">
                <a:sym typeface="+mn-ea"/>
              </a:rPr>
              <a:t>数</a:t>
            </a:r>
            <a:r>
              <a:rPr lang="zh-CN" dirty="0">
                <a:solidFill>
                  <a:srgbClr val="FF0000"/>
                </a:solidFill>
                <a:sym typeface="+mn-ea"/>
              </a:rPr>
              <a:t>最多</a:t>
            </a:r>
            <a:r>
              <a:rPr lang="zh-CN" dirty="0">
                <a:sym typeface="+mn-ea"/>
              </a:rPr>
              <a:t>是原始值的一半。这就证明了，迭代次数至多是2</a:t>
            </a:r>
            <a:r>
              <a:rPr lang="en-US" altLang="zh-CN" dirty="0">
                <a:sym typeface="+mn-ea"/>
              </a:rPr>
              <a:t>l</a:t>
            </a:r>
            <a:r>
              <a:rPr lang="zh-CN" dirty="0">
                <a:sym typeface="+mn-ea"/>
              </a:rPr>
              <a:t>ogN=</a:t>
            </a:r>
            <a:r>
              <a:rPr lang="en-US" altLang="zh-CN" b="1" dirty="0">
                <a:sym typeface="+mn-ea"/>
              </a:rPr>
              <a:t>O</a:t>
            </a:r>
            <a:r>
              <a:rPr lang="zh-CN" dirty="0">
                <a:sym typeface="+mn-ea"/>
              </a:rPr>
              <a:t>(logN)从而得到运行时间，这个证明</a:t>
            </a:r>
            <a:endParaRPr lang="zh-CN" dirty="0">
              <a:sym typeface="+mn-ea"/>
            </a:endParaRPr>
          </a:p>
          <a:p>
            <a:r>
              <a:rPr lang="zh-CN" dirty="0">
                <a:sym typeface="+mn-ea"/>
              </a:rPr>
              <a:t>并不难，因此我们将它放在这里，它可从下列定理直接推出。</a:t>
            </a:r>
            <a:endParaRPr lang="zh-CN" dirty="0">
              <a:sym typeface="+mn-ea"/>
            </a:endParaRPr>
          </a:p>
        </p:txBody>
      </p:sp>
      <p:sp>
        <p:nvSpPr>
          <p:cNvPr id="2" name="标题 1"/>
          <p:cNvSpPr>
            <a:spLocks noGrp="1"/>
          </p:cNvSpPr>
          <p:nvPr>
            <p:ph type="title"/>
          </p:nvPr>
        </p:nvSpPr>
        <p:spPr/>
        <p:txBody>
          <a:bodyPr/>
          <a:lstStyle/>
          <a:p>
            <a:r>
              <a:rPr dirty="0"/>
              <a:t>2.4.4 运行时间中的对数</a:t>
            </a:r>
            <a:endParaRPr dirty="0"/>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38200" y="1690688"/>
            <a:ext cx="10515600" cy="4731477"/>
          </a:xfrm>
        </p:spPr>
        <p:txBody>
          <a:bodyPr>
            <a:normAutofit lnSpcReduction="10000"/>
          </a:bodyPr>
          <a:lstStyle/>
          <a:p>
            <a:r>
              <a:rPr lang="zh-CN" b="1" dirty="0">
                <a:sym typeface="+mn-ea"/>
              </a:rPr>
              <a:t>定理2</a:t>
            </a:r>
            <a:r>
              <a:rPr lang="en-US" altLang="zh-CN" b="1" dirty="0">
                <a:sym typeface="+mn-ea"/>
              </a:rPr>
              <a:t>.</a:t>
            </a:r>
            <a:r>
              <a:rPr lang="zh-CN" b="1" dirty="0">
                <a:sym typeface="+mn-ea"/>
              </a:rPr>
              <a:t>1</a:t>
            </a:r>
            <a:endParaRPr lang="zh-CN" b="1" dirty="0">
              <a:sym typeface="+mn-ea"/>
            </a:endParaRPr>
          </a:p>
          <a:p>
            <a:endParaRPr lang="zh-CN" dirty="0">
              <a:sym typeface="+mn-ea"/>
            </a:endParaRPr>
          </a:p>
          <a:p>
            <a:r>
              <a:rPr lang="zh-CN" dirty="0">
                <a:sym typeface="+mn-ea"/>
              </a:rPr>
              <a:t>如果M&gt;N， 则M</a:t>
            </a:r>
            <a:r>
              <a:rPr lang="en-US" altLang="zh-CN" dirty="0">
                <a:sym typeface="+mn-ea"/>
              </a:rPr>
              <a:t> </a:t>
            </a:r>
            <a:r>
              <a:rPr lang="zh-CN" dirty="0">
                <a:sym typeface="+mn-ea"/>
              </a:rPr>
              <a:t>mod</a:t>
            </a:r>
            <a:r>
              <a:rPr lang="en-US" altLang="zh-CN" dirty="0">
                <a:sym typeface="+mn-ea"/>
              </a:rPr>
              <a:t> </a:t>
            </a:r>
            <a:r>
              <a:rPr lang="zh-CN" dirty="0">
                <a:sym typeface="+mn-ea"/>
              </a:rPr>
              <a:t>N</a:t>
            </a:r>
            <a:r>
              <a:rPr lang="en-US" altLang="zh-CN" dirty="0">
                <a:sym typeface="+mn-ea"/>
              </a:rPr>
              <a:t> </a:t>
            </a:r>
            <a:r>
              <a:rPr lang="zh-CN" dirty="0">
                <a:sym typeface="+mn-ea"/>
              </a:rPr>
              <a:t>&lt;</a:t>
            </a:r>
            <a:r>
              <a:rPr lang="en-US" altLang="zh-CN" dirty="0">
                <a:sym typeface="+mn-ea"/>
              </a:rPr>
              <a:t> </a:t>
            </a:r>
            <a:r>
              <a:rPr lang="zh-CN" dirty="0">
                <a:sym typeface="+mn-ea"/>
              </a:rPr>
              <a:t>M/2。</a:t>
            </a:r>
            <a:endParaRPr lang="zh-CN" dirty="0">
              <a:sym typeface="+mn-ea"/>
            </a:endParaRPr>
          </a:p>
          <a:p>
            <a:endParaRPr lang="zh-CN" dirty="0">
              <a:sym typeface="+mn-ea"/>
            </a:endParaRPr>
          </a:p>
          <a:p>
            <a:r>
              <a:rPr lang="zh-CN" b="1" dirty="0">
                <a:sym typeface="+mn-ea"/>
              </a:rPr>
              <a:t>证明：</a:t>
            </a:r>
            <a:endParaRPr lang="zh-CN" b="1" dirty="0">
              <a:sym typeface="+mn-ea"/>
            </a:endParaRPr>
          </a:p>
          <a:p>
            <a:r>
              <a:rPr lang="zh-CN" dirty="0">
                <a:sym typeface="+mn-ea"/>
              </a:rPr>
              <a:t>存在两种情形。如果N</a:t>
            </a:r>
            <a:r>
              <a:rPr lang="en-US" altLang="zh-CN" dirty="0">
                <a:sym typeface="+mn-ea"/>
              </a:rPr>
              <a:t> </a:t>
            </a:r>
            <a:r>
              <a:rPr lang="zh-CN" dirty="0">
                <a:sym typeface="+mn-ea"/>
              </a:rPr>
              <a:t>≤</a:t>
            </a:r>
            <a:r>
              <a:rPr lang="en-US" altLang="zh-CN" dirty="0">
                <a:sym typeface="+mn-ea"/>
              </a:rPr>
              <a:t> </a:t>
            </a:r>
            <a:r>
              <a:rPr lang="zh-CN" dirty="0">
                <a:sym typeface="+mn-ea"/>
              </a:rPr>
              <a:t>M/2，则由于余数小于N，故定理在这种情形下成立。另一种情形是N</a:t>
            </a:r>
            <a:r>
              <a:rPr lang="en-US" altLang="zh-CN" dirty="0">
                <a:sym typeface="+mn-ea"/>
              </a:rPr>
              <a:t> </a:t>
            </a:r>
            <a:r>
              <a:rPr lang="zh-CN" dirty="0">
                <a:sym typeface="+mn-ea"/>
              </a:rPr>
              <a:t>&gt;</a:t>
            </a:r>
            <a:r>
              <a:rPr lang="en-US" altLang="zh-CN" dirty="0">
                <a:sym typeface="+mn-ea"/>
              </a:rPr>
              <a:t> </a:t>
            </a:r>
            <a:endParaRPr lang="en-US" altLang="zh-CN" dirty="0">
              <a:sym typeface="+mn-ea"/>
            </a:endParaRPr>
          </a:p>
          <a:p>
            <a:r>
              <a:rPr lang="zh-CN" dirty="0">
                <a:sym typeface="+mn-ea"/>
              </a:rPr>
              <a:t>M/2，但是此时</a:t>
            </a:r>
            <a:r>
              <a:rPr lang="en-US" altLang="zh-CN" dirty="0">
                <a:sym typeface="+mn-ea"/>
              </a:rPr>
              <a:t>M</a:t>
            </a:r>
            <a:r>
              <a:rPr lang="zh-CN" dirty="0">
                <a:sym typeface="+mn-ea"/>
              </a:rPr>
              <a:t>仅含有一个N，从而余数为M-N</a:t>
            </a:r>
            <a:r>
              <a:rPr lang="en-US" altLang="zh-CN" dirty="0">
                <a:sym typeface="+mn-ea"/>
              </a:rPr>
              <a:t> </a:t>
            </a:r>
            <a:r>
              <a:rPr lang="zh-CN" dirty="0">
                <a:sym typeface="+mn-ea"/>
              </a:rPr>
              <a:t>&lt;</a:t>
            </a:r>
            <a:r>
              <a:rPr lang="en-US" altLang="zh-CN" dirty="0">
                <a:sym typeface="+mn-ea"/>
              </a:rPr>
              <a:t> </a:t>
            </a:r>
            <a:r>
              <a:rPr lang="zh-CN" dirty="0">
                <a:sym typeface="+mn-ea"/>
              </a:rPr>
              <a:t>M/2，定理得证。</a:t>
            </a:r>
            <a:endParaRPr lang="zh-CN" dirty="0">
              <a:sym typeface="+mn-ea"/>
            </a:endParaRPr>
          </a:p>
          <a:p>
            <a:endParaRPr lang="zh-CN" dirty="0">
              <a:sym typeface="+mn-ea"/>
            </a:endParaRPr>
          </a:p>
          <a:p>
            <a:r>
              <a:rPr lang="en-US" altLang="zh-CN" dirty="0">
                <a:sym typeface="+mn-ea"/>
              </a:rPr>
              <a:t>从上面的例子来看，2logN大约为20，而我们仅进行了7次运算，因此有人会怀疑这是不是可能的最好的</a:t>
            </a:r>
            <a:endParaRPr lang="en-US" altLang="zh-CN" dirty="0">
              <a:sym typeface="+mn-ea"/>
            </a:endParaRPr>
          </a:p>
          <a:p>
            <a:r>
              <a:rPr lang="en-US" altLang="zh-CN" dirty="0">
                <a:sym typeface="+mn-ea"/>
              </a:rPr>
              <a:t>界限。事实上，这个常数在最坏的情况下(如M和N是两个相邻的斐波那契数时就是这种情况)还可以稍微</a:t>
            </a:r>
            <a:endParaRPr lang="en-US" altLang="zh-CN" dirty="0">
              <a:sym typeface="+mn-ea"/>
            </a:endParaRPr>
          </a:p>
          <a:p>
            <a:r>
              <a:rPr lang="en-US" altLang="zh-CN" dirty="0">
                <a:sym typeface="+mn-ea"/>
              </a:rPr>
              <a:t>改进成1.44logN欧几里德算法在平均情况下的性能需要大篇幅的高度复杂的数学分析，其迭代的平均</a:t>
            </a:r>
            <a:endParaRPr lang="en-US" altLang="zh-CN" dirty="0">
              <a:sym typeface="+mn-ea"/>
            </a:endParaRPr>
          </a:p>
          <a:p>
            <a:r>
              <a:rPr lang="en-US" altLang="zh-CN" dirty="0">
                <a:sym typeface="+mn-ea"/>
              </a:rPr>
              <a:t>次数约为(12 ln2 lnN) / </a:t>
            </a:r>
            <a:r>
              <a:rPr lang="en-US" altLang="zh-CN" dirty="0">
                <a:latin typeface="Arial" panose="020B0604020202020204" pitchFamily="34" charset="0"/>
                <a:cs typeface="Arial" panose="020B0604020202020204" pitchFamily="34" charset="0"/>
                <a:sym typeface="+mn-ea"/>
              </a:rPr>
              <a:t>π</a:t>
            </a:r>
            <a:r>
              <a:rPr lang="en-US" altLang="zh-CN" dirty="0">
                <a:sym typeface="+mn-ea"/>
              </a:rPr>
              <a:t>² + 1.47</a:t>
            </a:r>
            <a:r>
              <a:rPr lang="zh-CN" altLang="en-US" dirty="0">
                <a:sym typeface="+mn-ea"/>
              </a:rPr>
              <a:t>。</a:t>
            </a:r>
            <a:endParaRPr lang="zh-CN" altLang="en-US" dirty="0">
              <a:sym typeface="+mn-ea"/>
            </a:endParaRPr>
          </a:p>
        </p:txBody>
      </p:sp>
      <p:sp>
        <p:nvSpPr>
          <p:cNvPr id="2" name="标题 1"/>
          <p:cNvSpPr>
            <a:spLocks noGrp="1"/>
          </p:cNvSpPr>
          <p:nvPr>
            <p:ph type="title"/>
          </p:nvPr>
        </p:nvSpPr>
        <p:spPr/>
        <p:txBody>
          <a:bodyPr/>
          <a:lstStyle/>
          <a:p>
            <a:r>
              <a:rPr dirty="0"/>
              <a:t>2.4.4 运行时间中的对数</a:t>
            </a:r>
            <a:endParaRPr dirty="0"/>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38200" y="1690688"/>
            <a:ext cx="10515600" cy="4731477"/>
          </a:xfrm>
        </p:spPr>
        <p:txBody>
          <a:bodyPr>
            <a:normAutofit/>
          </a:bodyPr>
          <a:lstStyle/>
          <a:p>
            <a:r>
              <a:rPr b="1" dirty="0">
                <a:sym typeface="+mn-ea"/>
              </a:rPr>
              <a:t>幂运算</a:t>
            </a:r>
            <a:endParaRPr b="1" dirty="0">
              <a:sym typeface="+mn-ea"/>
            </a:endParaRPr>
          </a:p>
          <a:p>
            <a:endParaRPr lang="zh-CN" b="1" dirty="0">
              <a:sym typeface="+mn-ea"/>
            </a:endParaRPr>
          </a:p>
          <a:p>
            <a:r>
              <a:rPr lang="zh-CN" dirty="0">
                <a:sym typeface="+mn-ea"/>
              </a:rPr>
              <a:t>我们在本节的最后一个例了是处理一个整数的幂(它还是一个整数)。由</a:t>
            </a:r>
            <a:r>
              <a:rPr lang="zh-CN" dirty="0">
                <a:solidFill>
                  <a:srgbClr val="FF0000"/>
                </a:solidFill>
                <a:sym typeface="+mn-ea"/>
              </a:rPr>
              <a:t>取幂运算</a:t>
            </a:r>
            <a:r>
              <a:rPr lang="zh-CN" dirty="0">
                <a:sym typeface="+mn-ea"/>
              </a:rPr>
              <a:t>得到的数一般都是相当</a:t>
            </a:r>
            <a:endParaRPr lang="zh-CN" dirty="0">
              <a:sym typeface="+mn-ea"/>
            </a:endParaRPr>
          </a:p>
          <a:p>
            <a:r>
              <a:rPr lang="zh-CN" dirty="0">
                <a:sym typeface="+mn-ea"/>
              </a:rPr>
              <a:t>大的，因此，我们只能在假设有一台机器能够存储这样一些大整数(或有个编译程序能够模拟它)的情况</a:t>
            </a:r>
            <a:endParaRPr lang="zh-CN" dirty="0">
              <a:sym typeface="+mn-ea"/>
            </a:endParaRPr>
          </a:p>
          <a:p>
            <a:r>
              <a:rPr lang="zh-CN" dirty="0">
                <a:sym typeface="+mn-ea"/>
              </a:rPr>
              <a:t>下进行我们的分析。我们将用</a:t>
            </a:r>
            <a:r>
              <a:rPr lang="zh-CN" dirty="0">
                <a:solidFill>
                  <a:srgbClr val="FF0000"/>
                </a:solidFill>
                <a:sym typeface="+mn-ea"/>
              </a:rPr>
              <a:t>乘法的次数</a:t>
            </a:r>
            <a:r>
              <a:rPr lang="zh-CN" dirty="0">
                <a:sym typeface="+mn-ea"/>
              </a:rPr>
              <a:t>作为运行时间的度量。</a:t>
            </a:r>
            <a:endParaRPr lang="zh-CN" dirty="0">
              <a:sym typeface="+mn-ea"/>
            </a:endParaRPr>
          </a:p>
          <a:p>
            <a:endParaRPr lang="zh-CN" dirty="0">
              <a:sym typeface="+mn-ea"/>
            </a:endParaRPr>
          </a:p>
          <a:p>
            <a:endParaRPr lang="zh-CN" dirty="0">
              <a:sym typeface="+mn-ea"/>
            </a:endParaRPr>
          </a:p>
        </p:txBody>
      </p:sp>
      <p:sp>
        <p:nvSpPr>
          <p:cNvPr id="2" name="标题 1"/>
          <p:cNvSpPr>
            <a:spLocks noGrp="1"/>
          </p:cNvSpPr>
          <p:nvPr>
            <p:ph type="title"/>
          </p:nvPr>
        </p:nvSpPr>
        <p:spPr/>
        <p:txBody>
          <a:bodyPr/>
          <a:lstStyle/>
          <a:p>
            <a:r>
              <a:rPr dirty="0"/>
              <a:t>2.4.4 运行时间中的对数</a:t>
            </a:r>
            <a:endParaRPr dirty="0"/>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38200" y="1690688"/>
            <a:ext cx="10515600" cy="4731477"/>
          </a:xfrm>
        </p:spPr>
        <p:txBody>
          <a:bodyPr>
            <a:normAutofit/>
          </a:bodyPr>
          <a:lstStyle/>
          <a:p>
            <a:r>
              <a:rPr lang="zh-CN" dirty="0">
                <a:sym typeface="+mn-ea"/>
              </a:rPr>
              <a:t>计算X</a:t>
            </a:r>
            <a:r>
              <a:rPr lang="zh-CN" baseline="30000" dirty="0">
                <a:sym typeface="+mn-ea"/>
              </a:rPr>
              <a:t>N</a:t>
            </a:r>
            <a:r>
              <a:rPr lang="zh-CN" dirty="0">
                <a:sym typeface="+mn-ea"/>
              </a:rPr>
              <a:t>的常见的算法是使用N-1次乘法自乘。图2-11中的递归算法更好。第1行至第4行处理基准情形。</a:t>
            </a:r>
            <a:endParaRPr lang="zh-CN" dirty="0">
              <a:sym typeface="+mn-ea"/>
            </a:endParaRPr>
          </a:p>
          <a:p>
            <a:r>
              <a:rPr lang="zh-CN" dirty="0">
                <a:sym typeface="+mn-ea"/>
              </a:rPr>
              <a:t>如果N是偶数，我们有X</a:t>
            </a:r>
            <a:r>
              <a:rPr lang="en-US" altLang="zh-CN" baseline="30000" dirty="0">
                <a:sym typeface="+mn-ea"/>
              </a:rPr>
              <a:t>N</a:t>
            </a:r>
            <a:r>
              <a:rPr lang="zh-CN" dirty="0">
                <a:sym typeface="+mn-ea"/>
              </a:rPr>
              <a:t>=X</a:t>
            </a:r>
            <a:r>
              <a:rPr lang="zh-CN" baseline="30000" dirty="0">
                <a:sym typeface="+mn-ea"/>
              </a:rPr>
              <a:t>N</a:t>
            </a:r>
            <a:r>
              <a:rPr lang="en-US" altLang="zh-CN" baseline="30000" dirty="0">
                <a:sym typeface="+mn-ea"/>
              </a:rPr>
              <a:t>/</a:t>
            </a:r>
            <a:r>
              <a:rPr lang="zh-CN" baseline="30000" dirty="0">
                <a:sym typeface="+mn-ea"/>
              </a:rPr>
              <a:t>2</a:t>
            </a:r>
            <a:r>
              <a:rPr lang="en-US" altLang="zh-CN" baseline="30000" dirty="0">
                <a:sym typeface="+mn-ea"/>
              </a:rPr>
              <a:t> </a:t>
            </a:r>
            <a:r>
              <a:rPr lang="en-US" altLang="zh-CN" b="1" dirty="0">
                <a:latin typeface="Arial" panose="020B0604020202020204" pitchFamily="34" charset="0"/>
                <a:cs typeface="Arial" panose="020B0604020202020204" pitchFamily="34" charset="0"/>
                <a:sym typeface="+mn-ea"/>
              </a:rPr>
              <a:t>·</a:t>
            </a:r>
            <a:r>
              <a:rPr lang="en-US" altLang="zh-CN" dirty="0">
                <a:latin typeface="Arial" panose="020B0604020202020204" pitchFamily="34" charset="0"/>
                <a:cs typeface="Arial" panose="020B0604020202020204" pitchFamily="34" charset="0"/>
                <a:sym typeface="+mn-ea"/>
              </a:rPr>
              <a:t> </a:t>
            </a:r>
            <a:r>
              <a:rPr lang="zh-CN" dirty="0">
                <a:sym typeface="+mn-ea"/>
              </a:rPr>
              <a:t>X</a:t>
            </a:r>
            <a:r>
              <a:rPr lang="zh-CN" baseline="30000" dirty="0">
                <a:sym typeface="+mn-ea"/>
              </a:rPr>
              <a:t>N</a:t>
            </a:r>
            <a:r>
              <a:rPr lang="en-US" altLang="zh-CN" baseline="30000" dirty="0">
                <a:sym typeface="+mn-ea"/>
              </a:rPr>
              <a:t>/</a:t>
            </a:r>
            <a:r>
              <a:rPr lang="zh-CN" baseline="30000" dirty="0">
                <a:sym typeface="+mn-ea"/>
              </a:rPr>
              <a:t>2</a:t>
            </a:r>
            <a:r>
              <a:rPr lang="zh-CN" dirty="0">
                <a:sym typeface="+mn-ea"/>
              </a:rPr>
              <a:t>，如果N是奇数，则X</a:t>
            </a:r>
            <a:r>
              <a:rPr lang="en-US" altLang="zh-CN" baseline="30000" dirty="0">
                <a:sym typeface="+mn-ea"/>
              </a:rPr>
              <a:t>N </a:t>
            </a:r>
            <a:r>
              <a:rPr lang="en-US" altLang="zh-CN" dirty="0">
                <a:sym typeface="+mn-ea"/>
              </a:rPr>
              <a:t>=</a:t>
            </a:r>
            <a:r>
              <a:rPr lang="zh-CN" dirty="0">
                <a:sym typeface="+mn-ea"/>
              </a:rPr>
              <a:t>X</a:t>
            </a:r>
            <a:r>
              <a:rPr lang="zh-CN" baseline="30000" dirty="0">
                <a:sym typeface="+mn-ea"/>
              </a:rPr>
              <a:t>(N-1)/2</a:t>
            </a:r>
            <a:r>
              <a:rPr lang="en-US" altLang="zh-CN" baseline="30000" dirty="0">
                <a:sym typeface="+mn-ea"/>
              </a:rPr>
              <a:t> </a:t>
            </a:r>
            <a:r>
              <a:rPr lang="en-US" altLang="zh-CN" b="1" dirty="0">
                <a:latin typeface="Arial" panose="020B0604020202020204" pitchFamily="34" charset="0"/>
                <a:cs typeface="Arial" panose="020B0604020202020204" pitchFamily="34" charset="0"/>
                <a:sym typeface="+mn-ea"/>
              </a:rPr>
              <a:t>· </a:t>
            </a:r>
            <a:r>
              <a:rPr lang="zh-CN" dirty="0">
                <a:sym typeface="+mn-ea"/>
              </a:rPr>
              <a:t>X</a:t>
            </a:r>
            <a:r>
              <a:rPr lang="zh-CN" baseline="30000" dirty="0">
                <a:sym typeface="+mn-ea"/>
              </a:rPr>
              <a:t>(N-1)/2</a:t>
            </a:r>
            <a:r>
              <a:rPr lang="en-US" altLang="zh-CN" baseline="30000" dirty="0">
                <a:sym typeface="+mn-ea"/>
              </a:rPr>
              <a:t> </a:t>
            </a:r>
            <a:r>
              <a:rPr lang="en-US" altLang="zh-CN" b="1" dirty="0">
                <a:latin typeface="Arial" panose="020B0604020202020204" pitchFamily="34" charset="0"/>
                <a:cs typeface="Arial" panose="020B0604020202020204" pitchFamily="34" charset="0"/>
                <a:sym typeface="+mn-ea"/>
              </a:rPr>
              <a:t>· </a:t>
            </a:r>
            <a:r>
              <a:rPr lang="zh-CN" dirty="0">
                <a:sym typeface="+mn-ea"/>
              </a:rPr>
              <a:t>X。</a:t>
            </a:r>
            <a:endParaRPr lang="zh-CN" dirty="0">
              <a:sym typeface="+mn-ea"/>
            </a:endParaRPr>
          </a:p>
          <a:p>
            <a:endParaRPr lang="zh-CN" dirty="0">
              <a:sym typeface="+mn-ea"/>
            </a:endParaRPr>
          </a:p>
          <a:p>
            <a:endParaRPr lang="zh-CN" dirty="0">
              <a:sym typeface="+mn-ea"/>
            </a:endParaRPr>
          </a:p>
          <a:p>
            <a:endParaRPr lang="zh-CN" dirty="0">
              <a:sym typeface="+mn-ea"/>
            </a:endParaRPr>
          </a:p>
          <a:p>
            <a:endParaRPr lang="zh-CN" dirty="0">
              <a:sym typeface="+mn-ea"/>
            </a:endParaRPr>
          </a:p>
          <a:p>
            <a:endParaRPr lang="zh-CN" dirty="0">
              <a:sym typeface="+mn-ea"/>
            </a:endParaRPr>
          </a:p>
          <a:p>
            <a:endParaRPr lang="zh-CN" dirty="0">
              <a:sym typeface="+mn-ea"/>
            </a:endParaRPr>
          </a:p>
          <a:p>
            <a:endParaRPr lang="zh-CN" dirty="0">
              <a:sym typeface="+mn-ea"/>
            </a:endParaRPr>
          </a:p>
          <a:p>
            <a:endParaRPr lang="zh-CN" dirty="0">
              <a:sym typeface="+mn-ea"/>
            </a:endParaRPr>
          </a:p>
          <a:p>
            <a:r>
              <a:rPr lang="en-US" altLang="zh-CN" dirty="0">
                <a:sym typeface="+mn-ea"/>
              </a:rPr>
              <a:t>				</a:t>
            </a:r>
            <a:r>
              <a:rPr lang="zh-CN" altLang="en-US" dirty="0">
                <a:sym typeface="+mn-ea"/>
              </a:rPr>
              <a:t>图</a:t>
            </a:r>
            <a:r>
              <a:rPr lang="en-US" altLang="zh-CN" dirty="0">
                <a:sym typeface="+mn-ea"/>
              </a:rPr>
              <a:t>2-11 </a:t>
            </a:r>
            <a:r>
              <a:rPr lang="zh-CN" altLang="en-US" dirty="0">
                <a:sym typeface="+mn-ea"/>
              </a:rPr>
              <a:t>高效率的取幂运算</a:t>
            </a:r>
            <a:endParaRPr lang="zh-CN" altLang="en-US" dirty="0">
              <a:sym typeface="+mn-ea"/>
            </a:endParaRPr>
          </a:p>
        </p:txBody>
      </p:sp>
      <p:sp>
        <p:nvSpPr>
          <p:cNvPr id="2" name="标题 1"/>
          <p:cNvSpPr>
            <a:spLocks noGrp="1"/>
          </p:cNvSpPr>
          <p:nvPr>
            <p:ph type="title"/>
          </p:nvPr>
        </p:nvSpPr>
        <p:spPr/>
        <p:txBody>
          <a:bodyPr/>
          <a:lstStyle/>
          <a:p>
            <a:r>
              <a:rPr dirty="0"/>
              <a:t>2.4.4 运行时间中的对数</a:t>
            </a:r>
            <a:endParaRPr dirty="0"/>
          </a:p>
        </p:txBody>
      </p:sp>
      <p:pic>
        <p:nvPicPr>
          <p:cNvPr id="5" name="图片 4"/>
          <p:cNvPicPr>
            <a:picLocks noChangeAspect="1"/>
          </p:cNvPicPr>
          <p:nvPr>
            <p:custDataLst>
              <p:tags r:id="rId1"/>
            </p:custDataLst>
          </p:nvPr>
        </p:nvPicPr>
        <p:blipFill>
          <a:blip r:embed="rId2"/>
          <a:stretch>
            <a:fillRect/>
          </a:stretch>
        </p:blipFill>
        <p:spPr>
          <a:xfrm>
            <a:off x="2604770" y="2713990"/>
            <a:ext cx="6981825" cy="2686050"/>
          </a:xfrm>
          <a:prstGeom prst="rect">
            <a:avLst/>
          </a:prstGeom>
        </p:spPr>
      </p:pic>
    </p:spTree>
  </p:cSld>
  <p:clrMapOvr>
    <a:masterClrMapping/>
  </p:clrMapOvr>
</p:sld>
</file>

<file path=ppt/tags/tag1.xml><?xml version="1.0" encoding="utf-8"?>
<p:tagLst xmlns:p="http://schemas.openxmlformats.org/presentationml/2006/main">
  <p:tag name="KSO_WM_UNIT_PLACING_PICTURE_USER_VIEWPORT" val="{&quot;height&quot;:3210,&quot;width&quot;:4920}"/>
</p:tagLst>
</file>

<file path=ppt/tags/tag10.xml><?xml version="1.0" encoding="utf-8"?>
<p:tagLst xmlns:p="http://schemas.openxmlformats.org/presentationml/2006/main">
  <p:tag name="KSO_WM_UNIT_PLACING_PICTURE_USER_VIEWPORT" val="{&quot;height&quot;:2745,&quot;width&quot;:9360}"/>
</p:tagLst>
</file>

<file path=ppt/tags/tag11.xml><?xml version="1.0" encoding="utf-8"?>
<p:tagLst xmlns:p="http://schemas.openxmlformats.org/presentationml/2006/main">
  <p:tag name="KSO_WM_UNIT_PLACING_PICTURE_USER_VIEWPORT" val="{&quot;height&quot;:6240,&quot;width&quot;:9540}"/>
</p:tagLst>
</file>

<file path=ppt/tags/tag12.xml><?xml version="1.0" encoding="utf-8"?>
<p:tagLst xmlns:p="http://schemas.openxmlformats.org/presentationml/2006/main">
  <p:tag name="KSO_WM_UNIT_PLACING_PICTURE_USER_VIEWPORT" val="{&quot;height&quot;:4110,&quot;width&quot;:7365}"/>
</p:tagLst>
</file>

<file path=ppt/tags/tag13.xml><?xml version="1.0" encoding="utf-8"?>
<p:tagLst xmlns:p="http://schemas.openxmlformats.org/presentationml/2006/main">
  <p:tag name="KSO_WM_UNIT_PLACING_PICTURE_USER_VIEWPORT" val="{&quot;height&quot;:3300,&quot;width&quot;:6690}"/>
</p:tagLst>
</file>

<file path=ppt/tags/tag14.xml><?xml version="1.0" encoding="utf-8"?>
<p:tagLst xmlns:p="http://schemas.openxmlformats.org/presentationml/2006/main">
  <p:tag name="KSO_WM_UNIT_PLACING_PICTURE_USER_VIEWPORT" val="{&quot;height&quot;:5655,&quot;width&quot;:7200}"/>
</p:tagLst>
</file>

<file path=ppt/tags/tag15.xml><?xml version="1.0" encoding="utf-8"?>
<p:tagLst xmlns:p="http://schemas.openxmlformats.org/presentationml/2006/main">
  <p:tag name="COMMONDATA" val="eyJoZGlkIjoiMmYxOWIxMjIzNjJkYWJmMGQ2MTU5YjU5Nzk4NDYyNzEifQ=="/>
  <p:tag name="KSO_WPP_MARK_KEY" val="4959a0ed-ebf3-44ec-9c65-36c0325ed3be"/>
</p:tagLst>
</file>

<file path=ppt/tags/tag2.xml><?xml version="1.0" encoding="utf-8"?>
<p:tagLst xmlns:p="http://schemas.openxmlformats.org/presentationml/2006/main">
  <p:tag name="KSO_WM_UNIT_PLACING_PICTURE_USER_VIEWPORT" val="{&quot;height&quot;:4230,&quot;width&quot;:10995}"/>
</p:tagLst>
</file>

<file path=ppt/tags/tag3.xml><?xml version="1.0" encoding="utf-8"?>
<p:tagLst xmlns:p="http://schemas.openxmlformats.org/presentationml/2006/main">
  <p:tag name="KSO_WM_UNIT_PLACING_PICTURE_USER_VIEWPORT" val="{&quot;height&quot;:8235,&quot;width&quot;:8955}"/>
</p:tagLst>
</file>

<file path=ppt/tags/tag4.xml><?xml version="1.0" encoding="utf-8"?>
<p:tagLst xmlns:p="http://schemas.openxmlformats.org/presentationml/2006/main">
  <p:tag name="KSO_WM_UNIT_PLACING_PICTURE_USER_VIEWPORT" val="{&quot;height&quot;:6600,&quot;width&quot;:7995}"/>
</p:tagLst>
</file>

<file path=ppt/tags/tag5.xml><?xml version="1.0" encoding="utf-8"?>
<p:tagLst xmlns:p="http://schemas.openxmlformats.org/presentationml/2006/main">
  <p:tag name="KSO_WM_UNIT_PLACING_PICTURE_USER_VIEWPORT" val="{&quot;height&quot;:1875,&quot;width&quot;:9105}"/>
</p:tagLst>
</file>

<file path=ppt/tags/tag6.xml><?xml version="1.0" encoding="utf-8"?>
<p:tagLst xmlns:p="http://schemas.openxmlformats.org/presentationml/2006/main">
  <p:tag name="KSO_WM_UNIT_PLACING_PICTURE_USER_VIEWPORT" val="{&quot;height&quot;:3645,&quot;width&quot;:8415}"/>
</p:tagLst>
</file>

<file path=ppt/tags/tag7.xml><?xml version="1.0" encoding="utf-8"?>
<p:tagLst xmlns:p="http://schemas.openxmlformats.org/presentationml/2006/main">
  <p:tag name="KSO_WM_UNIT_PLACING_PICTURE_USER_VIEWPORT" val="{&quot;height&quot;:6075,&quot;width&quot;:9120}"/>
</p:tagLst>
</file>

<file path=ppt/tags/tag8.xml><?xml version="1.0" encoding="utf-8"?>
<p:tagLst xmlns:p="http://schemas.openxmlformats.org/presentationml/2006/main">
  <p:tag name="KSO_WM_UNIT_PLACING_PICTURE_USER_VIEWPORT" val="{&quot;height&quot;:3315,&quot;width&quot;:8640}"/>
</p:tagLst>
</file>

<file path=ppt/tags/tag9.xml><?xml version="1.0" encoding="utf-8"?>
<p:tagLst xmlns:p="http://schemas.openxmlformats.org/presentationml/2006/main">
  <p:tag name="KSO_WM_UNIT_PLACING_PICTURE_USER_VIEWPORT" val="{&quot;height&quot;:2130,&quot;width&quot;:10005}"/>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自定义 1">
      <a:majorFont>
        <a:latin typeface="微软雅黑"/>
        <a:ea typeface="微软雅黑"/>
        <a:cs typeface=""/>
      </a:majorFont>
      <a:minorFont>
        <a:latin typeface="宋体"/>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172486</Words>
  <Application>WPS 演示</Application>
  <PresentationFormat>宽屏</PresentationFormat>
  <Paragraphs>7748</Paragraphs>
  <Slides>953</Slides>
  <Notes>0</Notes>
  <HiddenSlides>0</HiddenSlides>
  <MMClips>0</MMClips>
  <ScaleCrop>false</ScaleCrop>
  <HeadingPairs>
    <vt:vector size="8" baseType="variant">
      <vt:variant>
        <vt:lpstr>已用的字体</vt:lpstr>
      </vt:variant>
      <vt:variant>
        <vt:i4>11</vt:i4>
      </vt:variant>
      <vt:variant>
        <vt:lpstr>主题</vt:lpstr>
      </vt:variant>
      <vt:variant>
        <vt:i4>2</vt:i4>
      </vt:variant>
      <vt:variant>
        <vt:lpstr>嵌入 OLE 服务器</vt:lpstr>
      </vt:variant>
      <vt:variant>
        <vt:i4>21</vt:i4>
      </vt:variant>
      <vt:variant>
        <vt:lpstr>幻灯片标题</vt:lpstr>
      </vt:variant>
      <vt:variant>
        <vt:i4>953</vt:i4>
      </vt:variant>
    </vt:vector>
  </HeadingPairs>
  <TitlesOfParts>
    <vt:vector size="987" baseType="lpstr">
      <vt:lpstr>Arial</vt:lpstr>
      <vt:lpstr>宋体</vt:lpstr>
      <vt:lpstr>Wingdings</vt:lpstr>
      <vt:lpstr>Agency FB</vt:lpstr>
      <vt:lpstr>Trebuchet MS</vt:lpstr>
      <vt:lpstr>微软雅黑 Light</vt:lpstr>
      <vt:lpstr>Ink Free</vt:lpstr>
      <vt:lpstr>微软雅黑</vt:lpstr>
      <vt:lpstr>Arial Unicode MS</vt:lpstr>
      <vt:lpstr>Calibri</vt:lpstr>
      <vt:lpstr>Wingdings</vt:lpstr>
      <vt:lpstr>Office 主题​​</vt:lpstr>
      <vt:lpstr>自定义设计方案</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数据结构与算法分析 				  —C语言描述</vt:lpstr>
      <vt:lpstr>书籍介绍</vt:lpstr>
      <vt:lpstr>准备知识</vt:lpstr>
      <vt:lpstr>书籍选择</vt:lpstr>
      <vt:lpstr>资料分享</vt:lpstr>
      <vt:lpstr>第一章 引论</vt:lpstr>
      <vt:lpstr>1.1 本书讨论的内容</vt:lpstr>
      <vt:lpstr>1.1 本书讨论的内容</vt:lpstr>
      <vt:lpstr>1.1 本书讨论的内容</vt:lpstr>
      <vt:lpstr>1.1 本书讨论的内容</vt:lpstr>
      <vt:lpstr>1.1 本书讨论的内容</vt:lpstr>
      <vt:lpstr>1.1 本书讨论的内容</vt:lpstr>
      <vt:lpstr>1.2 数学知识复习</vt:lpstr>
      <vt:lpstr>1.2.1 指数</vt:lpstr>
      <vt:lpstr>1.2.2 对数</vt:lpstr>
      <vt:lpstr>1.2.3 级数</vt:lpstr>
      <vt:lpstr>1.2.3 级数</vt:lpstr>
      <vt:lpstr>1.2.3 级数</vt:lpstr>
      <vt:lpstr>1.2.3 级数</vt:lpstr>
      <vt:lpstr>1.2.3 级数</vt:lpstr>
      <vt:lpstr>1.2.4 模运算</vt:lpstr>
      <vt:lpstr>1.2.5 证明的方法</vt:lpstr>
      <vt:lpstr>1.2.5 证明的方法</vt:lpstr>
      <vt:lpstr>1.2.5 证明的方法</vt:lpstr>
      <vt:lpstr>1.2.5 证明的方法</vt:lpstr>
      <vt:lpstr>1.2.5 证明的方法</vt:lpstr>
      <vt:lpstr>1.2.5 证明的方法</vt:lpstr>
      <vt:lpstr>1.3 递归简论</vt:lpstr>
      <vt:lpstr>1.3 递归简论</vt:lpstr>
      <vt:lpstr>1.3 递归简论</vt:lpstr>
      <vt:lpstr>1.3 递归简论</vt:lpstr>
      <vt:lpstr>1.3 递归简论</vt:lpstr>
      <vt:lpstr>1.3 递归简论</vt:lpstr>
      <vt:lpstr>1.3 递归简论</vt:lpstr>
      <vt:lpstr>1.3 递归简论</vt:lpstr>
      <vt:lpstr>1.3 递归简论</vt:lpstr>
      <vt:lpstr>1.3 递归简论</vt:lpstr>
      <vt:lpstr>1.3 递归简论</vt:lpstr>
      <vt:lpstr>1.3 递归简论</vt:lpstr>
      <vt:lpstr>1.3 递归简论</vt:lpstr>
      <vt:lpstr>1.3 递归简论</vt:lpstr>
      <vt:lpstr>总结</vt:lpstr>
      <vt:lpstr>第二章 算法分析</vt:lpstr>
      <vt:lpstr>2.1 数学基础</vt:lpstr>
      <vt:lpstr>2.1 数学基础</vt:lpstr>
      <vt:lpstr>2.1 数学基础</vt:lpstr>
      <vt:lpstr>2.1 数学基础</vt:lpstr>
      <vt:lpstr>2.1 数学基础</vt:lpstr>
      <vt:lpstr>2.1 数学基础</vt:lpstr>
      <vt:lpstr>2.1 数学基础</vt:lpstr>
      <vt:lpstr>2.1 数学基础</vt:lpstr>
      <vt:lpstr>2.1 数学基础</vt:lpstr>
      <vt:lpstr>2.1 数学基础</vt:lpstr>
      <vt:lpstr>2.2 模型</vt:lpstr>
      <vt:lpstr>2.2 模型</vt:lpstr>
      <vt:lpstr>2.3 要分析的问题</vt:lpstr>
      <vt:lpstr>2.3 要分析的问题</vt:lpstr>
      <vt:lpstr>2.3 要分析的问题</vt:lpstr>
      <vt:lpstr>2.3 要分析的问题</vt:lpstr>
      <vt:lpstr>2.3 要分析的问题</vt:lpstr>
      <vt:lpstr>2.3 要分析的问题</vt:lpstr>
      <vt:lpstr>2.4 运行时间计算</vt:lpstr>
      <vt:lpstr>2.4.1 一个简单的例子</vt:lpstr>
      <vt:lpstr>2.4.1 一个简单的例子</vt:lpstr>
      <vt:lpstr>2.4.2 一般法则</vt:lpstr>
      <vt:lpstr>2.4.2 一般法则</vt:lpstr>
      <vt:lpstr>2.4.2 一般法则</vt:lpstr>
      <vt:lpstr>2.4.2 一般法则</vt:lpstr>
      <vt:lpstr>2.4.2 一般法则</vt:lpstr>
      <vt:lpstr>2.4.2 一般法则</vt:lpstr>
      <vt:lpstr>2.4.2 一般法则</vt:lpstr>
      <vt:lpstr>2.4.3 最大子序列和问题的解</vt:lpstr>
      <vt:lpstr>2.4.3 最大子序列和问题的解</vt:lpstr>
      <vt:lpstr>2.4.3 最大子序列和问题的解</vt:lpstr>
      <vt:lpstr>2.4.3 最大子序列和问题的解</vt:lpstr>
      <vt:lpstr>2.4.3 最大子序列和问题的解</vt:lpstr>
      <vt:lpstr>2.4.3 最大子序列和问题的解</vt:lpstr>
      <vt:lpstr>2.4.3 最大子序列和问题的解</vt:lpstr>
      <vt:lpstr>2.4.3 最大子序列和问题的解</vt:lpstr>
      <vt:lpstr>2.4.3 最大子序列和问题的解</vt:lpstr>
      <vt:lpstr>2.4.3 最大子序列和问题的解</vt:lpstr>
      <vt:lpstr>2.4.3 最大子序列和问题的解</vt:lpstr>
      <vt:lpstr>2.4.3 最大子序列和问题的解</vt:lpstr>
      <vt:lpstr>2.4.3 最大子序列和问题的解</vt:lpstr>
      <vt:lpstr>2.4.3 最大子序列和问题的解</vt:lpstr>
      <vt:lpstr>2.4.3 最大子序列和问题的解</vt:lpstr>
      <vt:lpstr>2.4.3 最大子序列和问题的解</vt:lpstr>
      <vt:lpstr>2.4.3 最大子序列和问题的解</vt:lpstr>
      <vt:lpstr>2.4.3 最大子序列和问题的解</vt:lpstr>
      <vt:lpstr>2.4.4 运行时间中的对数</vt:lpstr>
      <vt:lpstr>2.4.4 运行时间中的对数</vt:lpstr>
      <vt:lpstr>2.4.4 运行时间中的对数</vt:lpstr>
      <vt:lpstr>2.4.4 运行时间中的对数</vt:lpstr>
      <vt:lpstr>2.4.4 运行时间中的对数</vt:lpstr>
      <vt:lpstr>2.4.4 运行时间中的对数</vt:lpstr>
      <vt:lpstr>2.4.4 运行时间中的对数</vt:lpstr>
      <vt:lpstr>2.4.4 运行时间中的对数</vt:lpstr>
      <vt:lpstr>2.4.4 运行时间中的对数</vt:lpstr>
      <vt:lpstr>2.4.4 运行时间中的对数</vt:lpstr>
      <vt:lpstr>2.4.4 运行时间中的对数</vt:lpstr>
      <vt:lpstr>2.4.4 运行时间中的对数</vt:lpstr>
      <vt:lpstr>2.4.5 检验你的分析</vt:lpstr>
      <vt:lpstr>2.4.5 检验你的分析</vt:lpstr>
      <vt:lpstr>2.4.5 检验你的分析</vt:lpstr>
      <vt:lpstr>2.4.5 检验你的分析</vt:lpstr>
      <vt:lpstr>2.4.6 分析结果的准确性</vt:lpstr>
      <vt:lpstr>总结</vt:lpstr>
      <vt:lpstr>总结</vt:lpstr>
      <vt:lpstr>第3章 表、栈和队列 </vt:lpstr>
      <vt:lpstr>3.1 抽象数据类型</vt:lpstr>
      <vt:lpstr>3.1 抽象数据类型</vt:lpstr>
      <vt:lpstr>3.1 抽象数据类型</vt:lpstr>
      <vt:lpstr>3.2 表ADT</vt:lpstr>
      <vt:lpstr>3.2 表ADT</vt:lpstr>
      <vt:lpstr>3.2.1 表的简单数组实现</vt:lpstr>
      <vt:lpstr>3.2.2 链表</vt:lpstr>
      <vt:lpstr>3.2.2 链表</vt:lpstr>
      <vt:lpstr>3.2.2 链表</vt:lpstr>
      <vt:lpstr>3.2.2 链表</vt:lpstr>
      <vt:lpstr>3.2.2 链表</vt:lpstr>
      <vt:lpstr>3.2.3 程序设计细节</vt:lpstr>
      <vt:lpstr>3.2.3 程序设计细节</vt:lpstr>
      <vt:lpstr>3.2.3 程序设计细节</vt:lpstr>
      <vt:lpstr>3.2.3 程序设计细节</vt:lpstr>
      <vt:lpstr>3.2.3 程序设计细节</vt:lpstr>
      <vt:lpstr>3.2.3 程序设计细节</vt:lpstr>
      <vt:lpstr>3.2.3 程序设计细节</vt:lpstr>
      <vt:lpstr>3.2.3 程序设计细节</vt:lpstr>
      <vt:lpstr>3.2.3 程序设计细节</vt:lpstr>
      <vt:lpstr>3.2.3 程序设计细节</vt:lpstr>
      <vt:lpstr>3.2.3 程序设计细节</vt:lpstr>
      <vt:lpstr>3.2.3 程序设计细节</vt:lpstr>
      <vt:lpstr>3.2.4 常见的错误</vt:lpstr>
      <vt:lpstr>3.2.4 常见的错误</vt:lpstr>
      <vt:lpstr>3.2.4 常见的错误</vt:lpstr>
      <vt:lpstr>3.2.4 常见的错误</vt:lpstr>
      <vt:lpstr>3.2.4 常见的错误</vt:lpstr>
      <vt:lpstr>3.2.4 常见的错误</vt:lpstr>
      <vt:lpstr>3.2.5 双链表</vt:lpstr>
      <vt:lpstr>3.2.6 循环链表</vt:lpstr>
      <vt:lpstr>3.2.7 例子</vt:lpstr>
      <vt:lpstr>3.2.7 例子——多项式ADT</vt:lpstr>
      <vt:lpstr>3.2.7 例子——多项式ADT</vt:lpstr>
      <vt:lpstr>3.2.7 例子——多项式ADT</vt:lpstr>
      <vt:lpstr>3.2.7 例子——多项式ADT</vt:lpstr>
      <vt:lpstr>3.2.7 例子——多项式ADT</vt:lpstr>
      <vt:lpstr>3.2.7 例子——多项式ADT</vt:lpstr>
      <vt:lpstr>3.2.7 例子——基数排序</vt:lpstr>
      <vt:lpstr>3.2.7 例子——基数排序</vt:lpstr>
      <vt:lpstr>3.2.7 例子——基数排序</vt:lpstr>
      <vt:lpstr>3.2.7 例子——基数排序</vt:lpstr>
      <vt:lpstr>3.2.7 例子——基数排序</vt:lpstr>
      <vt:lpstr>3.2.7 例子——多重表</vt:lpstr>
      <vt:lpstr>3.2.7 例子——多重表</vt:lpstr>
      <vt:lpstr>3.2.7 例子——多重表</vt:lpstr>
      <vt:lpstr>3.2.7 例子——多重表</vt:lpstr>
      <vt:lpstr>3.2.8 链表的游标实现</vt:lpstr>
      <vt:lpstr>3.2.8 链表的游标实现</vt:lpstr>
      <vt:lpstr>3.2.8 链表的游标实现</vt:lpstr>
      <vt:lpstr>3.2.8 链表的游标实现</vt:lpstr>
      <vt:lpstr>3.2.8 链表的游标实现</vt:lpstr>
      <vt:lpstr>3.2.8 链表的游标实现</vt:lpstr>
      <vt:lpstr>3.2.8 链表的游标实现</vt:lpstr>
      <vt:lpstr>3.2.8 链表的游标实现</vt:lpstr>
      <vt:lpstr>3.2.8 链表的游标实现</vt:lpstr>
      <vt:lpstr>3.2.8 链表的游标实现</vt:lpstr>
      <vt:lpstr>3.3 栈ADT</vt:lpstr>
      <vt:lpstr>3.3.1 栈模型</vt:lpstr>
      <vt:lpstr>3.3.1 栈模型</vt:lpstr>
      <vt:lpstr>3.3.1 栈模型</vt:lpstr>
      <vt:lpstr>3.3.2 栈的实现</vt:lpstr>
      <vt:lpstr>3.3.2 栈的实现——栈的链表实现</vt:lpstr>
      <vt:lpstr>3.3.2 栈的实现——栈的链表实现</vt:lpstr>
      <vt:lpstr>3.3.2 栈的实现——栈的链表实现</vt:lpstr>
      <vt:lpstr>3.3.2 栈的实现——栈的链表实现</vt:lpstr>
      <vt:lpstr>3.3.2 栈的实现——栈的链表实现</vt:lpstr>
      <vt:lpstr>3.3.2 栈的实现——栈的链表实现</vt:lpstr>
      <vt:lpstr>3.3.2 栈的实现——栈的链表实现</vt:lpstr>
      <vt:lpstr>3.3.2 栈的实现——栈的数组实现</vt:lpstr>
      <vt:lpstr>3.3.2 栈的实现——栈的数组实现</vt:lpstr>
      <vt:lpstr>3.3.2 栈的实现——栈的数组实现</vt:lpstr>
      <vt:lpstr>3.3.2 栈的实现——栈的数组实现</vt:lpstr>
      <vt:lpstr>3.3.2 栈的实现——栈的数组实现</vt:lpstr>
      <vt:lpstr>3.3.2 栈的实现——栈的数组实现</vt:lpstr>
      <vt:lpstr>3.3.2 栈的实现——栈的数组实现</vt:lpstr>
      <vt:lpstr>3.3.2 栈的实现——栈的数组实现</vt:lpstr>
      <vt:lpstr>3.3.2 栈的实现——栈的数组实现</vt:lpstr>
      <vt:lpstr>3.3.2 栈的实现——栈的数组实现</vt:lpstr>
      <vt:lpstr>3.3.2 栈的实现——栈的数组实现</vt:lpstr>
      <vt:lpstr>3.3.2 栈的实现——栈的数组实现</vt:lpstr>
      <vt:lpstr>3.3.2 栈的实现——栈的数组实现</vt:lpstr>
      <vt:lpstr>3.3.3 应用</vt:lpstr>
      <vt:lpstr>平衡符号</vt:lpstr>
      <vt:lpstr>平衡符号</vt:lpstr>
      <vt:lpstr>后缀表达式</vt:lpstr>
      <vt:lpstr>后缀表达式</vt:lpstr>
      <vt:lpstr>后缀表达式</vt:lpstr>
      <vt:lpstr>后缀表达式</vt:lpstr>
      <vt:lpstr>后缀表达式</vt:lpstr>
      <vt:lpstr>后缀表达式</vt:lpstr>
      <vt:lpstr>后缀表达式</vt:lpstr>
      <vt:lpstr>中缀到后缀的转换</vt:lpstr>
      <vt:lpstr>中缀到后缀的转换</vt:lpstr>
      <vt:lpstr>中缀到后缀的转换</vt:lpstr>
      <vt:lpstr>中缀到后缀的转换</vt:lpstr>
      <vt:lpstr>中缀到后缀的转换</vt:lpstr>
      <vt:lpstr>中缀到后缀的转换</vt:lpstr>
      <vt:lpstr>中缀到后缀的转换</vt:lpstr>
      <vt:lpstr>中缀到后缀的转换</vt:lpstr>
      <vt:lpstr>函数调用</vt:lpstr>
      <vt:lpstr>函数调用</vt:lpstr>
      <vt:lpstr>函数调用</vt:lpstr>
      <vt:lpstr>函数调用</vt:lpstr>
      <vt:lpstr>函数调用</vt:lpstr>
      <vt:lpstr>函数调用</vt:lpstr>
      <vt:lpstr>函数调用</vt:lpstr>
      <vt:lpstr>3.4 队列ADT</vt:lpstr>
      <vt:lpstr>3.4.1 队列模型</vt:lpstr>
      <vt:lpstr>3.4.2 队列的数组实现</vt:lpstr>
      <vt:lpstr>3.4.2 队列的数组实现</vt:lpstr>
      <vt:lpstr>3.4.2 队列的数组实现</vt:lpstr>
      <vt:lpstr>3.4.2 队列的数组实现</vt:lpstr>
      <vt:lpstr>3.4.2 队列的数组实现</vt:lpstr>
      <vt:lpstr>3.4.2 队列的数组实现</vt:lpstr>
      <vt:lpstr>3.4.2 队列的数组实现</vt:lpstr>
      <vt:lpstr>3.4.2 队列的数组实现</vt:lpstr>
      <vt:lpstr>3.4.2 队列的数组实现</vt:lpstr>
      <vt:lpstr>3.4.3 队列的应用</vt:lpstr>
      <vt:lpstr>3.4.3 队列的应用</vt:lpstr>
      <vt:lpstr>3.4.3 队列的应用</vt:lpstr>
      <vt:lpstr>3.4.3 队列的应用</vt:lpstr>
      <vt:lpstr>总结</vt:lpstr>
      <vt:lpstr>第4章 树</vt:lpstr>
      <vt:lpstr>4.1 预备知识</vt:lpstr>
      <vt:lpstr>4.1 预备知识</vt:lpstr>
      <vt:lpstr>4.1 预备知识</vt:lpstr>
      <vt:lpstr>4.1 预备知识</vt:lpstr>
      <vt:lpstr>4.1.1 树的实现</vt:lpstr>
      <vt:lpstr>4.1.1 树的实现</vt:lpstr>
      <vt:lpstr>4.1.2 树的遍历及应用</vt:lpstr>
      <vt:lpstr>4.1.2 树的遍历及应用</vt:lpstr>
      <vt:lpstr>4.1.2 树的遍历及应用</vt:lpstr>
      <vt:lpstr>4.1.2 树的遍历及应用</vt:lpstr>
      <vt:lpstr>4.1.2 树的遍历及应用</vt:lpstr>
      <vt:lpstr>4.1.2 树的遍历及应用</vt:lpstr>
      <vt:lpstr>4.1.2 树的遍历及应用</vt:lpstr>
      <vt:lpstr>4.1.2 树的遍历及应用</vt:lpstr>
      <vt:lpstr>4.1.2 树的遍历及应用</vt:lpstr>
      <vt:lpstr>4.1.2 树的遍历及应用</vt:lpstr>
      <vt:lpstr>4.2 二叉树</vt:lpstr>
      <vt:lpstr>4.2 二叉树</vt:lpstr>
      <vt:lpstr>4.2.1 实现</vt:lpstr>
      <vt:lpstr>4.2.1 实现</vt:lpstr>
      <vt:lpstr>4.2.2 表达式树</vt:lpstr>
      <vt:lpstr>4.2.2 表达式树</vt:lpstr>
      <vt:lpstr>4.2.2 表达式树</vt:lpstr>
      <vt:lpstr>构造一棵表达式树</vt:lpstr>
      <vt:lpstr>构造一棵表达式树</vt:lpstr>
      <vt:lpstr>构造一棵表达式树</vt:lpstr>
      <vt:lpstr>构造一棵表达式树</vt:lpstr>
      <vt:lpstr>构造一棵表达式树</vt:lpstr>
      <vt:lpstr>构造一棵表达式树</vt:lpstr>
      <vt:lpstr>构造一棵表达式树</vt:lpstr>
      <vt:lpstr>4.3 查找树ADT——二叉查找树</vt:lpstr>
      <vt:lpstr>4.3 查找树ADT——二叉查找树</vt:lpstr>
      <vt:lpstr>4.3 查找树ADT——二叉查找树</vt:lpstr>
      <vt:lpstr>4.3 查找树ADT——二叉查找树</vt:lpstr>
      <vt:lpstr>4.3.1 MakeEmpty</vt:lpstr>
      <vt:lpstr>4.3.2 Find</vt:lpstr>
      <vt:lpstr>4.3.2 Find</vt:lpstr>
      <vt:lpstr>4.3.2 Find</vt:lpstr>
      <vt:lpstr>4.3.3 FindMin和FindMax</vt:lpstr>
      <vt:lpstr>4.3.3 FindMin和FindMax</vt:lpstr>
      <vt:lpstr>4.3.3 FindMin和FindMax</vt:lpstr>
      <vt:lpstr>4.3.4 Insert</vt:lpstr>
      <vt:lpstr>4.3.4 Insert</vt:lpstr>
      <vt:lpstr>4.3.4 Insert</vt:lpstr>
      <vt:lpstr>4.3.5 Delete</vt:lpstr>
      <vt:lpstr>4.3.5 Delete</vt:lpstr>
      <vt:lpstr>4.3.5 Delete</vt:lpstr>
      <vt:lpstr>4.3.5 Delete</vt:lpstr>
      <vt:lpstr>4.3.6 平均情形分析</vt:lpstr>
      <vt:lpstr>4.3.6 平均情形分析</vt:lpstr>
      <vt:lpstr>4.3.6 平均情形分析</vt:lpstr>
      <vt:lpstr>4.3.6 平均情形分析</vt:lpstr>
      <vt:lpstr>4.3.6 平均情形分析</vt:lpstr>
      <vt:lpstr>4.3.6 平均情形分析</vt:lpstr>
      <vt:lpstr>4.3.6 平均情形分析</vt:lpstr>
      <vt:lpstr>4.3.6 平均情形分析</vt:lpstr>
      <vt:lpstr>4.4 AVL树</vt:lpstr>
      <vt:lpstr>4.4 AVL树</vt:lpstr>
      <vt:lpstr>4.4 AVL树</vt:lpstr>
      <vt:lpstr>4.4 AVL树</vt:lpstr>
      <vt:lpstr>4.4 AVL树</vt:lpstr>
      <vt:lpstr>4.4 AVL树</vt:lpstr>
      <vt:lpstr>4.4 AVL树</vt:lpstr>
      <vt:lpstr>4.4.1 单旋转</vt:lpstr>
      <vt:lpstr>4.4.1 单旋转</vt:lpstr>
      <vt:lpstr>4.4.1 单旋转</vt:lpstr>
      <vt:lpstr>4.4.1 单旋转</vt:lpstr>
      <vt:lpstr>4.4.1 单旋转</vt:lpstr>
      <vt:lpstr>4.4.1 单旋转</vt:lpstr>
      <vt:lpstr>4.4.1 单旋转</vt:lpstr>
      <vt:lpstr>4.4.1 单旋转</vt:lpstr>
      <vt:lpstr>4.4.2 双旋转</vt:lpstr>
      <vt:lpstr>4.4.2 双旋转</vt:lpstr>
      <vt:lpstr>4.4.2 双旋转</vt:lpstr>
      <vt:lpstr>4.4.2 双旋转</vt:lpstr>
      <vt:lpstr>4.4.2 双旋转</vt:lpstr>
      <vt:lpstr>4.4.2 双旋转</vt:lpstr>
      <vt:lpstr>4.4.2 双旋转</vt:lpstr>
      <vt:lpstr>4.4.2 双旋转</vt:lpstr>
      <vt:lpstr>4.4.2 双旋转</vt:lpstr>
      <vt:lpstr>4.4.2 双旋转</vt:lpstr>
      <vt:lpstr>4.4.2 双旋转</vt:lpstr>
      <vt:lpstr>4.4.2 双旋转</vt:lpstr>
      <vt:lpstr>4.4.2 双旋转</vt:lpstr>
      <vt:lpstr>4.4.2 双旋转</vt:lpstr>
      <vt:lpstr>4.4.2 双旋转</vt:lpstr>
      <vt:lpstr>4.4.2 双旋转</vt:lpstr>
      <vt:lpstr>4.4.2 双旋转</vt:lpstr>
      <vt:lpstr>4.4.2 双旋转</vt:lpstr>
      <vt:lpstr>4.4.2 双旋转</vt:lpstr>
      <vt:lpstr>4.4.2 双旋转</vt:lpstr>
      <vt:lpstr>4.4.2 双旋转</vt:lpstr>
      <vt:lpstr>4.5 伸展树</vt:lpstr>
      <vt:lpstr>4.5 伸展树</vt:lpstr>
      <vt:lpstr>4.5 伸展树</vt:lpstr>
      <vt:lpstr>4.5.1 一个简单的想法</vt:lpstr>
      <vt:lpstr>4.5.1 一个简单的想法</vt:lpstr>
      <vt:lpstr>4.5.1 一个简单的想法</vt:lpstr>
      <vt:lpstr>4.5.1 一个简单的想法</vt:lpstr>
      <vt:lpstr>4.5.1 一个简单的想法</vt:lpstr>
      <vt:lpstr>4.5.2 展开</vt:lpstr>
      <vt:lpstr>4.5.2 展开</vt:lpstr>
      <vt:lpstr>4.5.2 展开</vt:lpstr>
      <vt:lpstr>4.5.2 展开</vt:lpstr>
      <vt:lpstr>4.5.2 展开</vt:lpstr>
      <vt:lpstr>4.5.2 展开</vt:lpstr>
      <vt:lpstr>4.5.2 展开</vt:lpstr>
      <vt:lpstr>4.5.2 展开</vt:lpstr>
      <vt:lpstr>4.5.2 展开</vt:lpstr>
      <vt:lpstr>4.5.2 展开</vt:lpstr>
      <vt:lpstr>4.5.2 展开</vt:lpstr>
      <vt:lpstr>4.5.2 展开</vt:lpstr>
      <vt:lpstr>4.5.2 展开</vt:lpstr>
      <vt:lpstr>4.5.2 展开</vt:lpstr>
      <vt:lpstr>4.5.2 展开</vt:lpstr>
      <vt:lpstr>4.5.2 展开</vt:lpstr>
      <vt:lpstr>4.5.2 展开</vt:lpstr>
      <vt:lpstr>4.5.2 展开</vt:lpstr>
      <vt:lpstr>4.5.2 展开</vt:lpstr>
      <vt:lpstr>4.6 树的遍历</vt:lpstr>
      <vt:lpstr>4.6 树的遍历</vt:lpstr>
      <vt:lpstr>4.6 树的遍历</vt:lpstr>
      <vt:lpstr>4.6 树的遍历</vt:lpstr>
      <vt:lpstr>4.7 B-树</vt:lpstr>
      <vt:lpstr>4.7 B-树</vt:lpstr>
      <vt:lpstr>4.7 B-树</vt:lpstr>
      <vt:lpstr>4.7 B-树</vt:lpstr>
      <vt:lpstr>4.7 B-树</vt:lpstr>
      <vt:lpstr>4.7 B-树</vt:lpstr>
      <vt:lpstr>4.7 B-树</vt:lpstr>
      <vt:lpstr>4.7 B-树</vt:lpstr>
      <vt:lpstr>4.7 B-树</vt:lpstr>
      <vt:lpstr>4.7 B-树</vt:lpstr>
      <vt:lpstr>4.7 B-树</vt:lpstr>
      <vt:lpstr>4.7 B-树</vt:lpstr>
      <vt:lpstr>4.7 B-树</vt:lpstr>
      <vt:lpstr>4.7 B-树</vt:lpstr>
      <vt:lpstr>4.7 B-树</vt:lpstr>
      <vt:lpstr>4.7 B-树</vt:lpstr>
      <vt:lpstr>总结</vt:lpstr>
      <vt:lpstr>总结</vt:lpstr>
      <vt:lpstr>第5章 散列</vt:lpstr>
      <vt:lpstr>5.1 一般想法</vt:lpstr>
      <vt:lpstr>5.1 一般想法</vt:lpstr>
      <vt:lpstr>5.2 散列函数</vt:lpstr>
      <vt:lpstr>5.2 散列函数</vt:lpstr>
      <vt:lpstr>5.2 散列函数</vt:lpstr>
      <vt:lpstr>5.2 散列函数</vt:lpstr>
      <vt:lpstr>5.2 散列函数</vt:lpstr>
      <vt:lpstr>5.2 散列函数</vt:lpstr>
      <vt:lpstr>5.2 散列函数</vt:lpstr>
      <vt:lpstr>5.3 分离链接法</vt:lpstr>
      <vt:lpstr>5.3 分离链接法</vt:lpstr>
      <vt:lpstr>5.3 分离链接法</vt:lpstr>
      <vt:lpstr>5.3 分离链接法</vt:lpstr>
      <vt:lpstr>5.3 分离链接法</vt:lpstr>
      <vt:lpstr>5.3 分离链接法</vt:lpstr>
      <vt:lpstr>5.3 分离链接法</vt:lpstr>
      <vt:lpstr>5.3 分离链接法</vt:lpstr>
      <vt:lpstr>5.3 分离链接法</vt:lpstr>
      <vt:lpstr>5.3 分离链接法</vt:lpstr>
      <vt:lpstr>5.3 分离链接法</vt:lpstr>
      <vt:lpstr>5.4 开放定址法</vt:lpstr>
      <vt:lpstr>5.4.1 线性探测法</vt:lpstr>
      <vt:lpstr>5.4.1 线性探测法</vt:lpstr>
      <vt:lpstr>5.4.1 线性探测法</vt:lpstr>
      <vt:lpstr>5.4.1 线性探测法</vt:lpstr>
      <vt:lpstr>5.4.1 线性探测法</vt:lpstr>
      <vt:lpstr>5.4.1 线性探测法</vt:lpstr>
      <vt:lpstr>5.4.2 平方探测法</vt:lpstr>
      <vt:lpstr>5.4.2 平方探测法</vt:lpstr>
      <vt:lpstr>5.4.2 平方探测法</vt:lpstr>
      <vt:lpstr>5.4.2 平方探测法</vt:lpstr>
      <vt:lpstr>5.4.2 平方探测法</vt:lpstr>
      <vt:lpstr>5.4.2 平方探测法</vt:lpstr>
      <vt:lpstr>5.4.2 平方探测法</vt:lpstr>
      <vt:lpstr>5.4.2 平方探测法</vt:lpstr>
      <vt:lpstr>5.4.2 平方探测法</vt:lpstr>
      <vt:lpstr>5.4.2 平方探测法</vt:lpstr>
      <vt:lpstr>5.4.2 平方探测法</vt:lpstr>
      <vt:lpstr>5.4.2 平方探测法</vt:lpstr>
      <vt:lpstr>5.4.2 平方探测法</vt:lpstr>
      <vt:lpstr>5.4.3 双散列</vt:lpstr>
      <vt:lpstr>5.4.3 双散列</vt:lpstr>
      <vt:lpstr>5.4.3 双散列</vt:lpstr>
      <vt:lpstr>5.5 再散列</vt:lpstr>
      <vt:lpstr>5.5 再散列</vt:lpstr>
      <vt:lpstr>5.5 再散列</vt:lpstr>
      <vt:lpstr>5.5 再散列</vt:lpstr>
      <vt:lpstr>5.5 再散列</vt:lpstr>
      <vt:lpstr>5.5 再散列</vt:lpstr>
      <vt:lpstr>5.5 再散列</vt:lpstr>
      <vt:lpstr>5.6 可扩散列</vt:lpstr>
      <vt:lpstr>5.6 可扩散列</vt:lpstr>
      <vt:lpstr>5.6 可扩散列</vt:lpstr>
      <vt:lpstr>5.6 可扩散列</vt:lpstr>
      <vt:lpstr>5.6 可扩散列</vt:lpstr>
      <vt:lpstr>5.6 可扩散列</vt:lpstr>
      <vt:lpstr>5.6 可扩散列</vt:lpstr>
      <vt:lpstr>5.6 可扩散列</vt:lpstr>
      <vt:lpstr>总结</vt:lpstr>
      <vt:lpstr>总结</vt:lpstr>
      <vt:lpstr>总结</vt:lpstr>
      <vt:lpstr>总结</vt:lpstr>
      <vt:lpstr>第6章 优先队列（堆）</vt:lpstr>
      <vt:lpstr>第6章 优先队列（堆）</vt:lpstr>
      <vt:lpstr>6.1 模型</vt:lpstr>
      <vt:lpstr>6.1 模型</vt:lpstr>
      <vt:lpstr>6.2 一些简单的实现</vt:lpstr>
      <vt:lpstr>6.2 一些简单的实现</vt:lpstr>
      <vt:lpstr>6.3 二叉堆</vt:lpstr>
      <vt:lpstr>6.3.1 结构性质</vt:lpstr>
      <vt:lpstr>6.3.1 结构性质</vt:lpstr>
      <vt:lpstr>6.3.1 结构性质</vt:lpstr>
      <vt:lpstr>6.3.1 结构性质</vt:lpstr>
      <vt:lpstr>6.3.1 结构性质</vt:lpstr>
      <vt:lpstr>6.3.2 堆序性质</vt:lpstr>
      <vt:lpstr>6.3.2 堆序性质</vt:lpstr>
      <vt:lpstr>6.3.3 基本的堆操作</vt:lpstr>
      <vt:lpstr>Insert(插入)</vt:lpstr>
      <vt:lpstr>Insert(插入)</vt:lpstr>
      <vt:lpstr>Insert(插入)</vt:lpstr>
      <vt:lpstr>Insert(插入)</vt:lpstr>
      <vt:lpstr>Insert(插入)</vt:lpstr>
      <vt:lpstr>DeleteMin(删除最小元)</vt:lpstr>
      <vt:lpstr>DeleteMin(删除最小元)</vt:lpstr>
      <vt:lpstr>DeleteMin(删除最小元)</vt:lpstr>
      <vt:lpstr>DeleteMin(删除最小元)</vt:lpstr>
      <vt:lpstr>DeleteMin(删除最小元)</vt:lpstr>
      <vt:lpstr>DeleteMin(删除最小元)</vt:lpstr>
      <vt:lpstr>6.3.4 其他的堆操作</vt:lpstr>
      <vt:lpstr>DecreaseKey(降低关键字的值)</vt:lpstr>
      <vt:lpstr>IncreaseKey(增加关键字的值)</vt:lpstr>
      <vt:lpstr>Delete(删除)</vt:lpstr>
      <vt:lpstr>BuildHeap(构建堆)</vt:lpstr>
      <vt:lpstr>BuildHeap(构建堆)</vt:lpstr>
      <vt:lpstr>BuildHeap(构建堆)</vt:lpstr>
      <vt:lpstr>BuildHeap(构建堆)</vt:lpstr>
      <vt:lpstr>BuildHeap(构建堆)</vt:lpstr>
      <vt:lpstr>BuildHeap(构建堆)</vt:lpstr>
      <vt:lpstr>BuildHeap(构建堆)</vt:lpstr>
      <vt:lpstr>BuildHeap(构建堆)</vt:lpstr>
      <vt:lpstr>BuildHeap(构建堆)</vt:lpstr>
      <vt:lpstr>堆（补充内容）</vt:lpstr>
      <vt:lpstr>6.4 优先队列的应用</vt:lpstr>
      <vt:lpstr>6.4.1 选择问题</vt:lpstr>
      <vt:lpstr>算法6A</vt:lpstr>
      <vt:lpstr>算法6B</vt:lpstr>
      <vt:lpstr>6.4.2 事件模拟</vt:lpstr>
      <vt:lpstr>6.4.2 事件模拟</vt:lpstr>
      <vt:lpstr>6.4.2 事件模拟</vt:lpstr>
      <vt:lpstr>6.4.2 事件模拟</vt:lpstr>
      <vt:lpstr>6.5 d-堆</vt:lpstr>
      <vt:lpstr>6.5 d-堆</vt:lpstr>
      <vt:lpstr>6.6 左式堆</vt:lpstr>
      <vt:lpstr>6.6.1 左式堆的性质</vt:lpstr>
      <vt:lpstr>6.6.1 左式堆的性质</vt:lpstr>
      <vt:lpstr>6.6.1 左式堆的性质</vt:lpstr>
      <vt:lpstr>6.6.2 左式堆的操作</vt:lpstr>
      <vt:lpstr>6.6.2 左式堆的操作</vt:lpstr>
      <vt:lpstr>6.6.2 左式堆的操作</vt:lpstr>
      <vt:lpstr>6.6.2 左式堆的操作</vt:lpstr>
      <vt:lpstr>6.6.2 左式堆的操作</vt:lpstr>
      <vt:lpstr>6.6.2 左式堆的操作</vt:lpstr>
      <vt:lpstr>6.6.2 左式堆的操作</vt:lpstr>
      <vt:lpstr>6.6.2 左式堆的操作</vt:lpstr>
      <vt:lpstr>6.6.2 左式堆的操作</vt:lpstr>
      <vt:lpstr>6.6.2 左式堆的操作</vt:lpstr>
      <vt:lpstr>6.6.2 左式堆的操作</vt:lpstr>
      <vt:lpstr>6.6.2 左式堆的操作</vt:lpstr>
      <vt:lpstr>6.6.2 左式堆的操作</vt:lpstr>
      <vt:lpstr>6.6.2 左式堆的操作</vt:lpstr>
      <vt:lpstr>6.6.2 左式堆的操作</vt:lpstr>
      <vt:lpstr>6.7 斜堆</vt:lpstr>
      <vt:lpstr>6.7 斜堆</vt:lpstr>
      <vt:lpstr>6.7 斜堆</vt:lpstr>
      <vt:lpstr>6.7 斜堆</vt:lpstr>
      <vt:lpstr>6.7 斜堆</vt:lpstr>
      <vt:lpstr>6.8 二项队列</vt:lpstr>
      <vt:lpstr>总结</vt:lpstr>
      <vt:lpstr>总结</vt:lpstr>
      <vt:lpstr>第7章 排序</vt:lpstr>
      <vt:lpstr>第7章 排序</vt:lpstr>
      <vt:lpstr>7.1 预备知识</vt:lpstr>
      <vt:lpstr>7.2 插入排序</vt:lpstr>
      <vt:lpstr>7.2.1 算法</vt:lpstr>
      <vt:lpstr>7.2.1 算法</vt:lpstr>
      <vt:lpstr>7.2.1 算法</vt:lpstr>
      <vt:lpstr>7.2.1 算法</vt:lpstr>
      <vt:lpstr>7.2.2 插入排序的分析</vt:lpstr>
      <vt:lpstr>7.3 一些简单排序算法的下界</vt:lpstr>
      <vt:lpstr>7.3 一些简单排序算法的下界</vt:lpstr>
      <vt:lpstr>7.3 一些简单排序算法的下界</vt:lpstr>
      <vt:lpstr>7.4 希尔排序</vt:lpstr>
      <vt:lpstr>7.4 希尔排序</vt:lpstr>
      <vt:lpstr>7.4 希尔排序</vt:lpstr>
      <vt:lpstr>7.4 希尔排序</vt:lpstr>
      <vt:lpstr>7.4.1 希尔排序的最坏情形分析</vt:lpstr>
      <vt:lpstr>7.5 堆排序</vt:lpstr>
      <vt:lpstr>7.5 堆排序</vt:lpstr>
      <vt:lpstr>7.5 堆排序</vt:lpstr>
      <vt:lpstr>7.5 堆排序</vt:lpstr>
      <vt:lpstr>7.5 堆排序</vt:lpstr>
      <vt:lpstr>7.5 堆排序</vt:lpstr>
      <vt:lpstr>7.5.1 堆排序的分析</vt:lpstr>
      <vt:lpstr>7.6 归并排序</vt:lpstr>
      <vt:lpstr>7.6 归并排序</vt:lpstr>
      <vt:lpstr>7.6 归并排序</vt:lpstr>
      <vt:lpstr>7.6 归并排序</vt:lpstr>
      <vt:lpstr>7.6 归并排序</vt:lpstr>
      <vt:lpstr>7.6 归并排序</vt:lpstr>
      <vt:lpstr>7.6 归并排序</vt:lpstr>
      <vt:lpstr>7.6 归并排序</vt:lpstr>
      <vt:lpstr>7.6 归并排序</vt:lpstr>
      <vt:lpstr>7.6.1 归并排序的分析</vt:lpstr>
      <vt:lpstr>7.7 快速排序</vt:lpstr>
      <vt:lpstr>7.7 快速排序</vt:lpstr>
      <vt:lpstr>7.7 快速排序</vt:lpstr>
      <vt:lpstr>7.7 快速排序</vt:lpstr>
      <vt:lpstr>7.7 快速排序</vt:lpstr>
      <vt:lpstr>7.7.1 选取枢纽元</vt:lpstr>
      <vt:lpstr>7.7.1 选取枢纽元</vt:lpstr>
      <vt:lpstr>7.7.1 选取枢纽元</vt:lpstr>
      <vt:lpstr>7.7.2 分割策略</vt:lpstr>
      <vt:lpstr>7.7.2 分割策略</vt:lpstr>
      <vt:lpstr>7.7.2 分割策略</vt:lpstr>
      <vt:lpstr>7.7.2 分割策略</vt:lpstr>
      <vt:lpstr>7.7.2 分割策略</vt:lpstr>
      <vt:lpstr>7.7.2 分割策略</vt:lpstr>
      <vt:lpstr>7.7.2 分割策略</vt:lpstr>
      <vt:lpstr>7.7.3 小数组</vt:lpstr>
      <vt:lpstr>7.7.4 实际的快速排序例程</vt:lpstr>
      <vt:lpstr>7.7.4 实际的快速排序例程</vt:lpstr>
      <vt:lpstr>7.7.4 实际的快速排序例程</vt:lpstr>
      <vt:lpstr>7.7.4 实际的快速排序例程</vt:lpstr>
      <vt:lpstr>7.7.4 实际的快速排序例程</vt:lpstr>
      <vt:lpstr>7.7.4 实际的快速排序例程</vt:lpstr>
      <vt:lpstr>7.7.5 快速排序的分析</vt:lpstr>
      <vt:lpstr>7.7.5 快速排序的分析</vt:lpstr>
      <vt:lpstr>7.7.5 快速排序的分析</vt:lpstr>
      <vt:lpstr>7.8 大型结构的排序</vt:lpstr>
      <vt:lpstr>7.10 桶式排序</vt:lpstr>
      <vt:lpstr>7.10 桶式排序</vt:lpstr>
      <vt:lpstr>7.11 外部排序</vt:lpstr>
      <vt:lpstr>总结：排序算法对比</vt:lpstr>
      <vt:lpstr>总结：排序算法对比</vt:lpstr>
      <vt:lpstr>总结：排序算法对比</vt:lpstr>
      <vt:lpstr>总结：排序算法对比</vt:lpstr>
      <vt:lpstr>第9章 图论算法</vt:lpstr>
      <vt:lpstr>9.1 若干定义</vt:lpstr>
      <vt:lpstr>9.1 若干定义</vt:lpstr>
      <vt:lpstr>9.1 若干定义</vt:lpstr>
      <vt:lpstr>9.1.1 图的表示</vt:lpstr>
      <vt:lpstr>9.1.1 图的表示</vt:lpstr>
      <vt:lpstr>9.1.1 图的表示</vt:lpstr>
      <vt:lpstr>9.1.1 图的表示</vt:lpstr>
      <vt:lpstr>9.1.1 图的表示</vt:lpstr>
      <vt:lpstr>9.1.1 图的表示</vt:lpstr>
      <vt:lpstr>9.2 拓扑排序</vt:lpstr>
      <vt:lpstr>9.2 拓扑排序</vt:lpstr>
      <vt:lpstr>9.2 拓扑排序</vt:lpstr>
      <vt:lpstr>9.2 拓扑排序</vt:lpstr>
      <vt:lpstr>9.2 拓扑排序</vt:lpstr>
      <vt:lpstr>9.2 拓扑排序</vt:lpstr>
      <vt:lpstr>9.2 拓扑排序</vt:lpstr>
      <vt:lpstr>9.2 拓扑排序</vt:lpstr>
      <vt:lpstr>9.2 拓扑排序</vt:lpstr>
      <vt:lpstr>9.2 拓扑排序</vt:lpstr>
      <vt:lpstr>9.2 拓扑排序</vt:lpstr>
      <vt:lpstr>9.3 最短路径算法</vt:lpstr>
      <vt:lpstr>9.3 最短路径算法</vt:lpstr>
      <vt:lpstr>9.3 最短路径算法</vt:lpstr>
      <vt:lpstr>9.3 最短路径算法</vt:lpstr>
      <vt:lpstr>9.3 最短路径算法</vt:lpstr>
      <vt:lpstr>9.3.1 无权最短路径</vt:lpstr>
      <vt:lpstr>9.3.1 无权最短路径</vt:lpstr>
      <vt:lpstr>9.3.1 无权最短路径</vt:lpstr>
      <vt:lpstr>9.3.1 无权最短路径</vt:lpstr>
      <vt:lpstr>9.3.1 无权最短路径</vt:lpstr>
      <vt:lpstr>9.3.1 无权最短路径</vt:lpstr>
      <vt:lpstr>9.3.1 无权最短路径</vt:lpstr>
      <vt:lpstr>9.3.1 无权最短路径</vt:lpstr>
      <vt:lpstr>9.3.1 无权最短路径</vt:lpstr>
      <vt:lpstr>9.3.1 无权最短路径</vt:lpstr>
      <vt:lpstr>9.3.1 无权最短路径</vt:lpstr>
      <vt:lpstr>9.3.1 无权最短路径</vt:lpstr>
      <vt:lpstr>9.3.1 无权最短路径</vt:lpstr>
      <vt:lpstr>9.3.1 无权最短路径</vt:lpstr>
      <vt:lpstr>9.3.2 Dijkstra算法</vt:lpstr>
      <vt:lpstr>9.3.2 Dijkstra算法</vt:lpstr>
      <vt:lpstr>9.3.2 Dijkstra算法</vt:lpstr>
      <vt:lpstr>9.3.2 Dijkstra算法</vt:lpstr>
      <vt:lpstr>9.3.2 Dijkstra算法</vt:lpstr>
      <vt:lpstr>9.3.2 Dijkstra算法</vt:lpstr>
      <vt:lpstr>9.3.2 Dijkstra算法</vt:lpstr>
      <vt:lpstr>9.3.2 Dijkstra算法</vt:lpstr>
      <vt:lpstr>9.3.2 Dijkstra算法</vt:lpstr>
      <vt:lpstr>9.3.2 Dijkstra算法</vt:lpstr>
      <vt:lpstr>9.3.2 Dijkstra算法</vt:lpstr>
      <vt:lpstr>9.3.2 Dijkstra算法</vt:lpstr>
      <vt:lpstr>9.3.2 Dijkstra算法</vt:lpstr>
      <vt:lpstr>9.3.2 Dijkstra算法</vt:lpstr>
      <vt:lpstr>9.3.2 Dijkstra算法</vt:lpstr>
      <vt:lpstr>9.3.2 Dijkstra算法</vt:lpstr>
      <vt:lpstr>9.3.2 Dijkstra算法</vt:lpstr>
      <vt:lpstr>9.3.2 Dijkstra算法</vt:lpstr>
      <vt:lpstr>9.3.2 Dijkstra算法</vt:lpstr>
      <vt:lpstr>9.3.2 Dijkstra算法</vt:lpstr>
      <vt:lpstr>9.3.3 具有负边值的图</vt:lpstr>
      <vt:lpstr>9.3.3 具有负边值的图</vt:lpstr>
      <vt:lpstr>9.3.3 具有负边值的图</vt:lpstr>
      <vt:lpstr>9.3.3 具有负边值的图</vt:lpstr>
      <vt:lpstr>9.3.3 具有负边值的图</vt:lpstr>
      <vt:lpstr>9.3.4 无圈图</vt:lpstr>
      <vt:lpstr>9.3.4 无圈图</vt:lpstr>
      <vt:lpstr>9.3.4 无圈图</vt:lpstr>
      <vt:lpstr>9.3.4 无圈图</vt:lpstr>
      <vt:lpstr>9.3.4 无圈图</vt:lpstr>
      <vt:lpstr>9.3.4 无圈图</vt:lpstr>
      <vt:lpstr>9.3.4 无圈图</vt:lpstr>
      <vt:lpstr>9.3.4 无圈图</vt:lpstr>
      <vt:lpstr>9.3.4 无圈图</vt:lpstr>
      <vt:lpstr>9.3.4 无圈图</vt:lpstr>
      <vt:lpstr>9.3.5 所有点对最短路径</vt:lpstr>
      <vt:lpstr>9.5 最小生成树</vt:lpstr>
      <vt:lpstr>9.5 最小生成树</vt:lpstr>
      <vt:lpstr>9.5 最小生成树</vt:lpstr>
      <vt:lpstr>9.5 最小生成树</vt:lpstr>
      <vt:lpstr>9.5.1 Prim算法</vt:lpstr>
      <vt:lpstr>9.5.1 Prim算法</vt:lpstr>
      <vt:lpstr>9.5.1 Prim算法</vt:lpstr>
      <vt:lpstr>9.5.1 Prim算法</vt:lpstr>
      <vt:lpstr>9.5.1 Prim算法</vt:lpstr>
      <vt:lpstr>9.5.1 Prim算法</vt:lpstr>
      <vt:lpstr>9.5.1 Prim算法</vt:lpstr>
      <vt:lpstr>9.5.1 Prim算法</vt:lpstr>
      <vt:lpstr>9.5.1 Prim算法</vt:lpstr>
      <vt:lpstr>9.5.1 Prim算法</vt:lpstr>
      <vt:lpstr>9.5.1 Prim算法</vt:lpstr>
      <vt:lpstr>9.5.2 Kruskal算法</vt:lpstr>
      <vt:lpstr>9.5.2 Kruskal算法</vt:lpstr>
      <vt:lpstr>9.5.2 Kruskal算法</vt:lpstr>
      <vt:lpstr>9.5.2 Kruskal算法</vt:lpstr>
      <vt:lpstr>9.5.2 Kruskal算法</vt:lpstr>
      <vt:lpstr>9.5.2 Kruskal算法</vt:lpstr>
      <vt:lpstr>9.5.2 Kruskal算法</vt:lpstr>
      <vt:lpstr>9.5.2 Kruskal算法</vt:lpstr>
      <vt:lpstr>9.6 深度优先搜索的应用</vt:lpstr>
      <vt:lpstr>9.6 深度优先搜索的应用</vt:lpstr>
      <vt:lpstr>9.6.1 无向图</vt:lpstr>
      <vt:lpstr>9.6.1 无向图</vt:lpstr>
      <vt:lpstr>9.6.1 无向图</vt:lpstr>
      <vt:lpstr>9.6.1 无向图</vt:lpstr>
      <vt:lpstr>9.6.1 无向图</vt:lpstr>
      <vt:lpstr>9.6.2 双连通性</vt:lpstr>
      <vt:lpstr>9.6.2 双连通性</vt:lpstr>
      <vt:lpstr>9.6.2 双连通性</vt:lpstr>
      <vt:lpstr>9.6.2 双连通性</vt:lpstr>
      <vt:lpstr>9.6.2 双连通性</vt:lpstr>
      <vt:lpstr>9.6.2 双连通性</vt:lpstr>
      <vt:lpstr>9.6.2 双连通性</vt:lpstr>
      <vt:lpstr>9.6.2 双连通性</vt:lpstr>
      <vt:lpstr>9.6.2 双连通性</vt:lpstr>
      <vt:lpstr>9.6.2 双连通性</vt:lpstr>
      <vt:lpstr>9.6.2 双连通性</vt:lpstr>
      <vt:lpstr>9.6.2 双连通性</vt:lpstr>
      <vt:lpstr>9.6.2 双连通性</vt:lpstr>
      <vt:lpstr>9.6.3 欧拉回路</vt:lpstr>
      <vt:lpstr>9.6.3 欧拉回路</vt:lpstr>
      <vt:lpstr>9.6.3 欧拉回路</vt:lpstr>
      <vt:lpstr>9.6.3 欧拉回路</vt:lpstr>
      <vt:lpstr>9.6.3 欧拉回路</vt:lpstr>
      <vt:lpstr>9.6.3 欧拉回路</vt:lpstr>
      <vt:lpstr>9.6.3 欧拉回路</vt:lpstr>
      <vt:lpstr>9.6.3 欧拉回路</vt:lpstr>
      <vt:lpstr>9.6.3 欧拉回路</vt:lpstr>
      <vt:lpstr>9.6.3 欧拉回路</vt:lpstr>
      <vt:lpstr>9.6.3 欧拉回路</vt:lpstr>
      <vt:lpstr>9.6.4 有向图</vt:lpstr>
      <vt:lpstr>9.6.4 有向图</vt:lpstr>
      <vt:lpstr>9.6.4 有向图</vt:lpstr>
      <vt:lpstr>9.6.4 有向图</vt:lpstr>
      <vt:lpstr>9.6.5 查找强分支</vt:lpstr>
      <vt:lpstr>9.6.5 查找强分支</vt:lpstr>
      <vt:lpstr>9.6.5 查找强分支</vt:lpstr>
      <vt:lpstr>9.6.5 查找强分支</vt:lpstr>
      <vt:lpstr>9.6.5 查找强分支</vt:lpstr>
      <vt:lpstr>9.7 NP-完全性介绍</vt:lpstr>
      <vt:lpstr>总结</vt:lpstr>
      <vt:lpstr>第10章 算法设计技巧</vt:lpstr>
      <vt:lpstr>10.1 贪婪算法</vt:lpstr>
      <vt:lpstr>10.1 贪婪算法</vt:lpstr>
      <vt:lpstr>10.1 贪婪算法</vt:lpstr>
      <vt:lpstr>10.1.1 一个简单的调度问题</vt:lpstr>
      <vt:lpstr>10.1.1 一个简单的调度问题</vt:lpstr>
      <vt:lpstr>10.1.1 一个简单的调度问题</vt:lpstr>
      <vt:lpstr>10.1.1 一个简单的调度问题</vt:lpstr>
      <vt:lpstr>10.1.1 一个简单的调度问题</vt:lpstr>
      <vt:lpstr>多处理器的情况</vt:lpstr>
      <vt:lpstr>多处理器的情况</vt:lpstr>
      <vt:lpstr>多处理器的情况</vt:lpstr>
      <vt:lpstr>多处理器的情况</vt:lpstr>
      <vt:lpstr>将最后完成时间最小化</vt:lpstr>
      <vt:lpstr>将最后完成时间最小化</vt:lpstr>
      <vt:lpstr>10.1.2 Huffman编码</vt:lpstr>
      <vt:lpstr>10.1.2 Huffman编码</vt:lpstr>
      <vt:lpstr>10.1.2 Huffman编码</vt:lpstr>
      <vt:lpstr>10.1.2 Huffman编码</vt:lpstr>
      <vt:lpstr>10.1.2 Huffman编码</vt:lpstr>
      <vt:lpstr>10.1.2 Huffman编码</vt:lpstr>
      <vt:lpstr>10.1.2 Huffman编码</vt:lpstr>
      <vt:lpstr>10.1.2 Huffman编码</vt:lpstr>
      <vt:lpstr>10.1.2 Huffman编码</vt:lpstr>
      <vt:lpstr>哈夫曼算法</vt:lpstr>
      <vt:lpstr>哈夫曼算法</vt:lpstr>
      <vt:lpstr>哈夫曼算法</vt:lpstr>
      <vt:lpstr>哈夫曼算法</vt:lpstr>
      <vt:lpstr>哈夫曼算法</vt:lpstr>
      <vt:lpstr>哈夫曼算法</vt:lpstr>
      <vt:lpstr>哈夫曼算法</vt:lpstr>
      <vt:lpstr>哈夫曼算法</vt:lpstr>
      <vt:lpstr>哈夫曼算法</vt:lpstr>
      <vt:lpstr>哈夫曼算法</vt:lpstr>
      <vt:lpstr>哈夫曼算法</vt:lpstr>
      <vt:lpstr>10.2 分治算法</vt:lpstr>
      <vt:lpstr>10.2 分治算法</vt:lpstr>
      <vt:lpstr>10.2 分治算法</vt:lpstr>
      <vt:lpstr>10.2.1 分治算法的运行时间</vt:lpstr>
      <vt:lpstr>10.2.2 最近点问题</vt:lpstr>
      <vt:lpstr>10.2.2 最近点问题</vt:lpstr>
      <vt:lpstr>10.2.2 最近点问题</vt:lpstr>
      <vt:lpstr>10.2.2 最近点问题</vt:lpstr>
      <vt:lpstr>10.2.2 最近点问题</vt:lpstr>
      <vt:lpstr>10.2.2 最近点问题</vt:lpstr>
      <vt:lpstr>10.2.2 最近点问题</vt:lpstr>
      <vt:lpstr>10.2.2 最近点问题</vt:lpstr>
      <vt:lpstr>10.2.2 最近点问题</vt:lpstr>
      <vt:lpstr>10.2.2 最近点问题</vt:lpstr>
      <vt:lpstr>10.2.2 最近点问题</vt:lpstr>
      <vt:lpstr>10.2.3 选择问题</vt:lpstr>
      <vt:lpstr>10.2.3 选择问题</vt:lpstr>
      <vt:lpstr>10.2.3 选择问题</vt:lpstr>
      <vt:lpstr>10.2.3 选择问题</vt:lpstr>
      <vt:lpstr>10.2.3 选择问题</vt:lpstr>
      <vt:lpstr>10.2.3 选择问题</vt:lpstr>
      <vt:lpstr>10.2.3 选择问题</vt:lpstr>
      <vt:lpstr>10.2.3 选择问题</vt:lpstr>
      <vt:lpstr>10.2.3 选择问题</vt:lpstr>
      <vt:lpstr>10.3 动态规划</vt:lpstr>
      <vt:lpstr>10.3 动态规划（补充）</vt:lpstr>
      <vt:lpstr>10.3 动态规划（补充）</vt:lpstr>
      <vt:lpstr>10.3.1 用一个表代替递归</vt:lpstr>
      <vt:lpstr>10.3.1 用一个表代替递归</vt:lpstr>
      <vt:lpstr>10.3.1 用一个表代替递归</vt:lpstr>
      <vt:lpstr>10.3.1 用一个表代替递归</vt:lpstr>
      <vt:lpstr>10.3.1 用一个表代替递归</vt:lpstr>
      <vt:lpstr>10.3.1 用一个表代替递归</vt:lpstr>
      <vt:lpstr>10.3.2 矩阵乘法的顺序安排</vt:lpstr>
      <vt:lpstr>10.3.2 矩阵乘法的顺序安排</vt:lpstr>
      <vt:lpstr>10.3.2 矩阵乘法的顺序安排</vt:lpstr>
      <vt:lpstr>10.3.2 矩阵乘法的顺序安排</vt:lpstr>
      <vt:lpstr>10.3.2 矩阵乘法的顺序安排</vt:lpstr>
      <vt:lpstr>10.3.2 矩阵乘法的顺序安排</vt:lpstr>
      <vt:lpstr>10.3.2 矩阵乘法的顺序安排</vt:lpstr>
      <vt:lpstr>10.3.2 矩阵乘法的顺序安排</vt:lpstr>
      <vt:lpstr>10.3.2 矩阵乘法的顺序安排</vt:lpstr>
      <vt:lpstr>10.4 随机化算法</vt:lpstr>
      <vt:lpstr>10.4 随机化算法</vt:lpstr>
      <vt:lpstr>10.4 随机化算法</vt:lpstr>
      <vt:lpstr>10.4 随机化算法</vt:lpstr>
      <vt:lpstr>10.4 随机化算法</vt:lpstr>
      <vt:lpstr>10.4.1 随机数发生器</vt:lpstr>
      <vt:lpstr>10.4.1 随机数发生器</vt:lpstr>
      <vt:lpstr>10.4.1 随机数发生器</vt:lpstr>
      <vt:lpstr>10.4.1 随机数发生器</vt:lpstr>
      <vt:lpstr>10.4.1 随机数发生器</vt:lpstr>
      <vt:lpstr>10.4.1 随机数发生器</vt:lpstr>
      <vt:lpstr>10.4.1 随机数发生器</vt:lpstr>
      <vt:lpstr>10.4.1 随机数发生器</vt:lpstr>
      <vt:lpstr>10.4.1 随机数发生器</vt:lpstr>
      <vt:lpstr>10.4.1 随机数发生器</vt:lpstr>
      <vt:lpstr>10.4.1 随机数发生器</vt:lpstr>
      <vt:lpstr>10.4.1 随机数发生器</vt:lpstr>
      <vt:lpstr>10.4.2 跳跃表</vt:lpstr>
      <vt:lpstr>10.4.2 跳跃表</vt:lpstr>
      <vt:lpstr>10.4.2 跳跃表</vt:lpstr>
      <vt:lpstr>10.4.2 跳跃表</vt:lpstr>
      <vt:lpstr>10.4.2 跳跃表</vt:lpstr>
      <vt:lpstr>10.4.2 跳跃表</vt:lpstr>
      <vt:lpstr>10.4.2 跳跃表</vt:lpstr>
      <vt:lpstr>10.5 回溯算法</vt:lpstr>
      <vt:lpstr>10.5 回溯算法</vt:lpstr>
      <vt:lpstr>10.5 回溯算法</vt:lpstr>
      <vt:lpstr>10.5.1 收费公路重建问题</vt:lpstr>
      <vt:lpstr>10.5.1 收费公路重建问题</vt:lpstr>
      <vt:lpstr>10.5.1 收费公路重建问题</vt:lpstr>
      <vt:lpstr>10.5.1 收费公路重建问题</vt:lpstr>
      <vt:lpstr>10.5.1 收费公路重建问题</vt:lpstr>
      <vt:lpstr>10.5.1 收费公路重建问题</vt:lpstr>
      <vt:lpstr>10.5.1 收费公路重建问题</vt:lpstr>
      <vt:lpstr>10.5.1 收费公路重建问题</vt:lpstr>
      <vt:lpstr>10.5.1 收费公路重建问题</vt:lpstr>
      <vt:lpstr>10.5.1 收费公路重建问题</vt:lpstr>
      <vt:lpstr>10.5.1 收费公路重建问题</vt:lpstr>
      <vt:lpstr>10.5.1 收费公路重建问题</vt:lpstr>
      <vt:lpstr>10.5.1 收费公路重建问题</vt:lpstr>
      <vt:lpstr>10.5.2 博弈</vt:lpstr>
      <vt:lpstr>极小极大策略</vt:lpstr>
      <vt:lpstr>极小极大策略</vt:lpstr>
      <vt:lpstr>极小极大策略</vt:lpstr>
      <vt:lpstr>极小极大策略</vt:lpstr>
      <vt:lpstr>极小极大策略</vt:lpstr>
      <vt:lpstr>极小极大策略</vt:lpstr>
      <vt:lpstr>极小极大策略</vt:lpstr>
      <vt:lpstr>极小极大策略</vt:lpstr>
      <vt:lpstr>极小极大策略</vt:lpstr>
      <vt:lpstr>α-β裁剪</vt:lpstr>
      <vt:lpstr>α-β裁剪</vt:lpstr>
      <vt:lpstr>α-β裁剪</vt:lpstr>
      <vt:lpstr>α-β裁剪</vt:lpstr>
      <vt:lpstr>α-β裁剪</vt:lpstr>
      <vt:lpstr>α-β裁剪</vt:lpstr>
      <vt:lpstr>总结</vt:lpstr>
      <vt:lpstr>第12章 高级数据结构及其实现</vt:lpstr>
      <vt:lpstr>12.1 自顶向下伸展树</vt:lpstr>
      <vt:lpstr>12.1 自顶向下伸展树</vt:lpstr>
      <vt:lpstr>12.1 自顶向下伸展树</vt:lpstr>
      <vt:lpstr>12.1 自顶向下伸展树</vt:lpstr>
      <vt:lpstr>12.1 自顶向下伸展树</vt:lpstr>
      <vt:lpstr>12.1 自顶向下伸展树</vt:lpstr>
      <vt:lpstr>12.1 自顶向下伸展树</vt:lpstr>
      <vt:lpstr>12.1 自顶向下伸展树</vt:lpstr>
      <vt:lpstr>12.1 自顶向下伸展树</vt:lpstr>
      <vt:lpstr>12.1 自顶向下伸展树</vt:lpstr>
      <vt:lpstr>12.1 自顶向下伸展树</vt:lpstr>
      <vt:lpstr>12.1 自顶向下伸展树</vt:lpstr>
      <vt:lpstr>12.1 自顶向下伸展树</vt:lpstr>
      <vt:lpstr>12.1 自顶向下伸展树</vt:lpstr>
      <vt:lpstr>12.1 自顶向下伸展树</vt:lpstr>
      <vt:lpstr>12.1 自顶向下伸展树</vt:lpstr>
      <vt:lpstr>12.2 红黑树</vt:lpstr>
      <vt:lpstr>12.2 红黑树</vt:lpstr>
      <vt:lpstr>12.2 红黑树</vt:lpstr>
      <vt:lpstr>12.2.1 自底向上插入</vt:lpstr>
      <vt:lpstr>12.2.1 自底向上插入</vt:lpstr>
      <vt:lpstr>12.2.1 自底向上插入</vt:lpstr>
      <vt:lpstr>12.2.1 自底向上插入</vt:lpstr>
      <vt:lpstr>12.2.2 自顶向下红黑树</vt:lpstr>
      <vt:lpstr>12.2.2 自顶向下红黑树</vt:lpstr>
      <vt:lpstr>12.2.2 自顶向下红黑树</vt:lpstr>
      <vt:lpstr>12.2.2 自顶向下红黑树</vt:lpstr>
      <vt:lpstr>12.2.2 自顶向下红黑树</vt:lpstr>
      <vt:lpstr>12.2.2 自顶向下红黑树</vt:lpstr>
      <vt:lpstr>12.2.2 自顶向下红黑树</vt:lpstr>
      <vt:lpstr>12.2.2 自顶向下红黑树</vt:lpstr>
      <vt:lpstr>12.2.2 自顶向下红黑树</vt:lpstr>
      <vt:lpstr>12.2.2 自顶向下红黑树</vt:lpstr>
      <vt:lpstr>12.2.2 自顶向下红黑树</vt:lpstr>
      <vt:lpstr>12.2.2 自顶向下红黑树</vt:lpstr>
      <vt:lpstr>12.2.2 自顶向下红黑树</vt:lpstr>
      <vt:lpstr>12.2.3 自顶向下删除</vt:lpstr>
      <vt:lpstr>12.2.3 自顶向下删除</vt:lpstr>
      <vt:lpstr>12.2.3 自顶向下删除</vt:lpstr>
      <vt:lpstr>12.2.3 自顶向下删除</vt:lpstr>
      <vt:lpstr>12.3 确定性跳跃表</vt:lpstr>
      <vt:lpstr>12.3 确定性跳跃表</vt:lpstr>
      <vt:lpstr>12.3 确定性跳跃表</vt:lpstr>
      <vt:lpstr>12.3 确定性跳跃表</vt:lpstr>
      <vt:lpstr>12.3 确定性跳跃表</vt:lpstr>
      <vt:lpstr>12.3 确定性跳跃表</vt:lpstr>
      <vt:lpstr>12.3 确定性跳跃表</vt:lpstr>
      <vt:lpstr>12.3 确定性跳跃表</vt:lpstr>
      <vt:lpstr>12.3 确定性跳跃表</vt:lpstr>
      <vt:lpstr>12.3 确定性跳跃表</vt:lpstr>
      <vt:lpstr>12.3 确定性跳跃表</vt:lpstr>
      <vt:lpstr>12.3 确定性跳跃表</vt:lpstr>
      <vt:lpstr>12.3 确定性跳跃表</vt:lpstr>
      <vt:lpstr>12.3 确定性跳跃表</vt:lpstr>
      <vt:lpstr>12.3 确定性跳跃表</vt:lpstr>
      <vt:lpstr>12.3 确定性跳跃表</vt:lpstr>
      <vt:lpstr>12.3 确定性跳跃表</vt:lpstr>
      <vt:lpstr>12.3 确定性跳跃表</vt:lpstr>
      <vt:lpstr>12.4 AA-树</vt:lpstr>
      <vt:lpstr>12.4 AA-树</vt:lpstr>
      <vt:lpstr>12.4 AA-树</vt:lpstr>
      <vt:lpstr>12.4 AA-树</vt:lpstr>
      <vt:lpstr>12.4 AA-树</vt:lpstr>
      <vt:lpstr>12.4 AA-树</vt:lpstr>
      <vt:lpstr>12.4 AA-树</vt:lpstr>
      <vt:lpstr>12.4 AA-树</vt:lpstr>
      <vt:lpstr>12.4 AA-树</vt:lpstr>
      <vt:lpstr>12.4 AA-树</vt:lpstr>
      <vt:lpstr>12.4 AA-树</vt:lpstr>
      <vt:lpstr>12.4 AA-树</vt:lpstr>
      <vt:lpstr>12.4 AA-树</vt:lpstr>
      <vt:lpstr>12.4 AA-树</vt:lpstr>
      <vt:lpstr>12.4 AA-树</vt:lpstr>
      <vt:lpstr>12.4 AA-树</vt:lpstr>
      <vt:lpstr>12.4 AA-树</vt:lpstr>
      <vt:lpstr>12.4 AA-树</vt:lpstr>
      <vt:lpstr>12.4 AA-树</vt:lpstr>
      <vt:lpstr>12.5 treap树</vt:lpstr>
      <vt:lpstr>12.5 treap树</vt:lpstr>
      <vt:lpstr>12.5 treap树</vt:lpstr>
      <vt:lpstr>12.5 treap树</vt:lpstr>
      <vt:lpstr>12.5 treap树</vt:lpstr>
      <vt:lpstr>12.5 treap树</vt:lpstr>
      <vt:lpstr>12.6 k-d树</vt:lpstr>
      <vt:lpstr>12.6 k-d树</vt:lpstr>
      <vt:lpstr>12.6 k-d树</vt:lpstr>
      <vt:lpstr>12.6 k-d树</vt:lpstr>
      <vt:lpstr>12.6 k-d树</vt:lpstr>
      <vt:lpstr>12.6 k-d树</vt:lpstr>
      <vt:lpstr>12.6 k-d树</vt:lpstr>
      <vt:lpstr>12.6 k-d树</vt:lpstr>
      <vt:lpstr>12.6 k-d树</vt:lpstr>
      <vt:lpstr>12.6 k-d树</vt:lpstr>
      <vt:lpstr>12.6 k-d树</vt:lpstr>
      <vt:lpstr>总结</vt:lpstr>
      <vt:lpstr>总结</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 Primer Plus</dc:title>
  <dc:creator>张 剑峰</dc:creator>
  <cp:lastModifiedBy>江舟</cp:lastModifiedBy>
  <cp:revision>395</cp:revision>
  <dcterms:created xsi:type="dcterms:W3CDTF">2022-02-12T04:46:00Z</dcterms:created>
  <dcterms:modified xsi:type="dcterms:W3CDTF">2022-07-09T13:23:07Z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8959C664E0EC455DA773A954821F2BB0</vt:lpwstr>
  </property>
  <property fmtid="{D5CDD505-2E9C-101B-9397-08002B2CF9AE}" pid="3" name="KSOProductBuildVer">
    <vt:lpwstr>2052-11.1.0.11744</vt:lpwstr>
  </property>
  <property fmtid="{D5CDD505-2E9C-101B-9397-08002B2CF9AE}" pid="4" name="commondata">
    <vt:lpwstr>eyJoZGlkIjoiMmYxOWIxMjIzNjJkYWJmMGQ2MTU5YjU5Nzk4NDYyNzEifQ==</vt:lpwstr>
  </property>
  <property pid="5" fmtid="{D5CDD505-2E9C-101B-9397-08002B2CF9AE}" name="CWM253eb374dc164594aae064807c50a32c">
    <vt:lpwstr>CWMz+FnV+sXEmH+0qzBdg9bdhgzlbi/nIrJNEl4W7Y0tBseYjWk96zrFSgG2Qm8V4PtaGZYutuylGWRGbF+cbrjJu4aJBJoi8WgJUU558qPA+s=</vt:lpwstr>
  </property>
</Properties>
</file>